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tags/tag5.xml" ContentType="application/vnd.openxmlformats-officedocument.presentationml.tags+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s/slide2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s/slide216.xml" ContentType="application/vnd.openxmlformats-officedocument.presentationml.slide+xml"/>
  <Override PartName="/ppt/slides/slide234.xml" ContentType="application/vnd.openxmlformats-officedocument.presentationml.slide+xml"/>
  <Override PartName="/ppt/tags/tag2.xml" ContentType="application/vnd.openxmlformats-officedocument.presentationml.tags+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23.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tags/tag3.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231.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tags/tag12.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tags/tag1.xml" ContentType="application/vnd.openxmlformats-officedocument.presentationml.tags+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Default Extension="vml" ContentType="application/vnd.openxmlformats-officedocument.vmlDrawing"/>
  <Override PartName="/ppt/notesSlides/notesSlide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6"/>
  </p:notesMasterIdLst>
  <p:sldIdLst>
    <p:sldId id="256" r:id="rId2"/>
    <p:sldId id="257" r:id="rId3"/>
    <p:sldId id="329" r:id="rId4"/>
    <p:sldId id="330" r:id="rId5"/>
    <p:sldId id="331" r:id="rId6"/>
    <p:sldId id="332" r:id="rId7"/>
    <p:sldId id="393" r:id="rId8"/>
    <p:sldId id="394" r:id="rId9"/>
    <p:sldId id="395" r:id="rId10"/>
    <p:sldId id="396" r:id="rId11"/>
    <p:sldId id="397" r:id="rId12"/>
    <p:sldId id="398" r:id="rId13"/>
    <p:sldId id="399" r:id="rId14"/>
    <p:sldId id="400" r:id="rId15"/>
    <p:sldId id="401" r:id="rId16"/>
    <p:sldId id="402" r:id="rId17"/>
    <p:sldId id="403" r:id="rId18"/>
    <p:sldId id="404" r:id="rId19"/>
    <p:sldId id="405" r:id="rId20"/>
    <p:sldId id="407" r:id="rId21"/>
    <p:sldId id="406" r:id="rId22"/>
    <p:sldId id="408" r:id="rId23"/>
    <p:sldId id="409" r:id="rId24"/>
    <p:sldId id="410" r:id="rId25"/>
    <p:sldId id="411" r:id="rId26"/>
    <p:sldId id="412" r:id="rId27"/>
    <p:sldId id="413" r:id="rId28"/>
    <p:sldId id="414" r:id="rId29"/>
    <p:sldId id="415" r:id="rId30"/>
    <p:sldId id="416" r:id="rId31"/>
    <p:sldId id="417" r:id="rId32"/>
    <p:sldId id="418" r:id="rId33"/>
    <p:sldId id="420" r:id="rId34"/>
    <p:sldId id="419" r:id="rId35"/>
    <p:sldId id="421" r:id="rId36"/>
    <p:sldId id="423" r:id="rId37"/>
    <p:sldId id="424" r:id="rId38"/>
    <p:sldId id="422" r:id="rId39"/>
    <p:sldId id="425" r:id="rId40"/>
    <p:sldId id="426" r:id="rId41"/>
    <p:sldId id="427" r:id="rId42"/>
    <p:sldId id="431" r:id="rId43"/>
    <p:sldId id="432" r:id="rId44"/>
    <p:sldId id="433" r:id="rId45"/>
    <p:sldId id="434" r:id="rId46"/>
    <p:sldId id="428" r:id="rId47"/>
    <p:sldId id="429" r:id="rId48"/>
    <p:sldId id="430" r:id="rId49"/>
    <p:sldId id="435" r:id="rId50"/>
    <p:sldId id="437" r:id="rId51"/>
    <p:sldId id="438" r:id="rId52"/>
    <p:sldId id="439" r:id="rId53"/>
    <p:sldId id="441" r:id="rId54"/>
    <p:sldId id="442" r:id="rId55"/>
    <p:sldId id="440" r:id="rId56"/>
    <p:sldId id="443" r:id="rId57"/>
    <p:sldId id="444" r:id="rId58"/>
    <p:sldId id="445" r:id="rId59"/>
    <p:sldId id="447" r:id="rId60"/>
    <p:sldId id="448" r:id="rId61"/>
    <p:sldId id="450" r:id="rId62"/>
    <p:sldId id="453" r:id="rId63"/>
    <p:sldId id="452" r:id="rId64"/>
    <p:sldId id="449" r:id="rId65"/>
    <p:sldId id="454" r:id="rId66"/>
    <p:sldId id="455" r:id="rId67"/>
    <p:sldId id="456" r:id="rId68"/>
    <p:sldId id="457" r:id="rId69"/>
    <p:sldId id="458" r:id="rId70"/>
    <p:sldId id="459" r:id="rId71"/>
    <p:sldId id="460" r:id="rId72"/>
    <p:sldId id="461" r:id="rId73"/>
    <p:sldId id="462" r:id="rId74"/>
    <p:sldId id="463" r:id="rId75"/>
    <p:sldId id="464" r:id="rId76"/>
    <p:sldId id="465" r:id="rId77"/>
    <p:sldId id="466" r:id="rId78"/>
    <p:sldId id="467" r:id="rId79"/>
    <p:sldId id="468" r:id="rId80"/>
    <p:sldId id="469" r:id="rId81"/>
    <p:sldId id="470" r:id="rId82"/>
    <p:sldId id="471" r:id="rId83"/>
    <p:sldId id="472" r:id="rId84"/>
    <p:sldId id="473" r:id="rId85"/>
    <p:sldId id="474" r:id="rId86"/>
    <p:sldId id="475" r:id="rId87"/>
    <p:sldId id="476" r:id="rId88"/>
    <p:sldId id="477" r:id="rId89"/>
    <p:sldId id="478" r:id="rId90"/>
    <p:sldId id="479" r:id="rId91"/>
    <p:sldId id="391" r:id="rId92"/>
    <p:sldId id="481" r:id="rId93"/>
    <p:sldId id="480" r:id="rId94"/>
    <p:sldId id="482" r:id="rId95"/>
    <p:sldId id="483" r:id="rId96"/>
    <p:sldId id="484" r:id="rId97"/>
    <p:sldId id="485" r:id="rId98"/>
    <p:sldId id="486" r:id="rId99"/>
    <p:sldId id="487" r:id="rId100"/>
    <p:sldId id="488" r:id="rId101"/>
    <p:sldId id="489" r:id="rId102"/>
    <p:sldId id="490" r:id="rId103"/>
    <p:sldId id="491" r:id="rId104"/>
    <p:sldId id="492" r:id="rId105"/>
    <p:sldId id="493" r:id="rId106"/>
    <p:sldId id="494" r:id="rId107"/>
    <p:sldId id="495" r:id="rId108"/>
    <p:sldId id="496" r:id="rId109"/>
    <p:sldId id="497" r:id="rId110"/>
    <p:sldId id="498" r:id="rId111"/>
    <p:sldId id="499" r:id="rId112"/>
    <p:sldId id="500" r:id="rId113"/>
    <p:sldId id="501" r:id="rId114"/>
    <p:sldId id="502" r:id="rId115"/>
    <p:sldId id="503" r:id="rId116"/>
    <p:sldId id="504" r:id="rId117"/>
    <p:sldId id="505" r:id="rId118"/>
    <p:sldId id="506" r:id="rId119"/>
    <p:sldId id="507" r:id="rId120"/>
    <p:sldId id="508" r:id="rId121"/>
    <p:sldId id="509" r:id="rId122"/>
    <p:sldId id="511" r:id="rId123"/>
    <p:sldId id="510" r:id="rId124"/>
    <p:sldId id="512" r:id="rId125"/>
    <p:sldId id="514" r:id="rId126"/>
    <p:sldId id="513" r:id="rId127"/>
    <p:sldId id="515" r:id="rId128"/>
    <p:sldId id="516" r:id="rId129"/>
    <p:sldId id="517" r:id="rId130"/>
    <p:sldId id="518" r:id="rId131"/>
    <p:sldId id="519" r:id="rId132"/>
    <p:sldId id="520" r:id="rId133"/>
    <p:sldId id="521" r:id="rId134"/>
    <p:sldId id="522" r:id="rId135"/>
    <p:sldId id="523" r:id="rId136"/>
    <p:sldId id="524" r:id="rId137"/>
    <p:sldId id="525" r:id="rId138"/>
    <p:sldId id="526" r:id="rId139"/>
    <p:sldId id="527" r:id="rId140"/>
    <p:sldId id="528" r:id="rId141"/>
    <p:sldId id="529" r:id="rId142"/>
    <p:sldId id="530" r:id="rId143"/>
    <p:sldId id="531" r:id="rId144"/>
    <p:sldId id="532" r:id="rId145"/>
    <p:sldId id="533" r:id="rId146"/>
    <p:sldId id="534" r:id="rId147"/>
    <p:sldId id="535" r:id="rId148"/>
    <p:sldId id="536" r:id="rId149"/>
    <p:sldId id="537" r:id="rId150"/>
    <p:sldId id="538" r:id="rId151"/>
    <p:sldId id="540" r:id="rId152"/>
    <p:sldId id="539" r:id="rId153"/>
    <p:sldId id="541" r:id="rId154"/>
    <p:sldId id="542" r:id="rId155"/>
    <p:sldId id="543" r:id="rId156"/>
    <p:sldId id="544" r:id="rId157"/>
    <p:sldId id="545" r:id="rId158"/>
    <p:sldId id="546" r:id="rId159"/>
    <p:sldId id="547" r:id="rId160"/>
    <p:sldId id="548" r:id="rId161"/>
    <p:sldId id="549" r:id="rId162"/>
    <p:sldId id="550" r:id="rId163"/>
    <p:sldId id="551" r:id="rId164"/>
    <p:sldId id="552" r:id="rId165"/>
    <p:sldId id="553" r:id="rId166"/>
    <p:sldId id="554" r:id="rId167"/>
    <p:sldId id="555" r:id="rId168"/>
    <p:sldId id="556" r:id="rId169"/>
    <p:sldId id="557" r:id="rId170"/>
    <p:sldId id="558" r:id="rId171"/>
    <p:sldId id="559" r:id="rId172"/>
    <p:sldId id="560" r:id="rId173"/>
    <p:sldId id="561" r:id="rId174"/>
    <p:sldId id="562" r:id="rId175"/>
    <p:sldId id="563" r:id="rId176"/>
    <p:sldId id="564" r:id="rId177"/>
    <p:sldId id="333" r:id="rId178"/>
    <p:sldId id="334" r:id="rId179"/>
    <p:sldId id="335" r:id="rId180"/>
    <p:sldId id="336" r:id="rId181"/>
    <p:sldId id="337" r:id="rId182"/>
    <p:sldId id="338" r:id="rId183"/>
    <p:sldId id="339" r:id="rId184"/>
    <p:sldId id="340" r:id="rId185"/>
    <p:sldId id="341" r:id="rId186"/>
    <p:sldId id="342" r:id="rId187"/>
    <p:sldId id="343" r:id="rId188"/>
    <p:sldId id="344" r:id="rId189"/>
    <p:sldId id="345" r:id="rId190"/>
    <p:sldId id="346" r:id="rId191"/>
    <p:sldId id="347" r:id="rId192"/>
    <p:sldId id="348" r:id="rId193"/>
    <p:sldId id="349" r:id="rId194"/>
    <p:sldId id="350" r:id="rId195"/>
    <p:sldId id="351" r:id="rId196"/>
    <p:sldId id="352" r:id="rId197"/>
    <p:sldId id="353" r:id="rId198"/>
    <p:sldId id="354" r:id="rId199"/>
    <p:sldId id="355" r:id="rId200"/>
    <p:sldId id="356" r:id="rId201"/>
    <p:sldId id="357" r:id="rId202"/>
    <p:sldId id="358" r:id="rId203"/>
    <p:sldId id="359" r:id="rId204"/>
    <p:sldId id="360" r:id="rId205"/>
    <p:sldId id="361" r:id="rId206"/>
    <p:sldId id="362" r:id="rId207"/>
    <p:sldId id="363" r:id="rId208"/>
    <p:sldId id="364" r:id="rId209"/>
    <p:sldId id="365" r:id="rId210"/>
    <p:sldId id="366" r:id="rId211"/>
    <p:sldId id="367" r:id="rId212"/>
    <p:sldId id="368" r:id="rId213"/>
    <p:sldId id="369" r:id="rId214"/>
    <p:sldId id="370" r:id="rId215"/>
    <p:sldId id="371" r:id="rId216"/>
    <p:sldId id="372" r:id="rId217"/>
    <p:sldId id="373" r:id="rId218"/>
    <p:sldId id="374" r:id="rId219"/>
    <p:sldId id="375" r:id="rId220"/>
    <p:sldId id="376" r:id="rId221"/>
    <p:sldId id="377" r:id="rId222"/>
    <p:sldId id="378" r:id="rId223"/>
    <p:sldId id="379" r:id="rId224"/>
    <p:sldId id="380" r:id="rId225"/>
    <p:sldId id="381" r:id="rId226"/>
    <p:sldId id="382" r:id="rId227"/>
    <p:sldId id="383" r:id="rId228"/>
    <p:sldId id="384" r:id="rId229"/>
    <p:sldId id="385" r:id="rId230"/>
    <p:sldId id="386" r:id="rId231"/>
    <p:sldId id="387" r:id="rId232"/>
    <p:sldId id="388" r:id="rId233"/>
    <p:sldId id="389" r:id="rId234"/>
    <p:sldId id="390" r:id="rId235"/>
  </p:sldIdLst>
  <p:sldSz cx="9144000" cy="6858000" type="screen4x3"/>
  <p:notesSz cx="6858000" cy="9144000"/>
  <p:defaultTextStyle>
    <a:defPPr>
      <a:defRPr lang="zh-CN"/>
    </a:defPPr>
    <a:lvl1pPr algn="l" rtl="0" fontAlgn="base">
      <a:spcBef>
        <a:spcPct val="0"/>
      </a:spcBef>
      <a:spcAft>
        <a:spcPct val="0"/>
      </a:spcAft>
      <a:defRPr sz="2400" kern="1200">
        <a:solidFill>
          <a:schemeClr val="tx1"/>
        </a:solidFill>
        <a:latin typeface="Arial" charset="0"/>
        <a:ea typeface="宋体" charset="-122"/>
        <a:cs typeface="+mn-cs"/>
      </a:defRPr>
    </a:lvl1pPr>
    <a:lvl2pPr marL="457200" algn="l" rtl="0" fontAlgn="base">
      <a:spcBef>
        <a:spcPct val="0"/>
      </a:spcBef>
      <a:spcAft>
        <a:spcPct val="0"/>
      </a:spcAft>
      <a:defRPr sz="2400" kern="1200">
        <a:solidFill>
          <a:schemeClr val="tx1"/>
        </a:solidFill>
        <a:latin typeface="Arial" charset="0"/>
        <a:ea typeface="宋体" charset="-122"/>
        <a:cs typeface="+mn-cs"/>
      </a:defRPr>
    </a:lvl2pPr>
    <a:lvl3pPr marL="914400" algn="l" rtl="0" fontAlgn="base">
      <a:spcBef>
        <a:spcPct val="0"/>
      </a:spcBef>
      <a:spcAft>
        <a:spcPct val="0"/>
      </a:spcAft>
      <a:defRPr sz="2400" kern="1200">
        <a:solidFill>
          <a:schemeClr val="tx1"/>
        </a:solidFill>
        <a:latin typeface="Arial" charset="0"/>
        <a:ea typeface="宋体" charset="-122"/>
        <a:cs typeface="+mn-cs"/>
      </a:defRPr>
    </a:lvl3pPr>
    <a:lvl4pPr marL="1371600" algn="l" rtl="0" fontAlgn="base">
      <a:spcBef>
        <a:spcPct val="0"/>
      </a:spcBef>
      <a:spcAft>
        <a:spcPct val="0"/>
      </a:spcAft>
      <a:defRPr sz="2400" kern="1200">
        <a:solidFill>
          <a:schemeClr val="tx1"/>
        </a:solidFill>
        <a:latin typeface="Arial" charset="0"/>
        <a:ea typeface="宋体" charset="-122"/>
        <a:cs typeface="+mn-cs"/>
      </a:defRPr>
    </a:lvl4pPr>
    <a:lvl5pPr marL="1828800" algn="l" rtl="0" fontAlgn="base">
      <a:spcBef>
        <a:spcPct val="0"/>
      </a:spcBef>
      <a:spcAft>
        <a:spcPct val="0"/>
      </a:spcAft>
      <a:defRPr sz="2400" kern="1200">
        <a:solidFill>
          <a:schemeClr val="tx1"/>
        </a:solidFill>
        <a:latin typeface="Arial" charset="0"/>
        <a:ea typeface="宋体" charset="-122"/>
        <a:cs typeface="+mn-cs"/>
      </a:defRPr>
    </a:lvl5pPr>
    <a:lvl6pPr marL="2286000" algn="l" defTabSz="914400" rtl="0" eaLnBrk="1" latinLnBrk="0" hangingPunct="1">
      <a:defRPr sz="2400" kern="1200">
        <a:solidFill>
          <a:schemeClr val="tx1"/>
        </a:solidFill>
        <a:latin typeface="Arial" charset="0"/>
        <a:ea typeface="宋体" charset="-122"/>
        <a:cs typeface="+mn-cs"/>
      </a:defRPr>
    </a:lvl6pPr>
    <a:lvl7pPr marL="2743200" algn="l" defTabSz="914400" rtl="0" eaLnBrk="1" latinLnBrk="0" hangingPunct="1">
      <a:defRPr sz="2400" kern="1200">
        <a:solidFill>
          <a:schemeClr val="tx1"/>
        </a:solidFill>
        <a:latin typeface="Arial" charset="0"/>
        <a:ea typeface="宋体" charset="-122"/>
        <a:cs typeface="+mn-cs"/>
      </a:defRPr>
    </a:lvl7pPr>
    <a:lvl8pPr marL="3200400" algn="l" defTabSz="914400" rtl="0" eaLnBrk="1" latinLnBrk="0" hangingPunct="1">
      <a:defRPr sz="2400" kern="1200">
        <a:solidFill>
          <a:schemeClr val="tx1"/>
        </a:solidFill>
        <a:latin typeface="Arial" charset="0"/>
        <a:ea typeface="宋体" charset="-122"/>
        <a:cs typeface="+mn-cs"/>
      </a:defRPr>
    </a:lvl8pPr>
    <a:lvl9pPr marL="3657600" algn="l" defTabSz="914400" rtl="0" eaLnBrk="1" latinLnBrk="0" hangingPunct="1">
      <a:defRPr sz="24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4D8AE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02" autoAdjust="0"/>
    <p:restoredTop sz="94660"/>
  </p:normalViewPr>
  <p:slideViewPr>
    <p:cSldViewPr>
      <p:cViewPr varScale="1">
        <p:scale>
          <a:sx n="65" d="100"/>
          <a:sy n="65" d="100"/>
        </p:scale>
        <p:origin x="-1530"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presProps" Target="pres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27" Type="http://schemas.openxmlformats.org/officeDocument/2006/relationships/slide" Target="slides/slide226.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viewProps" Target="viewProp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tableStyles" Target="tableStyle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notesMaster" Target="notesMasters/notesMaster1.xml"/><Relationship Id="rId26" Type="http://schemas.openxmlformats.org/officeDocument/2006/relationships/slide" Target="slides/slide25.xml"/><Relationship Id="rId231" Type="http://schemas.openxmlformats.org/officeDocument/2006/relationships/slide" Target="slides/slide230.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7.png"/><Relationship Id="rId1" Type="http://schemas.openxmlformats.org/officeDocument/2006/relationships/image" Target="../media/image29.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4.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5.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07.emf"/><Relationship Id="rId1" Type="http://schemas.openxmlformats.org/officeDocument/2006/relationships/image" Target="../media/image10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B93C8DC6-1B82-4B49-8EC3-2BB1C7284FFA}" type="datetimeFigureOut">
              <a:rPr lang="zh-CN" altLang="en-US"/>
              <a:pPr>
                <a:defRPr/>
              </a:pPr>
              <a:t>2017/2/21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E0806650-CC0C-4A79-A96E-78AAA9CD121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p:cNvSpPr>
          <p:nvPr>
            <p:ph type="sldImg"/>
          </p:nvPr>
        </p:nvSpPr>
        <p:spPr bwMode="auto">
          <a:noFill/>
          <a:ln>
            <a:solidFill>
              <a:srgbClr val="000000"/>
            </a:solidFill>
            <a:miter lim="800000"/>
            <a:headEnd/>
            <a:tailEnd/>
          </a:ln>
        </p:spPr>
      </p:sp>
      <p:sp>
        <p:nvSpPr>
          <p:cNvPr id="1741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74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3974A6A-17DF-4F8A-9857-2341A7BD1361}" type="slidenum">
              <a:rPr lang="zh-CN" altLang="en-US"/>
              <a:pPr fontAlgn="base">
                <a:spcBef>
                  <a:spcPct val="0"/>
                </a:spcBef>
                <a:spcAft>
                  <a:spcPct val="0"/>
                </a:spcAft>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6B0B7E0-CAC3-4BCD-8861-98AC33214DC4}" type="slidenum">
              <a:rPr lang="en-US" altLang="zh-CN"/>
              <a:pPr fontAlgn="base">
                <a:spcBef>
                  <a:spcPct val="0"/>
                </a:spcBef>
                <a:spcAft>
                  <a:spcPct val="0"/>
                </a:spcAft>
              </a:pPr>
              <a:t>234</a:t>
            </a:fld>
            <a:endParaRPr lang="en-US" altLang="zh-CN"/>
          </a:p>
        </p:txBody>
      </p:sp>
      <p:sp>
        <p:nvSpPr>
          <p:cNvPr id="5816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16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headEnd/>
            <a:tailEnd/>
          </a:ln>
        </p:spPr>
      </p:sp>
      <p:sp>
        <p:nvSpPr>
          <p:cNvPr id="409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09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6EB4DF-60F6-4811-9ECD-BFBF2CF39481}" type="slidenum">
              <a:rPr lang="zh-CN" altLang="en-US"/>
              <a:pPr fontAlgn="base">
                <a:spcBef>
                  <a:spcPct val="0"/>
                </a:spcBef>
                <a:spcAft>
                  <a:spcPct val="0"/>
                </a:spcAft>
              </a:pPr>
              <a:t>23</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bwMode="auto">
          <a:noFill/>
          <a:ln>
            <a:solidFill>
              <a:srgbClr val="000000"/>
            </a:solidFill>
            <a:miter lim="800000"/>
            <a:headEnd/>
            <a:tailEnd/>
          </a:ln>
        </p:spPr>
      </p:sp>
      <p:sp>
        <p:nvSpPr>
          <p:cNvPr id="4301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30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3BEEAC4-598A-4F46-A24E-6D6FD4EDE566}" type="slidenum">
              <a:rPr lang="zh-CN" altLang="en-US"/>
              <a:pPr fontAlgn="base">
                <a:spcBef>
                  <a:spcPct val="0"/>
                </a:spcBef>
                <a:spcAft>
                  <a:spcPct val="0"/>
                </a:spcAft>
              </a:pPr>
              <a:t>24</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headEnd/>
            <a:tailEnd/>
          </a:ln>
        </p:spPr>
      </p:sp>
      <p:sp>
        <p:nvSpPr>
          <p:cNvPr id="4505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50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1E7A39-C4C5-49B2-AE53-33AEDB4A70E5}" type="slidenum">
              <a:rPr lang="zh-CN" altLang="en-US"/>
              <a:pPr fontAlgn="base">
                <a:spcBef>
                  <a:spcPct val="0"/>
                </a:spcBef>
                <a:spcAft>
                  <a:spcPct val="0"/>
                </a:spcAft>
              </a:pPr>
              <a:t>25</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幻灯片图像占位符 1"/>
          <p:cNvSpPr>
            <a:spLocks noGrp="1" noRot="1" noChangeAspect="1"/>
          </p:cNvSpPr>
          <p:nvPr>
            <p:ph type="sldImg"/>
          </p:nvPr>
        </p:nvSpPr>
        <p:spPr bwMode="auto">
          <a:noFill/>
          <a:ln>
            <a:solidFill>
              <a:srgbClr val="000000"/>
            </a:solidFill>
            <a:miter lim="800000"/>
            <a:headEnd/>
            <a:tailEnd/>
          </a:ln>
        </p:spPr>
      </p:sp>
      <p:sp>
        <p:nvSpPr>
          <p:cNvPr id="2109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109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7791FEB-5141-4F80-9D15-CD5D571F50EC}" type="slidenum">
              <a:rPr lang="zh-CN" altLang="en-US"/>
              <a:pPr fontAlgn="base">
                <a:spcBef>
                  <a:spcPct val="0"/>
                </a:spcBef>
                <a:spcAft>
                  <a:spcPct val="0"/>
                </a:spcAft>
              </a:pPr>
              <a:t>61</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3906C0E-1B7B-46BF-B25C-3B07A387C075}" type="slidenum">
              <a:rPr lang="en-US" altLang="zh-CN"/>
              <a:pPr fontAlgn="base">
                <a:spcBef>
                  <a:spcPct val="0"/>
                </a:spcBef>
                <a:spcAft>
                  <a:spcPct val="0"/>
                </a:spcAft>
              </a:pPr>
              <a:t>193</a:t>
            </a:fld>
            <a:endParaRPr lang="en-US" altLang="zh-CN"/>
          </a:p>
        </p:txBody>
      </p:sp>
      <p:sp>
        <p:nvSpPr>
          <p:cNvPr id="5335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35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613E83-6659-4F48-A9A1-21B160D5FDF7}" type="slidenum">
              <a:rPr lang="en-US" altLang="zh-CN"/>
              <a:pPr fontAlgn="base">
                <a:spcBef>
                  <a:spcPct val="0"/>
                </a:spcBef>
                <a:spcAft>
                  <a:spcPct val="0"/>
                </a:spcAft>
              </a:pPr>
              <a:t>222</a:t>
            </a:fld>
            <a:endParaRPr lang="en-US" altLang="zh-CN"/>
          </a:p>
        </p:txBody>
      </p:sp>
      <p:sp>
        <p:nvSpPr>
          <p:cNvPr id="5642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42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altLang="zh-CN" smtClean="0">
                <a:latin typeface="Courier New" pitchFamily="49" charset="0"/>
                <a:cs typeface="Courier New" pitchFamily="49" charset="0"/>
              </a:rPr>
              <a:t>LDR 	R0</a:t>
            </a:r>
            <a:r>
              <a:rPr lang="zh-CN" altLang="en-US" smtClean="0">
                <a:latin typeface="宋体" charset="-122"/>
              </a:rPr>
              <a:t>，</a:t>
            </a:r>
            <a:r>
              <a:rPr lang="en-US" altLang="zh-CN" smtClean="0">
                <a:latin typeface="Courier New" pitchFamily="49" charset="0"/>
                <a:cs typeface="Courier New" pitchFamily="49" charset="0"/>
              </a:rPr>
              <a:t>[R1</a:t>
            </a:r>
            <a:r>
              <a:rPr lang="zh-CN" altLang="en-US" smtClean="0">
                <a:latin typeface="宋体" charset="-122"/>
              </a:rPr>
              <a:t>，＃</a:t>
            </a:r>
            <a:r>
              <a:rPr lang="en-US" altLang="zh-CN" smtClean="0">
                <a:latin typeface="Courier New" pitchFamily="49" charset="0"/>
                <a:cs typeface="Courier New" pitchFamily="49" charset="0"/>
              </a:rPr>
              <a:t>8] </a:t>
            </a:r>
            <a:r>
              <a:rPr lang="zh-CN" altLang="en-US" smtClean="0">
                <a:latin typeface="宋体" charset="-122"/>
              </a:rPr>
              <a:t>！</a:t>
            </a:r>
            <a:endParaRPr lang="zh-CN" altLang="en-US" smtClean="0">
              <a:latin typeface="Courier New" pitchFamily="49" charset="0"/>
              <a:cs typeface="Courier New" pitchFamily="49" charset="0"/>
            </a:endParaRPr>
          </a:p>
          <a:p>
            <a:pPr>
              <a:spcBef>
                <a:spcPct val="0"/>
              </a:spcBef>
            </a:pPr>
            <a:r>
              <a:rPr lang="en-US" altLang="zh-CN" smtClean="0">
                <a:latin typeface="Courier New" pitchFamily="49" charset="0"/>
                <a:cs typeface="Courier New" pitchFamily="49" charset="0"/>
              </a:rPr>
              <a:t>LDR 	R0</a:t>
            </a:r>
            <a:r>
              <a:rPr lang="zh-CN" altLang="en-US" smtClean="0">
                <a:latin typeface="宋体" charset="-122"/>
              </a:rPr>
              <a:t>，</a:t>
            </a:r>
            <a:r>
              <a:rPr lang="en-US" altLang="zh-CN" smtClean="0">
                <a:latin typeface="Courier New" pitchFamily="49" charset="0"/>
                <a:cs typeface="Courier New" pitchFamily="49" charset="0"/>
              </a:rPr>
              <a:t>[R1]</a:t>
            </a:r>
            <a:r>
              <a:rPr lang="zh-CN" altLang="en-US" smtClean="0">
                <a:latin typeface="宋体" charset="-122"/>
              </a:rPr>
              <a:t>，</a:t>
            </a:r>
            <a:r>
              <a:rPr lang="en-US" altLang="zh-CN" smtClean="0">
                <a:latin typeface="Courier New" pitchFamily="49" charset="0"/>
                <a:cs typeface="Courier New" pitchFamily="49" charset="0"/>
              </a:rPr>
              <a:t>R2	</a:t>
            </a:r>
          </a:p>
          <a:p>
            <a:pPr>
              <a:spcBef>
                <a:spcPct val="0"/>
              </a:spcBef>
            </a:pPr>
            <a:r>
              <a:rPr lang="en-US" altLang="zh-CN" smtClean="0">
                <a:latin typeface="Courier New" pitchFamily="49" charset="0"/>
                <a:cs typeface="Courier New" pitchFamily="49" charset="0"/>
              </a:rPr>
              <a:t>LDR 	R0</a:t>
            </a:r>
            <a:r>
              <a:rPr lang="zh-CN" altLang="en-US" smtClean="0">
                <a:latin typeface="宋体" charset="-122"/>
              </a:rPr>
              <a:t>，</a:t>
            </a:r>
            <a:r>
              <a:rPr lang="en-US" altLang="zh-CN" smtClean="0">
                <a:latin typeface="Courier New" pitchFamily="49" charset="0"/>
                <a:cs typeface="Courier New" pitchFamily="49" charset="0"/>
              </a:rPr>
              <a:t>[R1</a:t>
            </a:r>
            <a:r>
              <a:rPr lang="zh-CN" altLang="en-US" smtClean="0">
                <a:latin typeface="宋体" charset="-122"/>
              </a:rPr>
              <a:t>，</a:t>
            </a:r>
            <a:r>
              <a:rPr lang="en-US" altLang="zh-CN" smtClean="0">
                <a:latin typeface="Courier New" pitchFamily="49" charset="0"/>
                <a:cs typeface="Courier New" pitchFamily="49" charset="0"/>
              </a:rPr>
              <a:t>R2</a:t>
            </a:r>
            <a:r>
              <a:rPr lang="zh-CN" altLang="en-US" smtClean="0">
                <a:latin typeface="宋体" charset="-122"/>
              </a:rPr>
              <a:t>，</a:t>
            </a:r>
            <a:r>
              <a:rPr lang="en-US" altLang="zh-CN" smtClean="0">
                <a:latin typeface="Courier New" pitchFamily="49" charset="0"/>
                <a:cs typeface="Courier New" pitchFamily="49" charset="0"/>
              </a:rPr>
              <a:t>LSL</a:t>
            </a:r>
            <a:r>
              <a:rPr lang="zh-CN" altLang="en-US" smtClean="0">
                <a:latin typeface="宋体" charset="-122"/>
              </a:rPr>
              <a:t>＃</a:t>
            </a:r>
            <a:r>
              <a:rPr lang="en-US" altLang="zh-CN" smtClean="0">
                <a:latin typeface="Courier New" pitchFamily="49" charset="0"/>
                <a:cs typeface="Courier New" pitchFamily="49" charset="0"/>
              </a:rPr>
              <a:t>2]</a:t>
            </a:r>
            <a:r>
              <a:rPr lang="zh-CN" altLang="en-US" smtClean="0">
                <a:latin typeface="宋体" charset="-122"/>
              </a:rPr>
              <a:t>！</a:t>
            </a:r>
            <a:endParaRPr lang="zh-CN" altLang="en-US" smtClean="0">
              <a:latin typeface="Courier New" pitchFamily="49" charset="0"/>
              <a:cs typeface="Courier New" pitchFamily="49" charset="0"/>
            </a:endParaRPr>
          </a:p>
          <a:p>
            <a:pPr>
              <a:spcBef>
                <a:spcPct val="0"/>
              </a:spcBef>
            </a:pPr>
            <a:r>
              <a:rPr lang="en-US" altLang="zh-CN" smtClean="0">
                <a:cs typeface="Times New Roman" pitchFamily="18" charset="0"/>
              </a:rPr>
              <a:t>LDR 	R0</a:t>
            </a:r>
            <a:r>
              <a:rPr lang="zh-CN" altLang="en-US" smtClean="0">
                <a:latin typeface="宋体" charset="-122"/>
              </a:rPr>
              <a:t>，</a:t>
            </a:r>
            <a:r>
              <a:rPr lang="en-US" altLang="zh-CN" smtClean="0">
                <a:cs typeface="Times New Roman" pitchFamily="18" charset="0"/>
              </a:rPr>
              <a:t>[R1]</a:t>
            </a:r>
            <a:r>
              <a:rPr lang="zh-CN" altLang="en-US" smtClean="0">
                <a:latin typeface="宋体" charset="-122"/>
              </a:rPr>
              <a:t>，</a:t>
            </a:r>
            <a:r>
              <a:rPr lang="en-US" altLang="zh-CN" smtClean="0">
                <a:cs typeface="Times New Roman" pitchFamily="18" charset="0"/>
              </a:rPr>
              <a:t>R2</a:t>
            </a:r>
            <a:r>
              <a:rPr lang="zh-CN" altLang="en-US" smtClean="0">
                <a:latin typeface="宋体" charset="-122"/>
              </a:rPr>
              <a:t>，</a:t>
            </a:r>
            <a:r>
              <a:rPr lang="en-US" altLang="zh-CN" smtClean="0">
                <a:cs typeface="Times New Roman" pitchFamily="18" charset="0"/>
              </a:rPr>
              <a:t>LSL</a:t>
            </a:r>
            <a:r>
              <a:rPr lang="zh-CN" altLang="en-US" smtClean="0">
                <a:latin typeface="宋体" charset="-122"/>
              </a:rPr>
              <a:t>＃</a:t>
            </a:r>
            <a:r>
              <a:rPr lang="en-US" altLang="zh-CN" smtClean="0">
                <a:cs typeface="Times New Roman" pitchFamily="18" charset="0"/>
              </a:rPr>
              <a:t>2	</a:t>
            </a:r>
          </a:p>
          <a:p>
            <a:pPr>
              <a:spcBef>
                <a:spcPct val="0"/>
              </a:spcBef>
            </a:pPr>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8293FF-2AE5-4451-84E3-E165C17804A0}" type="slidenum">
              <a:rPr lang="en-US" altLang="zh-CN"/>
              <a:pPr fontAlgn="base">
                <a:spcBef>
                  <a:spcPct val="0"/>
                </a:spcBef>
                <a:spcAft>
                  <a:spcPct val="0"/>
                </a:spcAft>
              </a:pPr>
              <a:t>223</a:t>
            </a:fld>
            <a:endParaRPr lang="en-US" altLang="zh-CN"/>
          </a:p>
        </p:txBody>
      </p:sp>
      <p:sp>
        <p:nvSpPr>
          <p:cNvPr id="5662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62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zh-CN" altLang="en-US" smtClean="0">
                <a:latin typeface="宋体" charset="-122"/>
              </a:rPr>
              <a:t>；将</a:t>
            </a:r>
            <a:r>
              <a:rPr lang="en-US" altLang="zh-CN" smtClean="0">
                <a:latin typeface="Courier New" pitchFamily="49" charset="0"/>
                <a:cs typeface="Courier New" pitchFamily="49" charset="0"/>
              </a:rPr>
              <a:t>R0</a:t>
            </a:r>
            <a:r>
              <a:rPr lang="zh-CN" altLang="en-US" smtClean="0">
                <a:latin typeface="宋体" charset="-122"/>
              </a:rPr>
              <a:t>中的字数据写入以</a:t>
            </a:r>
            <a:r>
              <a:rPr lang="en-US" altLang="zh-CN" smtClean="0">
                <a:latin typeface="Courier New" pitchFamily="49" charset="0"/>
                <a:cs typeface="Courier New" pitchFamily="49" charset="0"/>
              </a:rPr>
              <a:t>R1</a:t>
            </a:r>
            <a:r>
              <a:rPr lang="zh-CN" altLang="en-US" smtClean="0">
                <a:latin typeface="宋体" charset="-122"/>
              </a:rPr>
              <a:t>为地址的存储器中，并将新地址</a:t>
            </a:r>
            <a:r>
              <a:rPr lang="en-US" altLang="zh-CN" smtClean="0">
                <a:latin typeface="Courier New" pitchFamily="49" charset="0"/>
                <a:cs typeface="Courier New" pitchFamily="49" charset="0"/>
              </a:rPr>
              <a:t>R1</a:t>
            </a:r>
            <a:r>
              <a:rPr lang="zh-CN" altLang="en-US" smtClean="0">
                <a:latin typeface="宋体" charset="-122"/>
              </a:rPr>
              <a:t>＋</a:t>
            </a:r>
            <a:r>
              <a:rPr lang="en-US" altLang="zh-CN" smtClean="0">
                <a:latin typeface="Courier New" pitchFamily="49" charset="0"/>
                <a:cs typeface="Courier New" pitchFamily="49" charset="0"/>
              </a:rPr>
              <a:t>8</a:t>
            </a:r>
            <a:r>
              <a:rPr lang="zh-CN" altLang="en-US" smtClean="0">
                <a:latin typeface="宋体" charset="-122"/>
              </a:rPr>
              <a:t>写入</a:t>
            </a:r>
            <a:r>
              <a:rPr lang="en-US" altLang="zh-CN" smtClean="0">
                <a:latin typeface="Courier New" pitchFamily="49" charset="0"/>
                <a:cs typeface="Courier New" pitchFamily="49" charset="0"/>
              </a:rPr>
              <a:t>R1</a:t>
            </a:r>
            <a:r>
              <a:rPr lang="zh-CN" altLang="en-US" smtClean="0">
                <a:latin typeface="宋体" charset="-122"/>
              </a:rPr>
              <a:t>。</a:t>
            </a:r>
            <a:endParaRPr lang="zh-CN" altLang="en-US" smtClean="0">
              <a:latin typeface="Courier New" pitchFamily="49" charset="0"/>
              <a:cs typeface="Courier New" pitchFamily="49" charset="0"/>
            </a:endParaRPr>
          </a:p>
          <a:p>
            <a:pPr>
              <a:spcBef>
                <a:spcPct val="0"/>
              </a:spcBef>
            </a:pPr>
            <a:r>
              <a:rPr lang="zh-CN" altLang="en-US" smtClean="0">
                <a:latin typeface="宋体" charset="-122"/>
              </a:rPr>
              <a:t>；将</a:t>
            </a:r>
            <a:r>
              <a:rPr lang="en-US" altLang="zh-CN" smtClean="0">
                <a:cs typeface="Times New Roman" pitchFamily="18" charset="0"/>
              </a:rPr>
              <a:t>R0</a:t>
            </a:r>
            <a:r>
              <a:rPr lang="zh-CN" altLang="en-US" smtClean="0">
                <a:latin typeface="宋体" charset="-122"/>
              </a:rPr>
              <a:t>中的字数据写入以</a:t>
            </a:r>
            <a:r>
              <a:rPr lang="en-US" altLang="zh-CN" smtClean="0">
                <a:cs typeface="Times New Roman" pitchFamily="18" charset="0"/>
              </a:rPr>
              <a:t>R1</a:t>
            </a:r>
            <a:r>
              <a:rPr lang="zh-CN" altLang="en-US" smtClean="0">
                <a:latin typeface="宋体" charset="-122"/>
              </a:rPr>
              <a:t>＋</a:t>
            </a:r>
            <a:r>
              <a:rPr lang="en-US" altLang="zh-CN" smtClean="0">
                <a:cs typeface="Times New Roman" pitchFamily="18" charset="0"/>
              </a:rPr>
              <a:t>8</a:t>
            </a:r>
            <a:r>
              <a:rPr lang="zh-CN" altLang="en-US" smtClean="0">
                <a:latin typeface="宋体" charset="-122"/>
              </a:rPr>
              <a:t>为地址的存储器中。</a:t>
            </a:r>
            <a:r>
              <a:rPr lang="zh-CN" altLang="en-US" smtClean="0"/>
              <a:t> </a:t>
            </a:r>
          </a:p>
          <a:p>
            <a:pPr>
              <a:spcBef>
                <a:spcPct val="0"/>
              </a:spcBef>
            </a:pPr>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0F8F26-279B-459E-8F86-CF16C5ECDA2E}" type="slidenum">
              <a:rPr lang="en-US" altLang="zh-CN"/>
              <a:pPr fontAlgn="base">
                <a:spcBef>
                  <a:spcPct val="0"/>
                </a:spcBef>
                <a:spcAft>
                  <a:spcPct val="0"/>
                </a:spcAft>
              </a:pPr>
              <a:t>225</a:t>
            </a:fld>
            <a:endParaRPr lang="en-US" altLang="zh-CN"/>
          </a:p>
        </p:txBody>
      </p:sp>
      <p:sp>
        <p:nvSpPr>
          <p:cNvPr id="5693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93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zh-CN" altLang="en-US" smtClean="0">
                <a:latin typeface="宋体" charset="-122"/>
              </a:rPr>
              <a:t>；将寄存器列表中的寄存器（</a:t>
            </a:r>
            <a:r>
              <a:rPr lang="en-US" altLang="zh-CN" smtClean="0">
                <a:latin typeface="Courier New" pitchFamily="49" charset="0"/>
                <a:cs typeface="Courier New" pitchFamily="49" charset="0"/>
              </a:rPr>
              <a:t>R0</a:t>
            </a:r>
            <a:r>
              <a:rPr lang="zh-CN" altLang="en-US" smtClean="0">
                <a:latin typeface="宋体" charset="-122"/>
              </a:rPr>
              <a:t>，</a:t>
            </a:r>
            <a:r>
              <a:rPr lang="en-US" altLang="zh-CN" smtClean="0">
                <a:latin typeface="Courier New" pitchFamily="49" charset="0"/>
                <a:cs typeface="Courier New" pitchFamily="49" charset="0"/>
              </a:rPr>
              <a:t>R4</a:t>
            </a:r>
            <a:r>
              <a:rPr lang="zh-CN" altLang="en-US" smtClean="0">
                <a:latin typeface="宋体" charset="-122"/>
              </a:rPr>
              <a:t>到</a:t>
            </a:r>
            <a:r>
              <a:rPr lang="en-US" altLang="zh-CN" smtClean="0">
                <a:latin typeface="Courier New" pitchFamily="49" charset="0"/>
                <a:cs typeface="Courier New" pitchFamily="49" charset="0"/>
              </a:rPr>
              <a:t>R12</a:t>
            </a:r>
            <a:r>
              <a:rPr lang="zh-CN" altLang="en-US" smtClean="0">
                <a:latin typeface="宋体" charset="-122"/>
              </a:rPr>
              <a:t>，</a:t>
            </a:r>
            <a:r>
              <a:rPr lang="en-US" altLang="zh-CN" smtClean="0">
                <a:latin typeface="Courier New" pitchFamily="49" charset="0"/>
                <a:cs typeface="Courier New" pitchFamily="49" charset="0"/>
              </a:rPr>
              <a:t>LR</a:t>
            </a:r>
            <a:r>
              <a:rPr lang="zh-CN" altLang="en-US" smtClean="0">
                <a:latin typeface="宋体" charset="-122"/>
              </a:rPr>
              <a:t>）存入堆栈。；将堆栈内容恢复到寄存器（</a:t>
            </a:r>
            <a:r>
              <a:rPr lang="en-US" altLang="zh-CN" smtClean="0">
                <a:latin typeface="Courier New" pitchFamily="49" charset="0"/>
                <a:cs typeface="Courier New" pitchFamily="49" charset="0"/>
              </a:rPr>
              <a:t>R0</a:t>
            </a:r>
            <a:r>
              <a:rPr lang="zh-CN" altLang="en-US" smtClean="0">
                <a:latin typeface="宋体" charset="-122"/>
              </a:rPr>
              <a:t>，</a:t>
            </a:r>
            <a:r>
              <a:rPr lang="en-US" altLang="zh-CN" smtClean="0">
                <a:latin typeface="Courier New" pitchFamily="49" charset="0"/>
                <a:cs typeface="Courier New" pitchFamily="49" charset="0"/>
              </a:rPr>
              <a:t>R4</a:t>
            </a:r>
            <a:r>
              <a:rPr lang="zh-CN" altLang="en-US" smtClean="0">
                <a:latin typeface="宋体" charset="-122"/>
              </a:rPr>
              <a:t>到</a:t>
            </a:r>
            <a:r>
              <a:rPr lang="en-US" altLang="zh-CN" smtClean="0">
                <a:latin typeface="Courier New" pitchFamily="49" charset="0"/>
                <a:cs typeface="Courier New" pitchFamily="49" charset="0"/>
              </a:rPr>
              <a:t>R12</a:t>
            </a:r>
            <a:r>
              <a:rPr lang="zh-CN" altLang="en-US" smtClean="0">
                <a:latin typeface="宋体" charset="-122"/>
              </a:rPr>
              <a:t>，</a:t>
            </a:r>
            <a:r>
              <a:rPr lang="en-US" altLang="zh-CN" smtClean="0">
                <a:latin typeface="Courier New" pitchFamily="49" charset="0"/>
                <a:cs typeface="Courier New" pitchFamily="49" charset="0"/>
              </a:rPr>
              <a:t>LR</a:t>
            </a:r>
            <a:r>
              <a:rPr lang="zh-CN" altLang="en-US" smtClean="0">
                <a:latin typeface="宋体" charset="-122"/>
              </a:rPr>
              <a:t>）。</a:t>
            </a:r>
            <a:endParaRPr lang="zh-CN" altLang="en-US" smtClean="0">
              <a:latin typeface="Courier New" pitchFamily="49" charset="0"/>
              <a:cs typeface="Courier New" pitchFamily="49" charset="0"/>
            </a:endParaRPr>
          </a:p>
          <a:p>
            <a:pPr>
              <a:spcBef>
                <a:spcPct val="0"/>
              </a:spcBef>
            </a:pPr>
            <a:endParaRPr lang="zh-CN" altLang="en-US" smtClean="0">
              <a:latin typeface="Courier New" pitchFamily="49" charset="0"/>
              <a:cs typeface="Courier New" pitchFamily="49" charset="0"/>
            </a:endParaRPr>
          </a:p>
          <a:p>
            <a:pPr>
              <a:spcBef>
                <a:spcPct val="0"/>
              </a:spcBef>
            </a:pPr>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slideMaster" Target="../slideMasters/slideMaster1.xml"/><Relationship Id="rId4" Type="http://schemas.openxmlformats.org/officeDocument/2006/relationships/tags" Target="../tags/tag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图片 9"/>
          <p:cNvPicPr>
            <a:picLocks noChangeAspect="1"/>
          </p:cNvPicPr>
          <p:nvPr/>
        </p:nvPicPr>
        <p:blipFill>
          <a:blip r:embed="rId2"/>
          <a:srcRect l="29266" t="26588" r="185" b="11694"/>
          <a:stretch>
            <a:fillRect/>
          </a:stretch>
        </p:blipFill>
        <p:spPr bwMode="auto">
          <a:xfrm>
            <a:off x="0" y="0"/>
            <a:ext cx="9144000" cy="6858000"/>
          </a:xfrm>
          <a:prstGeom prst="rect">
            <a:avLst/>
          </a:prstGeom>
          <a:noFill/>
          <a:ln w="9525">
            <a:noFill/>
            <a:miter lim="800000"/>
            <a:headEnd/>
            <a:tailEnd/>
          </a:ln>
        </p:spPr>
      </p:pic>
      <p:pic>
        <p:nvPicPr>
          <p:cNvPr id="5" name="图片 10"/>
          <p:cNvPicPr>
            <a:picLocks noChangeAspect="1"/>
          </p:cNvPicPr>
          <p:nvPr/>
        </p:nvPicPr>
        <p:blipFill>
          <a:blip r:embed="rId3"/>
          <a:srcRect/>
          <a:stretch>
            <a:fillRect/>
          </a:stretch>
        </p:blipFill>
        <p:spPr bwMode="auto">
          <a:xfrm>
            <a:off x="457200" y="3602038"/>
            <a:ext cx="3770313" cy="2857500"/>
          </a:xfrm>
          <a:prstGeom prst="rect">
            <a:avLst/>
          </a:prstGeom>
          <a:noFill/>
          <a:ln w="9525">
            <a:noFill/>
            <a:miter lim="800000"/>
            <a:headEnd/>
            <a:tailEnd/>
          </a:ln>
        </p:spPr>
      </p:pic>
      <p:sp>
        <p:nvSpPr>
          <p:cNvPr id="2" name="Title 1"/>
          <p:cNvSpPr>
            <a:spLocks noGrp="1"/>
          </p:cNvSpPr>
          <p:nvPr>
            <p:ph type="ctrTitle"/>
          </p:nvPr>
        </p:nvSpPr>
        <p:spPr>
          <a:xfrm>
            <a:off x="2311400" y="1551214"/>
            <a:ext cx="6518275" cy="1321934"/>
          </a:xfrm>
        </p:spPr>
        <p:txBody>
          <a:bodyPr anchor="b"/>
          <a:lstStyle>
            <a:lvl1pPr algn="ctr">
              <a:defRPr sz="33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2323647" y="2882665"/>
            <a:ext cx="6518275" cy="916740"/>
          </a:xfrm>
        </p:spPr>
        <p:txBody>
          <a:bodyPr/>
          <a:lstStyle>
            <a:lvl1pPr marL="0" indent="0" algn="ctr">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6" name="Date Placeholder 3"/>
          <p:cNvSpPr>
            <a:spLocks noGrp="1"/>
          </p:cNvSpPr>
          <p:nvPr>
            <p:ph type="dt" sz="half" idx="10"/>
          </p:nvPr>
        </p:nvSpPr>
        <p:spPr/>
        <p:txBody>
          <a:bodyPr/>
          <a:lstStyle>
            <a:lvl1pPr>
              <a:defRPr/>
            </a:lvl1pPr>
          </a:lstStyle>
          <a:p>
            <a:pPr>
              <a:defRPr/>
            </a:pPr>
            <a:fld id="{BA65E77F-7B92-43BB-85E0-6DED37EB2B79}" type="datetimeFigureOut">
              <a:rPr lang="zh-CN" altLang="en-US"/>
              <a:pPr>
                <a:defRPr/>
              </a:pPr>
              <a:t>2017/2/21</a:t>
            </a:fld>
            <a:endParaRPr lang="zh-CN" altLang="en-US"/>
          </a:p>
        </p:txBody>
      </p:sp>
      <p:sp>
        <p:nvSpPr>
          <p:cNvPr id="7" name="Footer Placeholder 4"/>
          <p:cNvSpPr>
            <a:spLocks noGrp="1"/>
          </p:cNvSpPr>
          <p:nvPr>
            <p:ph type="ftr" sz="quarter" idx="11"/>
          </p:nvPr>
        </p:nvSpPr>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a:lvl1pPr>
          </a:lstStyle>
          <a:p>
            <a:pPr>
              <a:defRPr/>
            </a:pPr>
            <a:fld id="{D0E15515-717E-4673-8EDC-CE0275509408}"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28200" y="408675"/>
            <a:ext cx="7887600" cy="5810400"/>
          </a:xfrm>
        </p:spPr>
        <p:txBody>
          <a:bodyPr/>
          <a:lstStyle>
            <a:lvl1pPr>
              <a:defRPr sz="1800"/>
            </a:lvl1pPr>
            <a:lvl2pPr>
              <a:defRPr sz="1500"/>
            </a:lvl2pPr>
            <a:lvl3pPr>
              <a:defRPr sz="1350"/>
            </a:lvl3pPr>
            <a:lvl4pPr>
              <a:defRPr sz="1350"/>
            </a:lvl4pPr>
            <a:lvl5pPr>
              <a:defRPr sz="135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Date Placeholder 3"/>
          <p:cNvSpPr>
            <a:spLocks noGrp="1"/>
          </p:cNvSpPr>
          <p:nvPr>
            <p:ph type="dt" sz="half" idx="10"/>
          </p:nvPr>
        </p:nvSpPr>
        <p:spPr/>
        <p:txBody>
          <a:bodyPr/>
          <a:lstStyle>
            <a:lvl1pPr>
              <a:defRPr/>
            </a:lvl1pPr>
          </a:lstStyle>
          <a:p>
            <a:pPr>
              <a:defRPr/>
            </a:pPr>
            <a:fld id="{EEFBD08A-BDCB-4987-A735-E4FD07164083}" type="datetimeFigureOut">
              <a:rPr lang="zh-CN" altLang="en-US"/>
              <a:pPr>
                <a:defRPr/>
              </a:pPr>
              <a:t>2017/2/21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4A469361-E4D7-4627-B387-9198DD622CE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p:txBody>
          <a:bodyPr/>
          <a:lstStyle>
            <a:lvl1pPr>
              <a:defRPr/>
            </a:lvl1pPr>
          </a:lstStyle>
          <a:p>
            <a:pPr>
              <a:defRPr/>
            </a:pPr>
            <a:endParaRPr lang="en-US" altLang="zh-CN"/>
          </a:p>
        </p:txBody>
      </p:sp>
      <p:sp>
        <p:nvSpPr>
          <p:cNvPr id="7" name="Rectangle 5"/>
          <p:cNvSpPr>
            <a:spLocks noGrp="1" noChangeArrowheads="1"/>
          </p:cNvSpPr>
          <p:nvPr>
            <p:ph type="ftr" sz="quarter" idx="11"/>
          </p:nvPr>
        </p:nvSpPr>
        <p:spPr/>
        <p:txBody>
          <a:bodyPr/>
          <a:lstStyle>
            <a:lvl1pPr>
              <a:defRPr/>
            </a:lvl1pPr>
          </a:lstStyle>
          <a:p>
            <a:pPr>
              <a:defRPr/>
            </a:pPr>
            <a:endParaRPr lang="en-US" altLang="zh-CN"/>
          </a:p>
        </p:txBody>
      </p:sp>
      <p:sp>
        <p:nvSpPr>
          <p:cNvPr id="8" name="Rectangle 6"/>
          <p:cNvSpPr>
            <a:spLocks noGrp="1" noChangeArrowheads="1"/>
          </p:cNvSpPr>
          <p:nvPr>
            <p:ph type="sldNum" sz="quarter" idx="12"/>
          </p:nvPr>
        </p:nvSpPr>
        <p:spPr/>
        <p:txBody>
          <a:bodyPr/>
          <a:lstStyle>
            <a:lvl1pPr>
              <a:defRPr/>
            </a:lvl1pPr>
          </a:lstStyle>
          <a:p>
            <a:pPr>
              <a:defRPr/>
            </a:pPr>
            <a:fld id="{C7B5AC69-8EF7-4C1A-8BEF-26EBE10492AD}"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6715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联机映像占位符 3"/>
          <p:cNvSpPr>
            <a:spLocks noGrp="1"/>
          </p:cNvSpPr>
          <p:nvPr>
            <p:ph type="clipArt" sz="half" idx="2"/>
          </p:nvPr>
        </p:nvSpPr>
        <p:spPr>
          <a:xfrm>
            <a:off x="4648200" y="1825625"/>
            <a:ext cx="3867150" cy="4351338"/>
          </a:xfrm>
          <a:prstGeom prst="rect">
            <a:avLst/>
          </a:prstGeom>
        </p:spPr>
        <p:txBody>
          <a:bodyPr/>
          <a:lstStyle/>
          <a:p>
            <a:pPr lvl="0"/>
            <a:endParaRPr lang="zh-CN" altLang="en-US" noProof="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42913" y="103188"/>
            <a:ext cx="8243887" cy="131445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510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510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03663"/>
            <a:ext cx="4038600" cy="21526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03663"/>
            <a:ext cx="4038600" cy="21526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243638"/>
            <a:ext cx="2133600" cy="457200"/>
          </a:xfrm>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a:xfrm>
            <a:off x="6553200" y="6243638"/>
            <a:ext cx="2133600" cy="457200"/>
          </a:xfrm>
        </p:spPr>
        <p:txBody>
          <a:bodyPr/>
          <a:lstStyle>
            <a:lvl1pPr>
              <a:defRPr/>
            </a:lvl1pPr>
          </a:lstStyle>
          <a:p>
            <a:pPr>
              <a:defRPr/>
            </a:pPr>
            <a:fld id="{C839CD2F-83D7-4F84-8951-0A156AB0B6E0}" type="slidenum">
              <a:rPr altLang="zh-CN"/>
              <a:pPr>
                <a:defRPr/>
              </a:pPr>
              <a:t>‹#›</a:t>
            </a:fld>
            <a:endParaRPr lang="zh-CN" altLang="zh-CN"/>
          </a:p>
        </p:txBody>
      </p:sp>
    </p:spTree>
  </p:cSld>
  <p:clrMapOvr>
    <a:masterClrMapping/>
  </p:clrMapOvr>
  <p:transition>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587829"/>
            <a:ext cx="7886700" cy="979034"/>
          </a:xfr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750983" y="1698172"/>
            <a:ext cx="7764367" cy="4463142"/>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4F0838F-0D10-4A10-8E75-98DFE326538B}" type="datetimeFigureOut">
              <a:rPr lang="zh-CN" altLang="en-US"/>
              <a:pPr>
                <a:defRPr/>
              </a:pPr>
              <a:t>2017/2/21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4BD6E3E2-3BB1-4627-887A-9EF92FD9AB8B}"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559039" y="2465617"/>
            <a:ext cx="6025923" cy="1028705"/>
          </a:xfrm>
        </p:spPr>
        <p:txBody>
          <a:bodyPr anchor="b"/>
          <a:lstStyle>
            <a:lvl1pPr algn="ctr">
              <a:defRPr sz="27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559039" y="3526966"/>
            <a:ext cx="6025923" cy="1028705"/>
          </a:xfrm>
        </p:spPr>
        <p:txBody>
          <a:bodyPr anchor="ctr"/>
          <a:lstStyle>
            <a:lvl1pPr marL="0" indent="0" algn="ctr">
              <a:buNone/>
              <a:defRPr sz="1800">
                <a:solidFill>
                  <a:schemeClr val="bg1">
                    <a:lumMod val="6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8BBD077B-4C29-483D-81AA-4067B38BD8E6}" type="datetimeFigureOut">
              <a:rPr lang="zh-CN" altLang="en-US"/>
              <a:pPr>
                <a:defRPr/>
              </a:pPr>
              <a:t>2017/2/21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73C39292-EAD8-478C-8245-D21B73E27F09}"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00100" y="1825625"/>
            <a:ext cx="3714749" cy="4351338"/>
          </a:xfrm>
          <a:ln>
            <a:solidFill>
              <a:schemeClr val="accent1">
                <a:lumMod val="40000"/>
                <a:lumOff val="60000"/>
              </a:schemeClr>
            </a:solidFill>
          </a:ln>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4800600" y="1825625"/>
            <a:ext cx="3714750" cy="4351338"/>
          </a:xfrm>
          <a:ln>
            <a:solidFill>
              <a:schemeClr val="accent1">
                <a:lumMod val="40000"/>
                <a:lumOff val="60000"/>
              </a:schemeClr>
            </a:solidFill>
          </a:ln>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B607927F-10E0-403D-9A6A-CAA789F33A4C}" type="datetimeFigureOut">
              <a:rPr lang="zh-CN" altLang="en-US"/>
              <a:pPr>
                <a:defRPr/>
              </a:pPr>
              <a:t>2017/2/21</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A113F3EE-0B06-4627-89D8-7B743F562813}"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1325563"/>
          </a:xfrm>
        </p:spPr>
        <p:txBody>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4" name="Content Placeholder 3"/>
          <p:cNvSpPr>
            <a:spLocks noGrp="1"/>
          </p:cNvSpPr>
          <p:nvPr>
            <p:ph sz="half" idx="2"/>
          </p:nvPr>
        </p:nvSpPr>
        <p:spPr>
          <a:xfrm>
            <a:off x="629841" y="2505075"/>
            <a:ext cx="3868340" cy="3684588"/>
          </a:xfrm>
        </p:spPr>
        <p:txBody>
          <a:bodyPr/>
          <a:lstStyle>
            <a:lvl1pPr>
              <a:defRPr sz="1800"/>
            </a:lvl1pPr>
            <a:lvl2pPr>
              <a:defRPr sz="1500"/>
            </a:lvl2pPr>
            <a:lvl3pPr>
              <a:defRPr sz="1350"/>
            </a:lvl3pPr>
            <a:lvl4pPr>
              <a:defRPr sz="1350"/>
            </a:lvl4pPr>
            <a:lvl5pPr>
              <a:defRPr sz="135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lvl1pPr>
              <a:defRPr sz="1800"/>
            </a:lvl1pPr>
            <a:lvl2pPr>
              <a:defRPr sz="1500"/>
            </a:lvl2pPr>
            <a:lvl3pPr>
              <a:defRPr sz="1350"/>
            </a:lvl3pPr>
            <a:lvl4pPr>
              <a:defRPr sz="1350"/>
            </a:lvl4pPr>
            <a:lvl5pPr>
              <a:defRPr sz="135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38E8FCDB-0690-43D1-A528-A29241E07700}" type="datetimeFigureOut">
              <a:rPr lang="zh-CN" altLang="en-US"/>
              <a:pPr>
                <a:defRPr/>
              </a:pPr>
              <a:t>2017/2/21</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FE317335-88AE-4C56-B568-CB2E86010855}"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6" name="矩形 23"/>
          <p:cNvSpPr>
            <a:spLocks noChangeArrowheads="1"/>
          </p:cNvSpPr>
          <p:nvPr>
            <p:custDataLst>
              <p:tags r:id="rId1"/>
            </p:custDataLst>
          </p:nvPr>
        </p:nvSpPr>
        <p:spPr bwMode="auto">
          <a:xfrm>
            <a:off x="0" y="5278438"/>
            <a:ext cx="9144000" cy="1143000"/>
          </a:xfrm>
          <a:prstGeom prst="rect">
            <a:avLst/>
          </a:prstGeom>
          <a:solidFill>
            <a:schemeClr val="accent1">
              <a:lumMod val="20000"/>
              <a:lumOff val="8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fontAlgn="auto">
              <a:spcBef>
                <a:spcPct val="0"/>
              </a:spcBef>
              <a:spcAft>
                <a:spcPts val="0"/>
              </a:spcAft>
              <a:buFont typeface="Arial" panose="020B0604020202020204" pitchFamily="34" charset="0"/>
              <a:buNone/>
              <a:defRPr/>
            </a:pPr>
            <a:endParaRPr lang="zh-CN" altLang="en-US" sz="1350" smtClean="0">
              <a:solidFill>
                <a:srgbClr val="FFFFFF"/>
              </a:solidFill>
              <a:latin typeface="Arial" panose="020B0604020202020204" pitchFamily="34" charset="0"/>
              <a:ea typeface="黑体" panose="02010609060101010101" pitchFamily="49" charset="-122"/>
            </a:endParaRPr>
          </a:p>
        </p:txBody>
      </p:sp>
      <p:sp>
        <p:nvSpPr>
          <p:cNvPr id="7" name="KSO_Shape"/>
          <p:cNvSpPr/>
          <p:nvPr>
            <p:custDataLst>
              <p:tags r:id="rId2"/>
            </p:custDataLst>
          </p:nvPr>
        </p:nvSpPr>
        <p:spPr bwMode="auto">
          <a:xfrm>
            <a:off x="3689350" y="5821363"/>
            <a:ext cx="176213" cy="153987"/>
          </a:xfrm>
          <a:custGeom>
            <a:avLst/>
            <a:gdLst>
              <a:gd name="T0" fmla="*/ 1 w 4974795"/>
              <a:gd name="T1" fmla="*/ 1 h 3320682"/>
              <a:gd name="T2" fmla="*/ 2 w 4974795"/>
              <a:gd name="T3" fmla="*/ 2 h 3320682"/>
              <a:gd name="T4" fmla="*/ 2 w 4974795"/>
              <a:gd name="T5" fmla="*/ 1 h 3320682"/>
              <a:gd name="T6" fmla="*/ 4 w 4974795"/>
              <a:gd name="T7" fmla="*/ 2 h 3320682"/>
              <a:gd name="T8" fmla="*/ 0 w 4974795"/>
              <a:gd name="T9" fmla="*/ 2 h 3320682"/>
              <a:gd name="T10" fmla="*/ 1 w 4974795"/>
              <a:gd name="T11" fmla="*/ 1 h 3320682"/>
              <a:gd name="T12" fmla="*/ 0 w 4974795"/>
              <a:gd name="T13" fmla="*/ 0 h 3320682"/>
              <a:gd name="T14" fmla="*/ 1 w 4974795"/>
              <a:gd name="T15" fmla="*/ 1 h 3320682"/>
              <a:gd name="T16" fmla="*/ 0 w 4974795"/>
              <a:gd name="T17" fmla="*/ 2 h 3320682"/>
              <a:gd name="T18" fmla="*/ 0 w 4974795"/>
              <a:gd name="T19" fmla="*/ 0 h 3320682"/>
              <a:gd name="T20" fmla="*/ 4 w 4974795"/>
              <a:gd name="T21" fmla="*/ 0 h 3320682"/>
              <a:gd name="T22" fmla="*/ 4 w 4974795"/>
              <a:gd name="T23" fmla="*/ 2 h 3320682"/>
              <a:gd name="T24" fmla="*/ 2 w 4974795"/>
              <a:gd name="T25" fmla="*/ 1 h 3320682"/>
              <a:gd name="T26" fmla="*/ 4 w 4974795"/>
              <a:gd name="T27" fmla="*/ 0 h 3320682"/>
              <a:gd name="T28" fmla="*/ 0 w 4974795"/>
              <a:gd name="T29" fmla="*/ 0 h 3320682"/>
              <a:gd name="T30" fmla="*/ 4 w 4974795"/>
              <a:gd name="T31" fmla="*/ 0 h 3320682"/>
              <a:gd name="T32" fmla="*/ 2 w 4974795"/>
              <a:gd name="T33" fmla="*/ 2 h 3320682"/>
              <a:gd name="T34" fmla="*/ 0 w 4974795"/>
              <a:gd name="T35" fmla="*/ 0 h 332068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974795" h="3320682">
                <a:moveTo>
                  <a:pt x="1897867" y="1805825"/>
                </a:moveTo>
                <a:lnTo>
                  <a:pt x="2485737" y="2315734"/>
                </a:lnTo>
                <a:lnTo>
                  <a:pt x="3073607" y="1805825"/>
                </a:lnTo>
                <a:lnTo>
                  <a:pt x="4820061" y="3320682"/>
                </a:lnTo>
                <a:lnTo>
                  <a:pt x="151413" y="3320682"/>
                </a:lnTo>
                <a:lnTo>
                  <a:pt x="1897867" y="1805825"/>
                </a:lnTo>
                <a:close/>
                <a:moveTo>
                  <a:pt x="0" y="159634"/>
                </a:moveTo>
                <a:lnTo>
                  <a:pt x="1788328" y="1710812"/>
                </a:lnTo>
                <a:lnTo>
                  <a:pt x="0" y="3261996"/>
                </a:lnTo>
                <a:lnTo>
                  <a:pt x="0" y="159634"/>
                </a:lnTo>
                <a:close/>
                <a:moveTo>
                  <a:pt x="4974795" y="156753"/>
                </a:moveTo>
                <a:lnTo>
                  <a:pt x="4974795" y="3264872"/>
                </a:lnTo>
                <a:lnTo>
                  <a:pt x="3183146" y="1710812"/>
                </a:lnTo>
                <a:lnTo>
                  <a:pt x="4974795" y="156753"/>
                </a:lnTo>
                <a:close/>
                <a:moveTo>
                  <a:pt x="35040" y="0"/>
                </a:moveTo>
                <a:lnTo>
                  <a:pt x="4936434" y="0"/>
                </a:lnTo>
                <a:lnTo>
                  <a:pt x="2485737" y="2125709"/>
                </a:lnTo>
                <a:lnTo>
                  <a:pt x="35040" y="0"/>
                </a:lnTo>
                <a:close/>
              </a:path>
            </a:pathLst>
          </a:custGeom>
          <a:solidFill>
            <a:schemeClr val="accent2"/>
          </a:solidFill>
          <a:ln>
            <a:noFill/>
          </a:ln>
        </p:spPr>
        <p:txBody>
          <a:bodyPr anchor="ctr"/>
          <a:lstStyle/>
          <a:p>
            <a:pPr fontAlgn="auto">
              <a:spcBef>
                <a:spcPts val="0"/>
              </a:spcBef>
              <a:spcAft>
                <a:spcPts val="0"/>
              </a:spcAft>
              <a:defRPr/>
            </a:pPr>
            <a:endParaRPr lang="zh-CN" altLang="en-US" sz="1350">
              <a:latin typeface="+mn-lt"/>
              <a:ea typeface="+mn-ea"/>
            </a:endParaRPr>
          </a:p>
        </p:txBody>
      </p:sp>
      <p:sp>
        <p:nvSpPr>
          <p:cNvPr id="8" name="KSO_Shape"/>
          <p:cNvSpPr/>
          <p:nvPr>
            <p:custDataLst>
              <p:tags r:id="rId3"/>
            </p:custDataLst>
          </p:nvPr>
        </p:nvSpPr>
        <p:spPr bwMode="auto">
          <a:xfrm>
            <a:off x="3683000" y="6064250"/>
            <a:ext cx="198438" cy="273050"/>
          </a:xfrm>
          <a:custGeom>
            <a:avLst/>
            <a:gdLst>
              <a:gd name="T0" fmla="*/ 67 w 1119349"/>
              <a:gd name="T1" fmla="*/ 394 h 1157433"/>
              <a:gd name="T2" fmla="*/ 53 w 1119349"/>
              <a:gd name="T3" fmla="*/ 531 h 1157433"/>
              <a:gd name="T4" fmla="*/ 215 w 1119349"/>
              <a:gd name="T5" fmla="*/ 501 h 1157433"/>
              <a:gd name="T6" fmla="*/ 67 w 1119349"/>
              <a:gd name="T7" fmla="*/ 394 h 1157433"/>
              <a:gd name="T8" fmla="*/ 286 w 1119349"/>
              <a:gd name="T9" fmla="*/ 166 h 1157433"/>
              <a:gd name="T10" fmla="*/ 203 w 1119349"/>
              <a:gd name="T11" fmla="*/ 238 h 1157433"/>
              <a:gd name="T12" fmla="*/ 369 w 1119349"/>
              <a:gd name="T13" fmla="*/ 238 h 1157433"/>
              <a:gd name="T14" fmla="*/ 286 w 1119349"/>
              <a:gd name="T15" fmla="*/ 166 h 1157433"/>
              <a:gd name="T16" fmla="*/ 469 w 1119349"/>
              <a:gd name="T17" fmla="*/ 0 h 1157433"/>
              <a:gd name="T18" fmla="*/ 532 w 1119349"/>
              <a:gd name="T19" fmla="*/ 20 h 1157433"/>
              <a:gd name="T20" fmla="*/ 550 w 1119349"/>
              <a:gd name="T21" fmla="*/ 56 h 1157433"/>
              <a:gd name="T22" fmla="*/ 538 w 1119349"/>
              <a:gd name="T23" fmla="*/ 39 h 1157433"/>
              <a:gd name="T24" fmla="*/ 363 w 1119349"/>
              <a:gd name="T25" fmla="*/ 63 h 1157433"/>
              <a:gd name="T26" fmla="*/ 537 w 1119349"/>
              <a:gd name="T27" fmla="*/ 281 h 1157433"/>
              <a:gd name="T28" fmla="*/ 534 w 1119349"/>
              <a:gd name="T29" fmla="*/ 309 h 1157433"/>
              <a:gd name="T30" fmla="*/ 372 w 1119349"/>
              <a:gd name="T31" fmla="*/ 309 h 1157433"/>
              <a:gd name="T32" fmla="*/ 354 w 1119349"/>
              <a:gd name="T33" fmla="*/ 309 h 1157433"/>
              <a:gd name="T34" fmla="*/ 201 w 1119349"/>
              <a:gd name="T35" fmla="*/ 309 h 1157433"/>
              <a:gd name="T36" fmla="*/ 286 w 1119349"/>
              <a:gd name="T37" fmla="*/ 394 h 1157433"/>
              <a:gd name="T38" fmla="*/ 357 w 1119349"/>
              <a:gd name="T39" fmla="*/ 350 h 1157433"/>
              <a:gd name="T40" fmla="*/ 524 w 1119349"/>
              <a:gd name="T41" fmla="*/ 350 h 1157433"/>
              <a:gd name="T42" fmla="*/ 284 w 1119349"/>
              <a:gd name="T43" fmla="*/ 510 h 1157433"/>
              <a:gd name="T44" fmla="*/ 231 w 1119349"/>
              <a:gd name="T45" fmla="*/ 505 h 1157433"/>
              <a:gd name="T46" fmla="*/ 22 w 1119349"/>
              <a:gd name="T47" fmla="*/ 537 h 1157433"/>
              <a:gd name="T48" fmla="*/ 61 w 1119349"/>
              <a:gd name="T49" fmla="*/ 311 h 1157433"/>
              <a:gd name="T50" fmla="*/ 64 w 1119349"/>
              <a:gd name="T51" fmla="*/ 305 h 1157433"/>
              <a:gd name="T52" fmla="*/ 80 w 1119349"/>
              <a:gd name="T53" fmla="*/ 281 h 1157433"/>
              <a:gd name="T54" fmla="*/ 93 w 1119349"/>
              <a:gd name="T55" fmla="*/ 264 h 1157433"/>
              <a:gd name="T56" fmla="*/ 123 w 1119349"/>
              <a:gd name="T57" fmla="*/ 226 h 1157433"/>
              <a:gd name="T58" fmla="*/ 142 w 1119349"/>
              <a:gd name="T59" fmla="*/ 204 h 1157433"/>
              <a:gd name="T60" fmla="*/ 168 w 1119349"/>
              <a:gd name="T61" fmla="*/ 176 h 1157433"/>
              <a:gd name="T62" fmla="*/ 245 w 1119349"/>
              <a:gd name="T63" fmla="*/ 106 h 1157433"/>
              <a:gd name="T64" fmla="*/ 32 w 1119349"/>
              <a:gd name="T65" fmla="*/ 279 h 1157433"/>
              <a:gd name="T66" fmla="*/ 284 w 1119349"/>
              <a:gd name="T67" fmla="*/ 51 h 1157433"/>
              <a:gd name="T68" fmla="*/ 321 w 1119349"/>
              <a:gd name="T69" fmla="*/ 54 h 1157433"/>
              <a:gd name="T70" fmla="*/ 469 w 1119349"/>
              <a:gd name="T71" fmla="*/ 0 h 11574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accent2"/>
          </a:solidFill>
          <a:ln>
            <a:noFill/>
          </a:ln>
        </p:spPr>
        <p:txBody>
          <a:bodyPr anchor="ctr"/>
          <a:lstStyle/>
          <a:p>
            <a:pPr fontAlgn="auto">
              <a:spcBef>
                <a:spcPts val="0"/>
              </a:spcBef>
              <a:spcAft>
                <a:spcPts val="0"/>
              </a:spcAft>
              <a:defRPr/>
            </a:pPr>
            <a:endParaRPr lang="zh-CN" altLang="en-US" sz="1350">
              <a:latin typeface="+mn-lt"/>
              <a:ea typeface="+mn-ea"/>
            </a:endParaRPr>
          </a:p>
        </p:txBody>
      </p:sp>
      <p:sp>
        <p:nvSpPr>
          <p:cNvPr id="9" name="KSO_Shape"/>
          <p:cNvSpPr/>
          <p:nvPr>
            <p:custDataLst>
              <p:tags r:id="rId4"/>
            </p:custDataLst>
          </p:nvPr>
        </p:nvSpPr>
        <p:spPr bwMode="auto">
          <a:xfrm>
            <a:off x="3702050" y="5440363"/>
            <a:ext cx="139700" cy="219075"/>
          </a:xfrm>
          <a:custGeom>
            <a:avLst/>
            <a:gdLst>
              <a:gd name="T0" fmla="*/ 2523 w 396520"/>
              <a:gd name="T1" fmla="*/ 2362 h 469210"/>
              <a:gd name="T2" fmla="*/ 3036 w 396520"/>
              <a:gd name="T3" fmla="*/ 2866 h 469210"/>
              <a:gd name="T4" fmla="*/ 2904 w 396520"/>
              <a:gd name="T5" fmla="*/ 3310 h 469210"/>
              <a:gd name="T6" fmla="*/ 2716 w 396520"/>
              <a:gd name="T7" fmla="*/ 2879 h 469210"/>
              <a:gd name="T8" fmla="*/ 2212 w 396520"/>
              <a:gd name="T9" fmla="*/ 2542 h 469210"/>
              <a:gd name="T10" fmla="*/ 2523 w 396520"/>
              <a:gd name="T11" fmla="*/ 2362 h 469210"/>
              <a:gd name="T12" fmla="*/ 342 w 396520"/>
              <a:gd name="T13" fmla="*/ 71 h 469210"/>
              <a:gd name="T14" fmla="*/ 761 w 396520"/>
              <a:gd name="T15" fmla="*/ 780 h 469210"/>
              <a:gd name="T16" fmla="*/ 792 w 396520"/>
              <a:gd name="T17" fmla="*/ 1298 h 469210"/>
              <a:gd name="T18" fmla="*/ 722 w 396520"/>
              <a:gd name="T19" fmla="*/ 1439 h 469210"/>
              <a:gd name="T20" fmla="*/ 1852 w 396520"/>
              <a:gd name="T21" fmla="*/ 2622 h 469210"/>
              <a:gd name="T22" fmla="*/ 2123 w 396520"/>
              <a:gd name="T23" fmla="*/ 2606 h 469210"/>
              <a:gd name="T24" fmla="*/ 2125 w 396520"/>
              <a:gd name="T25" fmla="*/ 2610 h 469210"/>
              <a:gd name="T26" fmla="*/ 2677 w 396520"/>
              <a:gd name="T27" fmla="*/ 2917 h 469210"/>
              <a:gd name="T28" fmla="*/ 2861 w 396520"/>
              <a:gd name="T29" fmla="*/ 3364 h 469210"/>
              <a:gd name="T30" fmla="*/ 2220 w 396520"/>
              <a:gd name="T31" fmla="*/ 3515 h 469210"/>
              <a:gd name="T32" fmla="*/ 5 w 396520"/>
              <a:gd name="T33" fmla="*/ 674 h 469210"/>
              <a:gd name="T34" fmla="*/ 110 w 396520"/>
              <a:gd name="T35" fmla="*/ 297 h 469210"/>
              <a:gd name="T36" fmla="*/ 342 w 396520"/>
              <a:gd name="T37" fmla="*/ 71 h 469210"/>
              <a:gd name="T38" fmla="*/ 661 w 396520"/>
              <a:gd name="T39" fmla="*/ 0 h 469210"/>
              <a:gd name="T40" fmla="*/ 1140 w 396520"/>
              <a:gd name="T41" fmla="*/ 962 h 469210"/>
              <a:gd name="T42" fmla="*/ 841 w 396520"/>
              <a:gd name="T43" fmla="*/ 1261 h 469210"/>
              <a:gd name="T44" fmla="*/ 811 w 396520"/>
              <a:gd name="T45" fmla="*/ 758 h 469210"/>
              <a:gd name="T46" fmla="*/ 425 w 396520"/>
              <a:gd name="T47" fmla="*/ 38 h 469210"/>
              <a:gd name="T48" fmla="*/ 661 w 396520"/>
              <a:gd name="T49" fmla="*/ 0 h 4692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accent2"/>
          </a:solidFill>
          <a:ln>
            <a:noFill/>
          </a:ln>
        </p:spPr>
        <p:txBody>
          <a:bodyPr anchor="ctr"/>
          <a:lstStyle/>
          <a:p>
            <a:pPr fontAlgn="auto">
              <a:spcBef>
                <a:spcPts val="0"/>
              </a:spcBef>
              <a:spcAft>
                <a:spcPts val="0"/>
              </a:spcAft>
              <a:defRPr/>
            </a:pPr>
            <a:endParaRPr lang="zh-CN" altLang="en-US" sz="1350">
              <a:latin typeface="+mn-lt"/>
              <a:ea typeface="+mn-ea"/>
            </a:endParaRPr>
          </a:p>
        </p:txBody>
      </p:sp>
      <p:cxnSp>
        <p:nvCxnSpPr>
          <p:cNvPr id="10" name="直接连接符 6"/>
          <p:cNvCxnSpPr>
            <a:cxnSpLocks noChangeShapeType="1"/>
          </p:cNvCxnSpPr>
          <p:nvPr/>
        </p:nvCxnSpPr>
        <p:spPr bwMode="auto">
          <a:xfrm>
            <a:off x="2724150" y="3211513"/>
            <a:ext cx="1725613" cy="0"/>
          </a:xfrm>
          <a:prstGeom prst="line">
            <a:avLst/>
          </a:prstGeom>
          <a:noFill/>
          <a:ln w="12700">
            <a:solidFill>
              <a:schemeClr val="accent1">
                <a:lumMod val="40000"/>
                <a:lumOff val="60000"/>
              </a:schemeClr>
            </a:solidFill>
            <a:round/>
          </a:ln>
          <a:extLst>
            <a:ext uri="{909E8E84-426E-40DD-AFC4-6F175D3DCCD1}"/>
          </a:extLst>
        </p:spPr>
      </p:cxnSp>
      <p:cxnSp>
        <p:nvCxnSpPr>
          <p:cNvPr id="11" name="直接连接符 7"/>
          <p:cNvCxnSpPr>
            <a:cxnSpLocks noChangeShapeType="1"/>
          </p:cNvCxnSpPr>
          <p:nvPr/>
        </p:nvCxnSpPr>
        <p:spPr bwMode="auto">
          <a:xfrm>
            <a:off x="4710113" y="3211513"/>
            <a:ext cx="1727200" cy="0"/>
          </a:xfrm>
          <a:prstGeom prst="line">
            <a:avLst/>
          </a:prstGeom>
          <a:noFill/>
          <a:ln w="12700">
            <a:solidFill>
              <a:schemeClr val="accent1">
                <a:lumMod val="40000"/>
                <a:lumOff val="60000"/>
              </a:schemeClr>
            </a:solidFill>
            <a:round/>
          </a:ln>
          <a:extLst>
            <a:ext uri="{909E8E84-426E-40DD-AFC4-6F175D3DCCD1}"/>
          </a:extLst>
        </p:spPr>
      </p:cxnSp>
      <p:sp>
        <p:nvSpPr>
          <p:cNvPr id="2" name="KSO_BT1"/>
          <p:cNvSpPr>
            <a:spLocks noGrp="1"/>
          </p:cNvSpPr>
          <p:nvPr>
            <p:ph type="title"/>
          </p:nvPr>
        </p:nvSpPr>
        <p:spPr>
          <a:xfrm>
            <a:off x="954158" y="2275200"/>
            <a:ext cx="7235686" cy="936000"/>
          </a:xfrm>
        </p:spPr>
        <p:txBody>
          <a:bodyPr anchorCtr="0"/>
          <a:lstStyle>
            <a:lvl1pPr algn="ctr">
              <a:defRPr sz="4050" b="0">
                <a:solidFill>
                  <a:schemeClr val="accent1"/>
                </a:solidFill>
              </a:defRPr>
            </a:lvl1pPr>
          </a:lstStyle>
          <a:p>
            <a:r>
              <a:rPr lang="zh-CN" altLang="en-US" dirty="0" smtClean="0"/>
              <a:t>单击此处编辑母版标题样式</a:t>
            </a:r>
            <a:endParaRPr lang="en-US" dirty="0"/>
          </a:p>
        </p:txBody>
      </p:sp>
      <p:sp>
        <p:nvSpPr>
          <p:cNvPr id="4" name="文本占位符 3"/>
          <p:cNvSpPr>
            <a:spLocks noGrp="1"/>
          </p:cNvSpPr>
          <p:nvPr>
            <p:ph type="body" sz="quarter" idx="10"/>
          </p:nvPr>
        </p:nvSpPr>
        <p:spPr>
          <a:xfrm>
            <a:off x="3963599" y="5391975"/>
            <a:ext cx="1875225" cy="277200"/>
          </a:xfrm>
        </p:spPr>
        <p:txBody>
          <a:bodyPr anchor="ctr" anchorCtr="0"/>
          <a:lstStyle>
            <a:lvl1pPr marL="0" indent="0" algn="l">
              <a:buNone/>
              <a:defRPr sz="1200">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dirty="0" smtClean="0"/>
              <a:t>单击此处编辑母版文本样式</a:t>
            </a:r>
          </a:p>
        </p:txBody>
      </p:sp>
      <p:sp>
        <p:nvSpPr>
          <p:cNvPr id="15" name="文本占位符 3"/>
          <p:cNvSpPr>
            <a:spLocks noGrp="1"/>
          </p:cNvSpPr>
          <p:nvPr>
            <p:ph type="body" sz="quarter" idx="11"/>
          </p:nvPr>
        </p:nvSpPr>
        <p:spPr>
          <a:xfrm>
            <a:off x="3963599" y="5731181"/>
            <a:ext cx="1875225" cy="277200"/>
          </a:xfrm>
        </p:spPr>
        <p:txBody>
          <a:bodyPr anchor="ctr" anchorCtr="0"/>
          <a:lstStyle>
            <a:lvl1pPr marL="0" indent="0" algn="l">
              <a:buNone/>
              <a:defRPr sz="1200">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dirty="0" smtClean="0"/>
              <a:t>单击此处编辑母版文本样式</a:t>
            </a:r>
          </a:p>
        </p:txBody>
      </p:sp>
      <p:sp>
        <p:nvSpPr>
          <p:cNvPr id="16" name="文本占位符 3"/>
          <p:cNvSpPr>
            <a:spLocks noGrp="1"/>
          </p:cNvSpPr>
          <p:nvPr>
            <p:ph type="body" sz="quarter" idx="12"/>
          </p:nvPr>
        </p:nvSpPr>
        <p:spPr>
          <a:xfrm>
            <a:off x="3963599" y="6064399"/>
            <a:ext cx="1875225" cy="277200"/>
          </a:xfrm>
        </p:spPr>
        <p:txBody>
          <a:bodyPr anchor="ctr" anchorCtr="0"/>
          <a:lstStyle>
            <a:lvl1pPr marL="0" indent="0" algn="l">
              <a:buNone/>
              <a:defRPr sz="1200">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dirty="0" smtClean="0"/>
              <a:t>单击此处编辑母版文本样式</a:t>
            </a:r>
          </a:p>
        </p:txBody>
      </p:sp>
      <p:sp>
        <p:nvSpPr>
          <p:cNvPr id="12" name="日期占位符 16"/>
          <p:cNvSpPr>
            <a:spLocks noGrp="1"/>
          </p:cNvSpPr>
          <p:nvPr>
            <p:ph type="dt" sz="half" idx="13"/>
          </p:nvPr>
        </p:nvSpPr>
        <p:spPr>
          <a:xfrm>
            <a:off x="628650" y="6419850"/>
            <a:ext cx="2057400" cy="365125"/>
          </a:xfrm>
        </p:spPr>
        <p:txBody>
          <a:bodyPr/>
          <a:lstStyle>
            <a:lvl1pPr>
              <a:defRPr/>
            </a:lvl1pPr>
          </a:lstStyle>
          <a:p>
            <a:pPr>
              <a:defRPr/>
            </a:pPr>
            <a:fld id="{2E3E847E-944E-4C9C-BB79-F6FAA1ADB25F}" type="datetimeFigureOut">
              <a:rPr lang="zh-CN" altLang="en-US"/>
              <a:pPr>
                <a:defRPr/>
              </a:pPr>
              <a:t>2017/2/21</a:t>
            </a:fld>
            <a:endParaRPr lang="zh-CN" altLang="en-US"/>
          </a:p>
        </p:txBody>
      </p:sp>
      <p:sp>
        <p:nvSpPr>
          <p:cNvPr id="13" name="页脚占位符 17"/>
          <p:cNvSpPr>
            <a:spLocks noGrp="1"/>
          </p:cNvSpPr>
          <p:nvPr>
            <p:ph type="ftr" sz="quarter" idx="14"/>
          </p:nvPr>
        </p:nvSpPr>
        <p:spPr>
          <a:xfrm>
            <a:off x="3028950" y="6419850"/>
            <a:ext cx="3086100" cy="365125"/>
          </a:xfrm>
        </p:spPr>
        <p:txBody>
          <a:bodyPr/>
          <a:lstStyle>
            <a:lvl1pPr>
              <a:defRPr/>
            </a:lvl1pPr>
          </a:lstStyle>
          <a:p>
            <a:pPr>
              <a:defRPr/>
            </a:pPr>
            <a:endParaRPr lang="zh-CN" altLang="en-US"/>
          </a:p>
        </p:txBody>
      </p:sp>
      <p:sp>
        <p:nvSpPr>
          <p:cNvPr id="14" name="灯片编号占位符 18"/>
          <p:cNvSpPr>
            <a:spLocks noGrp="1"/>
          </p:cNvSpPr>
          <p:nvPr>
            <p:ph type="sldNum" sz="quarter" idx="15"/>
          </p:nvPr>
        </p:nvSpPr>
        <p:spPr>
          <a:xfrm>
            <a:off x="6457950" y="6419850"/>
            <a:ext cx="2057400" cy="365125"/>
          </a:xfrm>
        </p:spPr>
        <p:txBody>
          <a:bodyPr/>
          <a:lstStyle>
            <a:lvl1pPr>
              <a:defRPr/>
            </a:lvl1pPr>
          </a:lstStyle>
          <a:p>
            <a:pPr>
              <a:defRPr/>
            </a:pPr>
            <a:fld id="{909834CE-4EBA-4CEA-9CB1-372D7ACE330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2771FC4-0CA0-415E-83AB-BE4D303C9BC8}" type="datetimeFigureOut">
              <a:rPr lang="zh-CN" altLang="en-US"/>
              <a:pPr>
                <a:defRPr/>
              </a:pPr>
              <a:t>2017/2/21</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0D05A19E-F9CB-4B9C-84A4-39798B7DA972}"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7754" y="876300"/>
            <a:ext cx="7468493" cy="800100"/>
          </a:xfrm>
        </p:spPr>
        <p:txBody>
          <a:bodyPr>
            <a:noAutofit/>
          </a:bodyPr>
          <a:lstStyle>
            <a:lvl1pPr algn="ctr">
              <a:defRPr sz="2100"/>
            </a:lvl1pPr>
          </a:lstStyle>
          <a:p>
            <a:r>
              <a:rPr lang="zh-CN" altLang="en-US" dirty="0" smtClean="0"/>
              <a:t>单击此处编辑母版标题样式</a:t>
            </a:r>
            <a:endParaRPr lang="en-US" dirty="0"/>
          </a:p>
        </p:txBody>
      </p:sp>
      <p:sp>
        <p:nvSpPr>
          <p:cNvPr id="3" name="Picture Placeholder 2"/>
          <p:cNvSpPr>
            <a:spLocks noGrp="1" noChangeAspect="1"/>
          </p:cNvSpPr>
          <p:nvPr>
            <p:ph type="pic" idx="1"/>
          </p:nvPr>
        </p:nvSpPr>
        <p:spPr>
          <a:xfrm>
            <a:off x="1119851" y="1860874"/>
            <a:ext cx="5254738" cy="4343155"/>
          </a:xfrm>
          <a:solidFill>
            <a:schemeClr val="bg1"/>
          </a:solidFill>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dirty="0" smtClean="0"/>
              <a:t>单击图标添加图片</a:t>
            </a:r>
            <a:endParaRPr lang="en-US" noProof="0" dirty="0"/>
          </a:p>
        </p:txBody>
      </p:sp>
      <p:sp>
        <p:nvSpPr>
          <p:cNvPr id="4" name="Text Placeholder 3"/>
          <p:cNvSpPr>
            <a:spLocks noGrp="1"/>
          </p:cNvSpPr>
          <p:nvPr>
            <p:ph type="body" sz="half" idx="2"/>
          </p:nvPr>
        </p:nvSpPr>
        <p:spPr>
          <a:xfrm>
            <a:off x="6457950" y="1860874"/>
            <a:ext cx="1848296" cy="4343155"/>
          </a:xfrm>
          <a:solidFill>
            <a:schemeClr val="accent1"/>
          </a:solidFill>
        </p:spPr>
        <p:txBody>
          <a:bodyPr anchor="ctr"/>
          <a:lstStyle>
            <a:lvl1pPr marL="0" indent="0">
              <a:buNone/>
              <a:defRPr sz="135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5F897A0A-46C9-40D2-9C00-6C7A1547852A}" type="datetimeFigureOut">
              <a:rPr lang="zh-CN" altLang="en-US"/>
              <a:pPr>
                <a:defRPr/>
              </a:pPr>
              <a:t>2017/2/21</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09772372-FB1B-47DF-BFB2-F17193DDA47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94815" y="365125"/>
            <a:ext cx="1020536"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675186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0D39E653-00DD-4414-A398-FBFA736E794E}" type="datetimeFigureOut">
              <a:rPr lang="zh-CN" altLang="en-US"/>
              <a:pPr>
                <a:defRPr/>
              </a:pPr>
              <a:t>2017/2/21</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D3683A5F-DFC0-4D49-B188-A0A42665E2AC}"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组合 9"/>
          <p:cNvGrpSpPr>
            <a:grpSpLocks/>
          </p:cNvGrpSpPr>
          <p:nvPr/>
        </p:nvGrpSpPr>
        <p:grpSpPr bwMode="auto">
          <a:xfrm>
            <a:off x="0" y="0"/>
            <a:ext cx="9144000" cy="6858000"/>
            <a:chOff x="-1" y="0"/>
            <a:chExt cx="12192000" cy="6858000"/>
          </a:xfrm>
        </p:grpSpPr>
        <p:pic>
          <p:nvPicPr>
            <p:cNvPr id="1032" name="图片 7"/>
            <p:cNvPicPr>
              <a:picLocks noChangeAspect="1"/>
            </p:cNvPicPr>
            <p:nvPr/>
          </p:nvPicPr>
          <p:blipFill>
            <a:blip r:embed="rId17"/>
            <a:srcRect l="29266" t="62589" r="185" b="15337"/>
            <a:stretch>
              <a:fillRect/>
            </a:stretch>
          </p:blipFill>
          <p:spPr bwMode="auto">
            <a:xfrm>
              <a:off x="0" y="0"/>
              <a:ext cx="12191999" cy="2657476"/>
            </a:xfrm>
            <a:prstGeom prst="rect">
              <a:avLst/>
            </a:prstGeom>
            <a:noFill/>
            <a:ln w="9525">
              <a:noFill/>
              <a:miter lim="800000"/>
              <a:headEnd/>
              <a:tailEnd/>
            </a:ln>
          </p:spPr>
        </p:pic>
        <p:sp>
          <p:nvSpPr>
            <p:cNvPr id="9" name="矩形 8"/>
            <p:cNvSpPr/>
            <p:nvPr/>
          </p:nvSpPr>
          <p:spPr bwMode="auto">
            <a:xfrm>
              <a:off x="-1" y="1746250"/>
              <a:ext cx="12192000" cy="511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grpSp>
      <p:sp>
        <p:nvSpPr>
          <p:cNvPr id="2" name="Title Placeholder 1"/>
          <p:cNvSpPr>
            <a:spLocks noGrp="1"/>
          </p:cNvSpPr>
          <p:nvPr>
            <p:ph type="title"/>
            <p:custDataLst>
              <p:tags r:id="rId15"/>
            </p:custDataLst>
          </p:nvPr>
        </p:nvSpPr>
        <p:spPr>
          <a:xfrm>
            <a:off x="628650" y="365125"/>
            <a:ext cx="7886700" cy="1201738"/>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6"/>
            </p:custDataLst>
          </p:nvPr>
        </p:nvSpPr>
        <p:spPr>
          <a:xfrm>
            <a:off x="628650" y="1825625"/>
            <a:ext cx="78867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900" smtClean="0">
                <a:solidFill>
                  <a:schemeClr val="tx1">
                    <a:tint val="75000"/>
                  </a:schemeClr>
                </a:solidFill>
                <a:latin typeface="+mn-lt"/>
                <a:ea typeface="+mn-ea"/>
              </a:defRPr>
            </a:lvl1pPr>
          </a:lstStyle>
          <a:p>
            <a:pPr>
              <a:defRPr/>
            </a:pPr>
            <a:fld id="{28C2BEB9-4688-410F-AF98-02CE01F1144B}" type="datetimeFigureOut">
              <a:rPr lang="zh-CN" altLang="en-US"/>
              <a:pPr>
                <a:defRPr/>
              </a:pPr>
              <a:t>2017/2/21</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9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900" smtClean="0">
                <a:solidFill>
                  <a:schemeClr val="tx1">
                    <a:tint val="75000"/>
                  </a:schemeClr>
                </a:solidFill>
                <a:latin typeface="+mn-lt"/>
                <a:ea typeface="+mn-ea"/>
              </a:defRPr>
            </a:lvl1pPr>
          </a:lstStyle>
          <a:p>
            <a:pPr>
              <a:defRPr/>
            </a:pPr>
            <a:fld id="{503FE81B-2182-43F4-B2BC-D55F18718DE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63" r:id="rId6"/>
    <p:sldLayoutId id="2147483657" r:id="rId7"/>
    <p:sldLayoutId id="2147483656" r:id="rId8"/>
    <p:sldLayoutId id="2147483655" r:id="rId9"/>
    <p:sldLayoutId id="2147483654" r:id="rId10"/>
    <p:sldLayoutId id="2147483664" r:id="rId11"/>
    <p:sldLayoutId id="2147483665" r:id="rId12"/>
    <p:sldLayoutId id="2147483666" r:id="rId13"/>
  </p:sldLayoutIdLst>
  <p:txStyles>
    <p:titleStyle>
      <a:lvl1pPr algn="l" defTabSz="685800" rtl="0" fontAlgn="base">
        <a:lnSpc>
          <a:spcPct val="90000"/>
        </a:lnSpc>
        <a:spcBef>
          <a:spcPct val="0"/>
        </a:spcBef>
        <a:spcAft>
          <a:spcPct val="0"/>
        </a:spcAft>
        <a:defRPr sz="2400" b="1" kern="1200">
          <a:solidFill>
            <a:schemeClr val="tx1"/>
          </a:solidFill>
          <a:effectLst>
            <a:glow rad="228600">
              <a:schemeClr val="bg1">
                <a:alpha val="40000"/>
              </a:schemeClr>
            </a:glow>
          </a:effectLst>
          <a:latin typeface="黑体" panose="02010609060101010101" pitchFamily="49" charset="-122"/>
          <a:ea typeface="黑体" panose="02010609060101010101" pitchFamily="49" charset="-122"/>
          <a:cs typeface="+mj-cs"/>
        </a:defRPr>
      </a:lvl1pPr>
      <a:lvl2pPr algn="l" defTabSz="685800" rtl="0" fontAlgn="base">
        <a:lnSpc>
          <a:spcPct val="90000"/>
        </a:lnSpc>
        <a:spcBef>
          <a:spcPct val="0"/>
        </a:spcBef>
        <a:spcAft>
          <a:spcPct val="0"/>
        </a:spcAft>
        <a:defRPr sz="2400" b="1">
          <a:solidFill>
            <a:schemeClr val="tx1"/>
          </a:solidFill>
          <a:latin typeface="黑体" pitchFamily="49" charset="-122"/>
          <a:ea typeface="黑体" pitchFamily="49" charset="-122"/>
        </a:defRPr>
      </a:lvl2pPr>
      <a:lvl3pPr algn="l" defTabSz="685800" rtl="0" fontAlgn="base">
        <a:lnSpc>
          <a:spcPct val="90000"/>
        </a:lnSpc>
        <a:spcBef>
          <a:spcPct val="0"/>
        </a:spcBef>
        <a:spcAft>
          <a:spcPct val="0"/>
        </a:spcAft>
        <a:defRPr sz="2400" b="1">
          <a:solidFill>
            <a:schemeClr val="tx1"/>
          </a:solidFill>
          <a:latin typeface="黑体" pitchFamily="49" charset="-122"/>
          <a:ea typeface="黑体" pitchFamily="49" charset="-122"/>
        </a:defRPr>
      </a:lvl3pPr>
      <a:lvl4pPr algn="l" defTabSz="685800" rtl="0" fontAlgn="base">
        <a:lnSpc>
          <a:spcPct val="90000"/>
        </a:lnSpc>
        <a:spcBef>
          <a:spcPct val="0"/>
        </a:spcBef>
        <a:spcAft>
          <a:spcPct val="0"/>
        </a:spcAft>
        <a:defRPr sz="2400" b="1">
          <a:solidFill>
            <a:schemeClr val="tx1"/>
          </a:solidFill>
          <a:latin typeface="黑体" pitchFamily="49" charset="-122"/>
          <a:ea typeface="黑体" pitchFamily="49" charset="-122"/>
        </a:defRPr>
      </a:lvl4pPr>
      <a:lvl5pPr algn="l" defTabSz="685800" rtl="0" fontAlgn="base">
        <a:lnSpc>
          <a:spcPct val="90000"/>
        </a:lnSpc>
        <a:spcBef>
          <a:spcPct val="0"/>
        </a:spcBef>
        <a:spcAft>
          <a:spcPct val="0"/>
        </a:spcAft>
        <a:defRPr sz="2400" b="1">
          <a:solidFill>
            <a:schemeClr val="tx1"/>
          </a:solidFill>
          <a:latin typeface="黑体" pitchFamily="49" charset="-122"/>
          <a:ea typeface="黑体" pitchFamily="49" charset="-122"/>
        </a:defRPr>
      </a:lvl5pPr>
      <a:lvl6pPr marL="457200" algn="l" defTabSz="685800" rtl="0" fontAlgn="base">
        <a:lnSpc>
          <a:spcPct val="90000"/>
        </a:lnSpc>
        <a:spcBef>
          <a:spcPct val="0"/>
        </a:spcBef>
        <a:spcAft>
          <a:spcPct val="0"/>
        </a:spcAft>
        <a:defRPr sz="2400" b="1">
          <a:solidFill>
            <a:schemeClr val="tx1"/>
          </a:solidFill>
          <a:latin typeface="黑体" pitchFamily="49" charset="-122"/>
          <a:ea typeface="黑体" pitchFamily="49" charset="-122"/>
        </a:defRPr>
      </a:lvl6pPr>
      <a:lvl7pPr marL="914400" algn="l" defTabSz="685800" rtl="0" fontAlgn="base">
        <a:lnSpc>
          <a:spcPct val="90000"/>
        </a:lnSpc>
        <a:spcBef>
          <a:spcPct val="0"/>
        </a:spcBef>
        <a:spcAft>
          <a:spcPct val="0"/>
        </a:spcAft>
        <a:defRPr sz="2400" b="1">
          <a:solidFill>
            <a:schemeClr val="tx1"/>
          </a:solidFill>
          <a:latin typeface="黑体" pitchFamily="49" charset="-122"/>
          <a:ea typeface="黑体" pitchFamily="49" charset="-122"/>
        </a:defRPr>
      </a:lvl7pPr>
      <a:lvl8pPr marL="1371600" algn="l" defTabSz="685800" rtl="0" fontAlgn="base">
        <a:lnSpc>
          <a:spcPct val="90000"/>
        </a:lnSpc>
        <a:spcBef>
          <a:spcPct val="0"/>
        </a:spcBef>
        <a:spcAft>
          <a:spcPct val="0"/>
        </a:spcAft>
        <a:defRPr sz="2400" b="1">
          <a:solidFill>
            <a:schemeClr val="tx1"/>
          </a:solidFill>
          <a:latin typeface="黑体" pitchFamily="49" charset="-122"/>
          <a:ea typeface="黑体" pitchFamily="49" charset="-122"/>
        </a:defRPr>
      </a:lvl8pPr>
      <a:lvl9pPr marL="1828800" algn="l" defTabSz="685800" rtl="0" fontAlgn="base">
        <a:lnSpc>
          <a:spcPct val="90000"/>
        </a:lnSpc>
        <a:spcBef>
          <a:spcPct val="0"/>
        </a:spcBef>
        <a:spcAft>
          <a:spcPct val="0"/>
        </a:spcAft>
        <a:defRPr sz="2400" b="1">
          <a:solidFill>
            <a:schemeClr val="tx1"/>
          </a:solidFill>
          <a:latin typeface="黑体" pitchFamily="49" charset="-122"/>
          <a:ea typeface="黑体" pitchFamily="49" charset="-122"/>
        </a:defRPr>
      </a:lvl9pPr>
    </p:titleStyle>
    <p:bodyStyle>
      <a:lvl1pPr marL="171450" indent="-169863" algn="l" defTabSz="685800" rtl="0" fontAlgn="base">
        <a:lnSpc>
          <a:spcPct val="90000"/>
        </a:lnSpc>
        <a:spcBef>
          <a:spcPts val="750"/>
        </a:spcBef>
        <a:spcAft>
          <a:spcPct val="0"/>
        </a:spcAft>
        <a:buClr>
          <a:srgbClr val="656372"/>
        </a:buClr>
        <a:buFont typeface="Webdings" pitchFamily="18" charset="2"/>
        <a:buChar char=""/>
        <a:defRPr sz="2100" kern="1200">
          <a:solidFill>
            <a:schemeClr val="tx1"/>
          </a:solidFill>
          <a:latin typeface="黑体" panose="02010609060101010101" pitchFamily="49" charset="-122"/>
          <a:ea typeface="黑体" panose="02010609060101010101" pitchFamily="49" charset="-122"/>
          <a:cs typeface="+mn-cs"/>
        </a:defRPr>
      </a:lvl1pPr>
      <a:lvl2pPr marL="514350" indent="-169863" algn="l" defTabSz="685800" rtl="0" fontAlgn="base">
        <a:lnSpc>
          <a:spcPct val="90000"/>
        </a:lnSpc>
        <a:spcBef>
          <a:spcPts val="375"/>
        </a:spcBef>
        <a:spcAft>
          <a:spcPct val="0"/>
        </a:spcAft>
        <a:buFont typeface="Arial" charset="0"/>
        <a:buChar char="•"/>
        <a:defRPr kern="1200">
          <a:solidFill>
            <a:schemeClr val="tx1"/>
          </a:solidFill>
          <a:latin typeface="黑体" panose="02010609060101010101" pitchFamily="49" charset="-122"/>
          <a:ea typeface="黑体" panose="02010609060101010101" pitchFamily="49" charset="-122"/>
          <a:cs typeface="+mn-cs"/>
        </a:defRPr>
      </a:lvl2pPr>
      <a:lvl3pPr marL="857250" indent="-169863" algn="l" defTabSz="685800" rtl="0" fontAlgn="base">
        <a:lnSpc>
          <a:spcPct val="90000"/>
        </a:lnSpc>
        <a:spcBef>
          <a:spcPts val="375"/>
        </a:spcBef>
        <a:spcAft>
          <a:spcPct val="0"/>
        </a:spcAft>
        <a:buFont typeface="Arial" charset="0"/>
        <a:buChar char="•"/>
        <a:defRPr sz="1500" kern="1200">
          <a:solidFill>
            <a:schemeClr val="tx1"/>
          </a:solidFill>
          <a:latin typeface="黑体" panose="02010609060101010101" pitchFamily="49" charset="-122"/>
          <a:ea typeface="黑体" panose="02010609060101010101" pitchFamily="49" charset="-122"/>
          <a:cs typeface="+mn-cs"/>
        </a:defRPr>
      </a:lvl3pPr>
      <a:lvl4pPr marL="1200150" indent="-169863" algn="l" defTabSz="685800" rtl="0" fontAlgn="base">
        <a:lnSpc>
          <a:spcPct val="90000"/>
        </a:lnSpc>
        <a:spcBef>
          <a:spcPts val="375"/>
        </a:spcBef>
        <a:spcAft>
          <a:spcPct val="0"/>
        </a:spcAft>
        <a:buFont typeface="Arial" charset="0"/>
        <a:buChar char="•"/>
        <a:defRPr sz="1300" kern="1200">
          <a:solidFill>
            <a:schemeClr val="tx1"/>
          </a:solidFill>
          <a:latin typeface="黑体" panose="02010609060101010101" pitchFamily="49" charset="-122"/>
          <a:ea typeface="黑体" panose="02010609060101010101" pitchFamily="49" charset="-122"/>
          <a:cs typeface="+mn-cs"/>
        </a:defRPr>
      </a:lvl4pPr>
      <a:lvl5pPr marL="1543050" indent="-169863" algn="l" defTabSz="685800" rtl="0" fontAlgn="base">
        <a:lnSpc>
          <a:spcPct val="90000"/>
        </a:lnSpc>
        <a:spcBef>
          <a:spcPts val="375"/>
        </a:spcBef>
        <a:spcAft>
          <a:spcPct val="0"/>
        </a:spcAft>
        <a:buFont typeface="Arial" charset="0"/>
        <a:buChar char="•"/>
        <a:defRPr sz="1300" kern="1200">
          <a:solidFill>
            <a:schemeClr val="tx1"/>
          </a:solidFill>
          <a:latin typeface="黑体" panose="02010609060101010101" pitchFamily="49" charset="-122"/>
          <a:ea typeface="黑体" panose="02010609060101010101" pitchFamily="49" charset="-122"/>
          <a:cs typeface="+mn-cs"/>
        </a:defRPr>
      </a:lvl5pPr>
      <a:lvl6pPr marL="18859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13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93.jpeg"/><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16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3.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slide" Target="slide57.xml"/><Relationship Id="rId5" Type="http://schemas.openxmlformats.org/officeDocument/2006/relationships/slide" Target="slide36.xml"/><Relationship Id="rId4" Type="http://schemas.openxmlformats.org/officeDocument/2006/relationships/slide" Target="slide3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1.xml"/><Relationship Id="rId1" Type="http://schemas.openxmlformats.org/officeDocument/2006/relationships/vmlDrawing" Target="../drawings/vmlDrawing8.vml"/><Relationship Id="rId4" Type="http://schemas.openxmlformats.org/officeDocument/2006/relationships/oleObject" Target="../embeddings/oleObject11.bin"/></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xml"/><Relationship Id="rId1" Type="http://schemas.openxmlformats.org/officeDocument/2006/relationships/vmlDrawing" Target="../drawings/vmlDrawing9.vml"/></Relationships>
</file>

<file path=ppt/slides/_rels/slide232.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2" Type="http://schemas.openxmlformats.org/officeDocument/2006/relationships/image" Target="../media/image110.emf"/><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72.xml"/><Relationship Id="rId7" Type="http://schemas.openxmlformats.org/officeDocument/2006/relationships/slide" Target="slide76.xm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3.png"/><Relationship Id="rId5" Type="http://schemas.openxmlformats.org/officeDocument/2006/relationships/slide" Target="slide93.xml"/><Relationship Id="rId4" Type="http://schemas.openxmlformats.org/officeDocument/2006/relationships/slide" Target="slide91.xml"/><Relationship Id="rId9" Type="http://schemas.openxmlformats.org/officeDocument/2006/relationships/slide" Target="slide4.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114.xml"/><Relationship Id="rId3" Type="http://schemas.openxmlformats.org/officeDocument/2006/relationships/slide" Target="slide102.xml"/><Relationship Id="rId7" Type="http://schemas.openxmlformats.org/officeDocument/2006/relationships/slide" Target="slide109.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slide" Target="slide127.xml"/><Relationship Id="rId5" Type="http://schemas.openxmlformats.org/officeDocument/2006/relationships/slide" Target="slide124.xml"/><Relationship Id="rId4" Type="http://schemas.openxmlformats.org/officeDocument/2006/relationships/slide" Target="slide118.xml"/><Relationship Id="rId9" Type="http://schemas.openxmlformats.org/officeDocument/2006/relationships/slide" Target="slide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38.xml"/><Relationship Id="rId7" Type="http://schemas.openxmlformats.org/officeDocument/2006/relationships/slide" Target="slide140.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slide" Target="slide152.xml"/><Relationship Id="rId5" Type="http://schemas.openxmlformats.org/officeDocument/2006/relationships/slide" Target="slide148.xml"/><Relationship Id="rId4" Type="http://schemas.openxmlformats.org/officeDocument/2006/relationships/slide" Target="slide143.xml"/><Relationship Id="rId9" Type="http://schemas.openxmlformats.org/officeDocument/2006/relationships/slide" Target="slide6.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60.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slide" Target="slide171.xml"/><Relationship Id="rId4" Type="http://schemas.openxmlformats.org/officeDocument/2006/relationships/slide" Target="slide17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6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6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64.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2.png"/><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85927"/>
            <a:ext cx="7772400" cy="1000131"/>
          </a:xfrm>
        </p:spPr>
        <p:txBody>
          <a:bodyPr/>
          <a:lstStyle/>
          <a:p>
            <a:pPr fontAlgn="auto">
              <a:spcAft>
                <a:spcPts val="0"/>
              </a:spcAft>
              <a:defRPr/>
            </a:pPr>
            <a:r>
              <a:rPr lang="zh-CN" altLang="en-US" sz="4400" dirty="0" smtClean="0">
                <a:solidFill>
                  <a:srgbClr val="FF0000"/>
                </a:solidFill>
                <a:latin typeface="宋体" pitchFamily="2" charset="-122"/>
                <a:ea typeface="宋体" pitchFamily="2" charset="-122"/>
              </a:rPr>
              <a:t>微机原理（</a:t>
            </a:r>
            <a:r>
              <a:rPr lang="en-US" altLang="zh-CN" sz="4400" dirty="0" smtClean="0">
                <a:solidFill>
                  <a:srgbClr val="FF0000"/>
                </a:solidFill>
                <a:latin typeface="宋体" pitchFamily="2" charset="-122"/>
                <a:ea typeface="宋体" pitchFamily="2" charset="-122"/>
              </a:rPr>
              <a:t>51</a:t>
            </a:r>
            <a:r>
              <a:rPr lang="zh-CN" altLang="en-US" sz="4400" dirty="0" smtClean="0">
                <a:solidFill>
                  <a:srgbClr val="FF0000"/>
                </a:solidFill>
                <a:latin typeface="宋体" pitchFamily="2" charset="-122"/>
                <a:ea typeface="宋体" pitchFamily="2" charset="-122"/>
              </a:rPr>
              <a:t>）及接口技术</a:t>
            </a:r>
            <a:endParaRPr lang="zh-CN" altLang="en-US" sz="4400" dirty="0">
              <a:solidFill>
                <a:srgbClr val="FF0000"/>
              </a:solidFill>
              <a:latin typeface="宋体" pitchFamily="2" charset="-122"/>
              <a:ea typeface="宋体" pitchFamily="2" charset="-122"/>
            </a:endParaRPr>
          </a:p>
        </p:txBody>
      </p:sp>
      <p:sp>
        <p:nvSpPr>
          <p:cNvPr id="16386" name="TextBox 7"/>
          <p:cNvSpPr txBox="1">
            <a:spLocks noChangeArrowheads="1"/>
          </p:cNvSpPr>
          <p:nvPr/>
        </p:nvSpPr>
        <p:spPr bwMode="auto">
          <a:xfrm>
            <a:off x="3786188" y="3071813"/>
            <a:ext cx="3857625" cy="461962"/>
          </a:xfrm>
          <a:prstGeom prst="rect">
            <a:avLst/>
          </a:prstGeom>
          <a:noFill/>
          <a:ln w="9525">
            <a:noFill/>
            <a:miter lim="800000"/>
            <a:headEnd/>
            <a:tailEnd/>
          </a:ln>
        </p:spPr>
        <p:txBody>
          <a:bodyPr>
            <a:spAutoFit/>
          </a:bodyPr>
          <a:lstStyle/>
          <a:p>
            <a:r>
              <a:rPr lang="zh-CN" altLang="en-US" smtClean="0">
                <a:ea typeface="黑体" pitchFamily="49" charset="-122"/>
              </a:rPr>
              <a:t>于枫，王丽娜，吕</a:t>
            </a:r>
            <a:r>
              <a:rPr lang="zh-CN" altLang="en-US" dirty="0">
                <a:ea typeface="黑体" pitchFamily="49" charset="-122"/>
              </a:rPr>
              <a:t>洪武</a:t>
            </a: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t>十六进制数和八进制数</a:t>
            </a:r>
            <a:endParaRPr lang="zh-CN" altLang="en-US" sz="3600" dirty="0"/>
          </a:p>
        </p:txBody>
      </p:sp>
      <p:sp>
        <p:nvSpPr>
          <p:cNvPr id="26626" name="内容占位符 2"/>
          <p:cNvSpPr>
            <a:spLocks noGrp="1"/>
          </p:cNvSpPr>
          <p:nvPr>
            <p:ph idx="1"/>
          </p:nvPr>
        </p:nvSpPr>
        <p:spPr bwMode="auto">
          <a:xfrm>
            <a:off x="750888" y="1500188"/>
            <a:ext cx="7764462" cy="4660900"/>
          </a:xfrm>
        </p:spPr>
        <p:txBody>
          <a:bodyPr wrap="square" numCol="1" anchor="t" anchorCtr="0" compatLnSpc="1">
            <a:prstTxWarp prst="textNoShape">
              <a:avLst/>
            </a:prstTxWarp>
          </a:bodyPr>
          <a:lstStyle/>
          <a:p>
            <a:r>
              <a:rPr lang="zh-CN" altLang="en-US" sz="3200" smtClean="0">
                <a:solidFill>
                  <a:srgbClr val="FF0000"/>
                </a:solidFill>
              </a:rPr>
              <a:t>先看一个现象：</a:t>
            </a:r>
          </a:p>
        </p:txBody>
      </p:sp>
      <p:pic>
        <p:nvPicPr>
          <p:cNvPr id="26627" name="Picture 2"/>
          <p:cNvPicPr>
            <a:picLocks noChangeAspect="1" noChangeArrowheads="1"/>
          </p:cNvPicPr>
          <p:nvPr/>
        </p:nvPicPr>
        <p:blipFill>
          <a:blip r:embed="rId2"/>
          <a:srcRect/>
          <a:stretch>
            <a:fillRect/>
          </a:stretch>
        </p:blipFill>
        <p:spPr bwMode="auto">
          <a:xfrm>
            <a:off x="357188" y="2071688"/>
            <a:ext cx="4071937" cy="4000500"/>
          </a:xfrm>
          <a:prstGeom prst="rect">
            <a:avLst/>
          </a:prstGeom>
          <a:noFill/>
          <a:ln w="9525">
            <a:noFill/>
            <a:miter lim="800000"/>
            <a:headEnd/>
            <a:tailEnd/>
          </a:ln>
        </p:spPr>
      </p:pic>
      <p:pic>
        <p:nvPicPr>
          <p:cNvPr id="26628" name="Picture 3"/>
          <p:cNvPicPr>
            <a:picLocks noChangeAspect="1" noChangeArrowheads="1"/>
          </p:cNvPicPr>
          <p:nvPr/>
        </p:nvPicPr>
        <p:blipFill>
          <a:blip r:embed="rId3"/>
          <a:srcRect/>
          <a:stretch>
            <a:fillRect/>
          </a:stretch>
        </p:blipFill>
        <p:spPr bwMode="auto">
          <a:xfrm>
            <a:off x="4643438" y="2000250"/>
            <a:ext cx="4173537" cy="3786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t>中断响应的执行</a:t>
            </a:r>
            <a:endParaRPr lang="zh-CN" altLang="en-US" sz="3600" dirty="0"/>
          </a:p>
        </p:txBody>
      </p:sp>
      <p:sp>
        <p:nvSpPr>
          <p:cNvPr id="435202" name="内容占位符 2"/>
          <p:cNvSpPr>
            <a:spLocks noGrp="1"/>
          </p:cNvSpPr>
          <p:nvPr>
            <p:ph idx="1"/>
          </p:nvPr>
        </p:nvSpPr>
        <p:spPr bwMode="auto">
          <a:xfrm>
            <a:off x="750888" y="1571625"/>
            <a:ext cx="7764462" cy="4589463"/>
          </a:xfrm>
        </p:spPr>
        <p:txBody>
          <a:bodyPr wrap="square" numCol="1" anchor="t" anchorCtr="0" compatLnSpc="1">
            <a:prstTxWarp prst="textNoShape">
              <a:avLst/>
            </a:prstTxWarp>
          </a:bodyPr>
          <a:lstStyle/>
          <a:p>
            <a:r>
              <a:rPr lang="zh-CN" altLang="en-US" sz="3200" smtClean="0"/>
              <a:t>中断响应过程</a:t>
            </a:r>
            <a:endParaRPr lang="en-US" altLang="zh-CN" sz="3200" smtClean="0"/>
          </a:p>
          <a:p>
            <a:endParaRPr lang="en-US" altLang="zh-CN" sz="3200" smtClean="0"/>
          </a:p>
          <a:p>
            <a:r>
              <a:rPr lang="zh-CN" altLang="en-US" sz="3200" smtClean="0"/>
              <a:t>而中断服务程序在哪里</a:t>
            </a:r>
            <a:endParaRPr lang="en-US" altLang="zh-CN" sz="3200" smtClean="0"/>
          </a:p>
          <a:p>
            <a:pPr>
              <a:buFont typeface="Webdings" pitchFamily="18" charset="2"/>
              <a:buNone/>
            </a:pPr>
            <a:r>
              <a:rPr lang="en-US" altLang="zh-CN" sz="3200" smtClean="0"/>
              <a:t>CPU</a:t>
            </a:r>
            <a:r>
              <a:rPr lang="zh-CN" altLang="en-US" sz="3200" smtClean="0"/>
              <a:t>是如何进入中断服务</a:t>
            </a:r>
            <a:endParaRPr lang="en-US" altLang="zh-CN" sz="3200" smtClean="0"/>
          </a:p>
          <a:p>
            <a:pPr>
              <a:buFont typeface="Webdings" pitchFamily="18" charset="2"/>
              <a:buNone/>
            </a:pPr>
            <a:r>
              <a:rPr lang="zh-CN" altLang="en-US" sz="3200" smtClean="0"/>
              <a:t>程序的呢？</a:t>
            </a:r>
            <a:endParaRPr lang="en-US" altLang="zh-CN" sz="3200" smtClean="0"/>
          </a:p>
          <a:p>
            <a:pPr>
              <a:buFont typeface="Webdings" pitchFamily="18" charset="2"/>
              <a:buNone/>
            </a:pPr>
            <a:endParaRPr lang="en-US" altLang="zh-CN" sz="3200" smtClean="0"/>
          </a:p>
          <a:p>
            <a:pPr>
              <a:buFont typeface="Webdings" pitchFamily="18" charset="2"/>
              <a:buNone/>
            </a:pPr>
            <a:endParaRPr lang="zh-CN" altLang="en-US" sz="3200" smtClean="0"/>
          </a:p>
        </p:txBody>
      </p:sp>
      <p:pic>
        <p:nvPicPr>
          <p:cNvPr id="435203" name="Picture 2"/>
          <p:cNvPicPr>
            <a:picLocks noChangeAspect="1" noChangeArrowheads="1"/>
          </p:cNvPicPr>
          <p:nvPr/>
        </p:nvPicPr>
        <p:blipFill>
          <a:blip r:embed="rId2"/>
          <a:srcRect/>
          <a:stretch>
            <a:fillRect/>
          </a:stretch>
        </p:blipFill>
        <p:spPr bwMode="auto">
          <a:xfrm>
            <a:off x="6435725" y="1071563"/>
            <a:ext cx="2389188" cy="5214937"/>
          </a:xfrm>
          <a:prstGeom prst="rect">
            <a:avLst/>
          </a:prstGeom>
          <a:noFill/>
          <a:ln w="9525">
            <a:noFill/>
            <a:miter lim="800000"/>
            <a:headEnd/>
            <a:tailEnd/>
          </a:ln>
        </p:spPr>
      </p:pic>
      <p:sp>
        <p:nvSpPr>
          <p:cNvPr id="7" name="右箭头 6"/>
          <p:cNvSpPr/>
          <p:nvPr/>
        </p:nvSpPr>
        <p:spPr>
          <a:xfrm>
            <a:off x="4000500" y="1857375"/>
            <a:ext cx="571500"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t>中断矢量</a:t>
            </a:r>
            <a:endParaRPr lang="zh-CN" altLang="en-US" sz="3600" dirty="0"/>
          </a:p>
        </p:txBody>
      </p:sp>
      <p:sp>
        <p:nvSpPr>
          <p:cNvPr id="3" name="内容占位符 2"/>
          <p:cNvSpPr>
            <a:spLocks noGrp="1"/>
          </p:cNvSpPr>
          <p:nvPr>
            <p:ph idx="1"/>
          </p:nvPr>
        </p:nvSpPr>
        <p:spPr bwMode="auto">
          <a:xfrm>
            <a:off x="750888" y="1571625"/>
            <a:ext cx="7764462" cy="4589463"/>
          </a:xfrm>
        </p:spPr>
        <p:txBody>
          <a:bodyPr wrap="square" numCol="1" anchor="t" anchorCtr="0" compatLnSpc="1">
            <a:prstTxWarp prst="textNoShape">
              <a:avLst/>
            </a:prstTxWarp>
          </a:bodyPr>
          <a:lstStyle/>
          <a:p>
            <a:r>
              <a:rPr lang="zh-CN" altLang="en-US" sz="3200" smtClean="0"/>
              <a:t>中断服务程序的入口地址称</a:t>
            </a:r>
            <a:r>
              <a:rPr lang="zh-CN" altLang="en-US" sz="3200" smtClean="0">
                <a:solidFill>
                  <a:srgbClr val="FF0000"/>
                </a:solidFill>
              </a:rPr>
              <a:t>中断矢量</a:t>
            </a:r>
            <a:endParaRPr lang="en-US" altLang="zh-CN" sz="3200" smtClean="0">
              <a:solidFill>
                <a:srgbClr val="FF0000"/>
              </a:solidFill>
            </a:endParaRPr>
          </a:p>
          <a:p>
            <a:pPr>
              <a:buFont typeface="Webdings" pitchFamily="18" charset="2"/>
              <a:buNone/>
            </a:pPr>
            <a:endParaRPr lang="en-US" altLang="zh-CN" sz="3200" smtClean="0">
              <a:solidFill>
                <a:srgbClr val="FF0000"/>
              </a:solidFill>
            </a:endParaRPr>
          </a:p>
          <a:p>
            <a:endParaRPr lang="en-US" altLang="zh-CN" sz="3200" smtClean="0"/>
          </a:p>
          <a:p>
            <a:pPr>
              <a:buFont typeface="Webdings" pitchFamily="18" charset="2"/>
              <a:buNone/>
            </a:pPr>
            <a:endParaRPr lang="en-US" altLang="zh-CN" sz="3200" smtClean="0"/>
          </a:p>
          <a:p>
            <a:pPr>
              <a:buFont typeface="Webdings" pitchFamily="18" charset="2"/>
              <a:buNone/>
            </a:pPr>
            <a:endParaRPr lang="zh-CN" altLang="en-US" sz="3200" smtClean="0"/>
          </a:p>
        </p:txBody>
      </p:sp>
      <p:pic>
        <p:nvPicPr>
          <p:cNvPr id="436227" name="图片 5" descr="矢量.jpg"/>
          <p:cNvPicPr>
            <a:picLocks noChangeAspect="1"/>
          </p:cNvPicPr>
          <p:nvPr/>
        </p:nvPicPr>
        <p:blipFill>
          <a:blip r:embed="rId2"/>
          <a:srcRect/>
          <a:stretch>
            <a:fillRect/>
          </a:stretch>
        </p:blipFill>
        <p:spPr bwMode="auto">
          <a:xfrm>
            <a:off x="1143000" y="2292350"/>
            <a:ext cx="6286500" cy="37941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mph" presetSubtype="0" fill="hold" nodeType="clickEffect">
                                  <p:stCondLst>
                                    <p:cond delay="0"/>
                                  </p:stCondLst>
                                  <p:childTnLst>
                                    <p:animRot by="21600000">
                                      <p:cBhvr>
                                        <p:cTn id="12" dur="2000" fill="hold"/>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sz="3600" dirty="0" smtClean="0"/>
              <a:t>6. MCS-51</a:t>
            </a:r>
            <a:r>
              <a:rPr lang="zh-CN" altLang="en-US" sz="3600" dirty="0" smtClean="0"/>
              <a:t>的定时器</a:t>
            </a:r>
            <a:r>
              <a:rPr lang="en-US" sz="3600" dirty="0" smtClean="0"/>
              <a:t>/</a:t>
            </a:r>
            <a:r>
              <a:rPr lang="zh-CN" altLang="en-US" sz="3600" dirty="0" smtClean="0"/>
              <a:t>计数器（</a:t>
            </a:r>
            <a:r>
              <a:rPr lang="en-US" sz="3600" dirty="0" smtClean="0"/>
              <a:t>T/C</a:t>
            </a:r>
            <a:r>
              <a:rPr lang="zh-CN" altLang="en-US" sz="3600" dirty="0" smtClean="0"/>
              <a:t>）</a:t>
            </a:r>
            <a:endParaRPr lang="zh-CN" altLang="en-US" sz="3600" dirty="0"/>
          </a:p>
        </p:txBody>
      </p:sp>
      <p:sp>
        <p:nvSpPr>
          <p:cNvPr id="3" name="内容占位符 2"/>
          <p:cNvSpPr>
            <a:spLocks noGrp="1"/>
          </p:cNvSpPr>
          <p:nvPr>
            <p:ph idx="1"/>
          </p:nvPr>
        </p:nvSpPr>
        <p:spPr bwMode="auto">
          <a:xfrm>
            <a:off x="750888" y="1500188"/>
            <a:ext cx="7764462" cy="4660900"/>
          </a:xfrm>
        </p:spPr>
        <p:txBody>
          <a:bodyPr wrap="square" numCol="1" anchor="t" anchorCtr="0" compatLnSpc="1">
            <a:prstTxWarp prst="textNoShape">
              <a:avLst/>
            </a:prstTxWarp>
          </a:bodyPr>
          <a:lstStyle/>
          <a:p>
            <a:r>
              <a:rPr lang="zh-CN" altLang="en-US" sz="3200" b="1" smtClean="0">
                <a:solidFill>
                  <a:srgbClr val="002060"/>
                </a:solidFill>
                <a:latin typeface="宋体" charset="-122"/>
                <a:ea typeface="宋体" charset="-122"/>
              </a:rPr>
              <a:t>作为重要的外部设备资源，很多单片机内部都集成了一定数量的“定时器</a:t>
            </a:r>
            <a:r>
              <a:rPr lang="en-US" altLang="zh-CN" sz="3200" b="1" smtClean="0">
                <a:solidFill>
                  <a:srgbClr val="002060"/>
                </a:solidFill>
                <a:latin typeface="宋体" charset="-122"/>
                <a:ea typeface="宋体" charset="-122"/>
              </a:rPr>
              <a:t>/</a:t>
            </a:r>
            <a:r>
              <a:rPr lang="zh-CN" altLang="en-US" sz="3200" b="1" smtClean="0">
                <a:solidFill>
                  <a:srgbClr val="002060"/>
                </a:solidFill>
                <a:latin typeface="宋体" charset="-122"/>
                <a:ea typeface="宋体" charset="-122"/>
              </a:rPr>
              <a:t>计数器”。（</a:t>
            </a:r>
            <a:r>
              <a:rPr lang="en-US" altLang="zh-CN" sz="3200" b="1" smtClean="0">
                <a:solidFill>
                  <a:srgbClr val="002060"/>
                </a:solidFill>
                <a:latin typeface="宋体" charset="-122"/>
                <a:ea typeface="宋体" charset="-122"/>
              </a:rPr>
              <a:t>51</a:t>
            </a:r>
            <a:r>
              <a:rPr lang="zh-CN" altLang="en-US" sz="3200" b="1" smtClean="0">
                <a:solidFill>
                  <a:srgbClr val="002060"/>
                </a:solidFill>
                <a:latin typeface="宋体" charset="-122"/>
                <a:ea typeface="宋体" charset="-122"/>
              </a:rPr>
              <a:t>系列有</a:t>
            </a:r>
            <a:r>
              <a:rPr lang="en-US" altLang="zh-CN" sz="3200" b="1" smtClean="0">
                <a:solidFill>
                  <a:srgbClr val="002060"/>
                </a:solidFill>
                <a:latin typeface="宋体" charset="-122"/>
                <a:ea typeface="宋体" charset="-122"/>
              </a:rPr>
              <a:t>2</a:t>
            </a:r>
            <a:r>
              <a:rPr lang="zh-CN" altLang="en-US" sz="3200" b="1" smtClean="0">
                <a:solidFill>
                  <a:srgbClr val="002060"/>
                </a:solidFill>
                <a:latin typeface="宋体" charset="-122"/>
                <a:ea typeface="宋体" charset="-122"/>
              </a:rPr>
              <a:t>个，</a:t>
            </a:r>
            <a:r>
              <a:rPr lang="en-US" altLang="zh-CN" sz="3200" b="1" smtClean="0">
                <a:solidFill>
                  <a:srgbClr val="002060"/>
                </a:solidFill>
                <a:latin typeface="宋体" charset="-122"/>
                <a:ea typeface="宋体" charset="-122"/>
              </a:rPr>
              <a:t>52</a:t>
            </a:r>
            <a:r>
              <a:rPr lang="zh-CN" altLang="en-US" sz="3200" b="1" smtClean="0">
                <a:solidFill>
                  <a:srgbClr val="002060"/>
                </a:solidFill>
                <a:latin typeface="宋体" charset="-122"/>
                <a:ea typeface="宋体" charset="-122"/>
              </a:rPr>
              <a:t>系列</a:t>
            </a:r>
            <a:r>
              <a:rPr lang="en-US" altLang="zh-CN" sz="3200" b="1" smtClean="0">
                <a:solidFill>
                  <a:srgbClr val="002060"/>
                </a:solidFill>
                <a:latin typeface="宋体" charset="-122"/>
                <a:ea typeface="宋体" charset="-122"/>
              </a:rPr>
              <a:t>3</a:t>
            </a:r>
            <a:r>
              <a:rPr lang="zh-CN" altLang="en-US" sz="3200" b="1" smtClean="0">
                <a:solidFill>
                  <a:srgbClr val="002060"/>
                </a:solidFill>
                <a:latin typeface="宋体" charset="-122"/>
                <a:ea typeface="宋体" charset="-122"/>
              </a:rPr>
              <a:t>个</a:t>
            </a:r>
            <a:r>
              <a:rPr lang="en-US" altLang="zh-CN" sz="3200" b="1" smtClean="0">
                <a:solidFill>
                  <a:srgbClr val="002060"/>
                </a:solidFill>
                <a:latin typeface="宋体" charset="-122"/>
                <a:ea typeface="宋体" charset="-122"/>
              </a:rPr>
              <a:t>...</a:t>
            </a:r>
            <a:r>
              <a:rPr lang="zh-CN" altLang="en-US" sz="3200" b="1" smtClean="0">
                <a:solidFill>
                  <a:srgbClr val="002060"/>
                </a:solidFill>
                <a:latin typeface="宋体" charset="-122"/>
                <a:ea typeface="宋体" charset="-122"/>
              </a:rPr>
              <a:t>）</a:t>
            </a:r>
            <a:endParaRPr lang="en-US" altLang="zh-CN" sz="3200" b="1" smtClean="0">
              <a:solidFill>
                <a:srgbClr val="002060"/>
              </a:solidFill>
              <a:latin typeface="宋体" charset="-122"/>
              <a:ea typeface="宋体" charset="-122"/>
            </a:endParaRPr>
          </a:p>
          <a:p>
            <a:endParaRPr lang="en-US" altLang="zh-CN" sz="3200" b="1" smtClean="0">
              <a:solidFill>
                <a:srgbClr val="002060"/>
              </a:solidFill>
              <a:latin typeface="宋体" charset="-122"/>
              <a:ea typeface="宋体" charset="-122"/>
            </a:endParaRPr>
          </a:p>
          <a:p>
            <a:r>
              <a:rPr lang="zh-CN" altLang="en-US" sz="3200" b="1" smtClean="0">
                <a:solidFill>
                  <a:srgbClr val="002060"/>
                </a:solidFill>
                <a:latin typeface="宋体" charset="-122"/>
                <a:ea typeface="宋体" charset="-122"/>
              </a:rPr>
              <a:t>然而，定时器</a:t>
            </a:r>
            <a:r>
              <a:rPr lang="en-US" altLang="zh-CN" sz="3200" b="1" smtClean="0">
                <a:solidFill>
                  <a:srgbClr val="002060"/>
                </a:solidFill>
                <a:latin typeface="宋体" charset="-122"/>
                <a:ea typeface="宋体" charset="-122"/>
              </a:rPr>
              <a:t>/</a:t>
            </a:r>
            <a:r>
              <a:rPr lang="zh-CN" altLang="en-US" sz="3200" b="1" smtClean="0">
                <a:solidFill>
                  <a:srgbClr val="002060"/>
                </a:solidFill>
                <a:latin typeface="宋体" charset="-122"/>
                <a:ea typeface="宋体" charset="-122"/>
              </a:rPr>
              <a:t>计数器的本质是什么？</a:t>
            </a:r>
            <a:endParaRPr lang="en-US" altLang="zh-CN" sz="3200" b="1" smtClean="0">
              <a:solidFill>
                <a:srgbClr val="002060"/>
              </a:solidFill>
              <a:latin typeface="宋体" charset="-122"/>
              <a:ea typeface="宋体" charset="-122"/>
            </a:endParaRPr>
          </a:p>
          <a:p>
            <a:endParaRPr lang="zh-CN" altLang="en-US" sz="3200" b="1" smtClean="0">
              <a:solidFill>
                <a:srgbClr val="002060"/>
              </a:solidFill>
              <a:latin typeface="宋体" charset="-122"/>
              <a:ea typeface="宋体" charset="-122"/>
            </a:endParaRPr>
          </a:p>
        </p:txBody>
      </p:sp>
      <p:pic>
        <p:nvPicPr>
          <p:cNvPr id="416773" name="Picture 5"/>
          <p:cNvPicPr>
            <a:picLocks noChangeAspect="1" noChangeArrowheads="1"/>
          </p:cNvPicPr>
          <p:nvPr/>
        </p:nvPicPr>
        <p:blipFill>
          <a:blip r:embed="rId2"/>
          <a:srcRect/>
          <a:stretch>
            <a:fillRect/>
          </a:stretch>
        </p:blipFill>
        <p:spPr bwMode="auto">
          <a:xfrm>
            <a:off x="636588" y="4071938"/>
            <a:ext cx="8031162" cy="2286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6773"/>
                                        </p:tgtEl>
                                        <p:attrNameLst>
                                          <p:attrName>style.visibility</p:attrName>
                                        </p:attrNameLst>
                                      </p:cBhvr>
                                      <p:to>
                                        <p:strVal val="visible"/>
                                      </p:to>
                                    </p:set>
                                    <p:anim calcmode="lin" valueType="num">
                                      <p:cBhvr additive="base">
                                        <p:cTn id="13" dur="500" fill="hold"/>
                                        <p:tgtEl>
                                          <p:spTgt spid="416773"/>
                                        </p:tgtEl>
                                        <p:attrNameLst>
                                          <p:attrName>ppt_x</p:attrName>
                                        </p:attrNameLst>
                                      </p:cBhvr>
                                      <p:tavLst>
                                        <p:tav tm="0">
                                          <p:val>
                                            <p:strVal val="#ppt_x"/>
                                          </p:val>
                                        </p:tav>
                                        <p:tav tm="100000">
                                          <p:val>
                                            <p:strVal val="#ppt_x"/>
                                          </p:val>
                                        </p:tav>
                                      </p:tavLst>
                                    </p:anim>
                                    <p:anim calcmode="lin" valueType="num">
                                      <p:cBhvr additive="base">
                                        <p:cTn id="14" dur="500" fill="hold"/>
                                        <p:tgtEl>
                                          <p:spTgt spid="4167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sz="3600" dirty="0" smtClean="0"/>
              <a:t>6. MCS-51</a:t>
            </a:r>
            <a:r>
              <a:rPr lang="zh-CN" altLang="en-US" sz="3600" dirty="0" smtClean="0"/>
              <a:t>的定时器</a:t>
            </a:r>
            <a:r>
              <a:rPr lang="en-US" sz="3600" dirty="0" smtClean="0"/>
              <a:t>/</a:t>
            </a:r>
            <a:r>
              <a:rPr lang="zh-CN" altLang="en-US" sz="3600" dirty="0" smtClean="0"/>
              <a:t>计数器（</a:t>
            </a:r>
            <a:r>
              <a:rPr lang="en-US" sz="3600" dirty="0" smtClean="0"/>
              <a:t>T/C</a:t>
            </a:r>
            <a:r>
              <a:rPr lang="zh-CN" altLang="en-US" sz="3600" dirty="0" smtClean="0"/>
              <a:t>）</a:t>
            </a:r>
            <a:endParaRPr lang="zh-CN" altLang="en-US" sz="3600" dirty="0"/>
          </a:p>
        </p:txBody>
      </p:sp>
      <p:sp>
        <p:nvSpPr>
          <p:cNvPr id="3" name="内容占位符 2"/>
          <p:cNvSpPr>
            <a:spLocks noGrp="1"/>
          </p:cNvSpPr>
          <p:nvPr>
            <p:ph idx="1"/>
          </p:nvPr>
        </p:nvSpPr>
        <p:spPr bwMode="auto">
          <a:xfrm>
            <a:off x="750888" y="1500188"/>
            <a:ext cx="7764462" cy="4660900"/>
          </a:xfrm>
        </p:spPr>
        <p:txBody>
          <a:bodyPr wrap="square" numCol="1" anchor="t" anchorCtr="0" compatLnSpc="1">
            <a:prstTxWarp prst="textNoShape">
              <a:avLst/>
            </a:prstTxWarp>
          </a:bodyPr>
          <a:lstStyle/>
          <a:p>
            <a:r>
              <a:rPr lang="zh-CN" altLang="en-US" sz="3200" b="1" smtClean="0">
                <a:solidFill>
                  <a:srgbClr val="002060"/>
                </a:solidFill>
                <a:latin typeface="宋体" charset="-122"/>
                <a:ea typeface="宋体" charset="-122"/>
              </a:rPr>
              <a:t>原来它就是一个计数器</a:t>
            </a:r>
            <a:r>
              <a:rPr lang="en-US" altLang="zh-CN" sz="3200" b="1" smtClean="0">
                <a:solidFill>
                  <a:srgbClr val="002060"/>
                </a:solidFill>
                <a:latin typeface="宋体" charset="-122"/>
                <a:ea typeface="宋体" charset="-122"/>
              </a:rPr>
              <a:t>——</a:t>
            </a:r>
          </a:p>
          <a:p>
            <a:r>
              <a:rPr lang="zh-CN" altLang="en-US" sz="3200" b="1" smtClean="0">
                <a:solidFill>
                  <a:srgbClr val="002060"/>
                </a:solidFill>
                <a:latin typeface="宋体" charset="-122"/>
                <a:ea typeface="宋体" charset="-122"/>
              </a:rPr>
              <a:t>对“事件脉冲”计数，他的功能就是“计数器”，记录了事件出现的次数。</a:t>
            </a:r>
            <a:endParaRPr lang="en-US" altLang="zh-CN" sz="3200" b="1" smtClean="0">
              <a:solidFill>
                <a:srgbClr val="002060"/>
              </a:solidFill>
              <a:latin typeface="宋体" charset="-122"/>
              <a:ea typeface="宋体" charset="-122"/>
            </a:endParaRPr>
          </a:p>
          <a:p>
            <a:endParaRPr lang="en-US" altLang="zh-CN" sz="3200" b="1" smtClean="0">
              <a:solidFill>
                <a:srgbClr val="002060"/>
              </a:solidFill>
              <a:latin typeface="宋体" charset="-122"/>
              <a:ea typeface="宋体" charset="-122"/>
            </a:endParaRPr>
          </a:p>
          <a:p>
            <a:r>
              <a:rPr lang="zh-CN" altLang="en-US" sz="3200" b="1" smtClean="0">
                <a:solidFill>
                  <a:srgbClr val="002060"/>
                </a:solidFill>
                <a:latin typeface="宋体" charset="-122"/>
                <a:ea typeface="宋体" charset="-122"/>
              </a:rPr>
              <a:t>对“时间基准时钟脉冲串”计数，它就具有了定时的功能。比如一个脉冲周期</a:t>
            </a:r>
            <a:r>
              <a:rPr lang="en-US" altLang="zh-CN" sz="3200" b="1" smtClean="0">
                <a:solidFill>
                  <a:srgbClr val="002060"/>
                </a:solidFill>
                <a:latin typeface="宋体" charset="-122"/>
                <a:ea typeface="宋体" charset="-122"/>
              </a:rPr>
              <a:t>1</a:t>
            </a:r>
            <a:r>
              <a:rPr lang="zh-CN" altLang="en-US" sz="3200" b="1" smtClean="0">
                <a:solidFill>
                  <a:srgbClr val="002060"/>
                </a:solidFill>
                <a:latin typeface="宋体" charset="-122"/>
                <a:ea typeface="宋体" charset="-122"/>
              </a:rPr>
              <a:t>微妙，计数器能计</a:t>
            </a:r>
            <a:r>
              <a:rPr lang="en-US" altLang="zh-CN" sz="3200" b="1" smtClean="0">
                <a:solidFill>
                  <a:srgbClr val="002060"/>
                </a:solidFill>
                <a:latin typeface="宋体" charset="-122"/>
                <a:ea typeface="宋体" charset="-122"/>
              </a:rPr>
              <a:t>10000</a:t>
            </a:r>
            <a:r>
              <a:rPr lang="zh-CN" altLang="en-US" sz="3200" b="1" smtClean="0">
                <a:solidFill>
                  <a:srgbClr val="002060"/>
                </a:solidFill>
                <a:latin typeface="宋体" charset="-122"/>
                <a:ea typeface="宋体" charset="-122"/>
              </a:rPr>
              <a:t>，则“计满”该计数器电路（溢出）就是</a:t>
            </a:r>
            <a:r>
              <a:rPr lang="en-US" altLang="zh-CN" sz="3200" b="1" smtClean="0">
                <a:solidFill>
                  <a:srgbClr val="002060"/>
                </a:solidFill>
                <a:latin typeface="宋体" charset="-122"/>
                <a:ea typeface="宋体" charset="-122"/>
              </a:rPr>
              <a:t>10</a:t>
            </a:r>
            <a:r>
              <a:rPr lang="zh-CN" altLang="en-US" sz="3200" b="1" smtClean="0">
                <a:solidFill>
                  <a:srgbClr val="002060"/>
                </a:solidFill>
                <a:latin typeface="宋体" charset="-122"/>
                <a:ea typeface="宋体" charset="-122"/>
              </a:rPr>
              <a:t>毫秒。</a:t>
            </a:r>
            <a:endParaRPr lang="en-US" altLang="zh-CN" sz="3200" b="1" smtClean="0">
              <a:solidFill>
                <a:srgbClr val="002060"/>
              </a:solidFill>
              <a:latin typeface="宋体" charset="-122"/>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sz="3600" dirty="0" smtClean="0"/>
              <a:t>6. MCS-51</a:t>
            </a:r>
            <a:r>
              <a:rPr lang="zh-CN" altLang="en-US" sz="3600" dirty="0" smtClean="0"/>
              <a:t>的定时器</a:t>
            </a:r>
            <a:r>
              <a:rPr lang="en-US" sz="3600" dirty="0" smtClean="0"/>
              <a:t>/</a:t>
            </a:r>
            <a:r>
              <a:rPr lang="zh-CN" altLang="en-US" sz="3600" dirty="0" smtClean="0"/>
              <a:t>计数器（</a:t>
            </a:r>
            <a:r>
              <a:rPr lang="en-US" sz="3600" dirty="0" smtClean="0"/>
              <a:t>T/C</a:t>
            </a:r>
            <a:r>
              <a:rPr lang="zh-CN" altLang="en-US" sz="3600" dirty="0" smtClean="0"/>
              <a:t>）</a:t>
            </a:r>
            <a:endParaRPr lang="zh-CN" altLang="en-US" sz="3600" dirty="0"/>
          </a:p>
        </p:txBody>
      </p:sp>
      <p:sp>
        <p:nvSpPr>
          <p:cNvPr id="3" name="内容占位符 2"/>
          <p:cNvSpPr>
            <a:spLocks noGrp="1"/>
          </p:cNvSpPr>
          <p:nvPr>
            <p:ph idx="1"/>
          </p:nvPr>
        </p:nvSpPr>
        <p:spPr bwMode="auto">
          <a:xfrm>
            <a:off x="750888" y="1500188"/>
            <a:ext cx="7764462" cy="4660900"/>
          </a:xfrm>
        </p:spPr>
        <p:txBody>
          <a:bodyPr wrap="square" numCol="1" anchor="t" anchorCtr="0" compatLnSpc="1">
            <a:prstTxWarp prst="textNoShape">
              <a:avLst/>
            </a:prstTxWarp>
          </a:bodyPr>
          <a:lstStyle/>
          <a:p>
            <a:r>
              <a:rPr lang="zh-CN" altLang="en-US" sz="3200" b="1" smtClean="0">
                <a:solidFill>
                  <a:srgbClr val="002060"/>
                </a:solidFill>
                <a:latin typeface="宋体" charset="-122"/>
                <a:ea typeface="宋体" charset="-122"/>
              </a:rPr>
              <a:t>于是，学习掌握</a:t>
            </a:r>
            <a:r>
              <a:rPr lang="en-US" altLang="zh-CN" sz="3200" b="1" smtClean="0">
                <a:solidFill>
                  <a:srgbClr val="002060"/>
                </a:solidFill>
                <a:latin typeface="宋体" charset="-122"/>
                <a:ea typeface="宋体" charset="-122"/>
              </a:rPr>
              <a:t>T/C</a:t>
            </a:r>
            <a:r>
              <a:rPr lang="zh-CN" altLang="en-US" sz="3200" b="1" smtClean="0">
                <a:solidFill>
                  <a:srgbClr val="002060"/>
                </a:solidFill>
                <a:latin typeface="宋体" charset="-122"/>
                <a:ea typeface="宋体" charset="-122"/>
              </a:rPr>
              <a:t>要点：</a:t>
            </a:r>
            <a:endParaRPr lang="en-US" altLang="zh-CN" sz="3200" b="1" smtClean="0">
              <a:solidFill>
                <a:srgbClr val="002060"/>
              </a:solidFill>
              <a:latin typeface="宋体" charset="-122"/>
              <a:ea typeface="宋体" charset="-122"/>
            </a:endParaRPr>
          </a:p>
          <a:p>
            <a:r>
              <a:rPr lang="en-US" altLang="zh-CN" sz="3200" b="1" smtClean="0">
                <a:solidFill>
                  <a:srgbClr val="002060"/>
                </a:solidFill>
                <a:latin typeface="宋体" charset="-122"/>
                <a:ea typeface="宋体" charset="-122"/>
              </a:rPr>
              <a:t>① </a:t>
            </a:r>
            <a:r>
              <a:rPr lang="zh-CN" altLang="en-US" sz="3200" b="1" smtClean="0">
                <a:solidFill>
                  <a:srgbClr val="002060"/>
                </a:solidFill>
                <a:latin typeface="宋体" charset="-122"/>
                <a:ea typeface="宋体" charset="-122"/>
              </a:rPr>
              <a:t>如何让计数器的脉冲输入连接到时基，</a:t>
            </a:r>
            <a:endParaRPr lang="en-US" altLang="zh-CN" sz="3200" b="1" smtClean="0">
              <a:solidFill>
                <a:srgbClr val="002060"/>
              </a:solidFill>
              <a:latin typeface="宋体" charset="-122"/>
              <a:ea typeface="宋体" charset="-122"/>
            </a:endParaRPr>
          </a:p>
          <a:p>
            <a:r>
              <a:rPr lang="en-US" altLang="zh-CN" sz="3200" b="1" smtClean="0">
                <a:solidFill>
                  <a:srgbClr val="002060"/>
                </a:solidFill>
                <a:latin typeface="宋体" charset="-122"/>
                <a:ea typeface="宋体" charset="-122"/>
              </a:rPr>
              <a:t>   </a:t>
            </a:r>
            <a:r>
              <a:rPr lang="zh-CN" altLang="en-US" sz="3200" b="1" smtClean="0">
                <a:solidFill>
                  <a:srgbClr val="002060"/>
                </a:solidFill>
                <a:latin typeface="宋体" charset="-122"/>
                <a:ea typeface="宋体" charset="-122"/>
              </a:rPr>
              <a:t>且时基单位如何？</a:t>
            </a:r>
            <a:endParaRPr lang="en-US" altLang="zh-CN" sz="3200" b="1" smtClean="0">
              <a:solidFill>
                <a:srgbClr val="002060"/>
              </a:solidFill>
              <a:latin typeface="宋体" charset="-122"/>
              <a:ea typeface="宋体" charset="-122"/>
            </a:endParaRPr>
          </a:p>
          <a:p>
            <a:r>
              <a:rPr lang="en-US" altLang="zh-CN" sz="3200" b="1" smtClean="0">
                <a:solidFill>
                  <a:srgbClr val="002060"/>
                </a:solidFill>
                <a:latin typeface="宋体" charset="-122"/>
                <a:ea typeface="宋体" charset="-122"/>
              </a:rPr>
              <a:t>② </a:t>
            </a:r>
            <a:r>
              <a:rPr lang="zh-CN" altLang="en-US" sz="3200" b="1" smtClean="0">
                <a:solidFill>
                  <a:srgbClr val="002060"/>
                </a:solidFill>
                <a:latin typeface="宋体" charset="-122"/>
                <a:ea typeface="宋体" charset="-122"/>
              </a:rPr>
              <a:t>如何让计数器脉冲源于事件，且事件 </a:t>
            </a:r>
            <a:endParaRPr lang="en-US" altLang="zh-CN" sz="3200" b="1" smtClean="0">
              <a:solidFill>
                <a:srgbClr val="002060"/>
              </a:solidFill>
              <a:latin typeface="宋体" charset="-122"/>
              <a:ea typeface="宋体" charset="-122"/>
            </a:endParaRPr>
          </a:p>
          <a:p>
            <a:r>
              <a:rPr lang="zh-CN" altLang="en-US" sz="3200" b="1" smtClean="0">
                <a:solidFill>
                  <a:srgbClr val="002060"/>
                </a:solidFill>
                <a:latin typeface="宋体" charset="-122"/>
                <a:ea typeface="宋体" charset="-122"/>
              </a:rPr>
              <a:t>  脉冲如何输入？</a:t>
            </a:r>
            <a:endParaRPr lang="en-US" altLang="zh-CN" sz="3200" b="1" smtClean="0">
              <a:solidFill>
                <a:srgbClr val="002060"/>
              </a:solidFill>
              <a:latin typeface="宋体" charset="-122"/>
              <a:ea typeface="宋体" charset="-122"/>
            </a:endParaRPr>
          </a:p>
          <a:p>
            <a:r>
              <a:rPr lang="en-US" altLang="zh-CN" sz="3200" b="1" smtClean="0">
                <a:solidFill>
                  <a:srgbClr val="002060"/>
                </a:solidFill>
                <a:latin typeface="宋体" charset="-122"/>
                <a:ea typeface="宋体" charset="-122"/>
              </a:rPr>
              <a:t>③ </a:t>
            </a:r>
            <a:r>
              <a:rPr lang="zh-CN" altLang="en-US" sz="3200" b="1" smtClean="0">
                <a:solidFill>
                  <a:srgbClr val="002060"/>
                </a:solidFill>
                <a:latin typeface="宋体" charset="-122"/>
                <a:ea typeface="宋体" charset="-122"/>
              </a:rPr>
              <a:t>如何控制计数器的“启</a:t>
            </a:r>
            <a:r>
              <a:rPr lang="en-US" altLang="zh-CN" sz="3200" b="1" smtClean="0">
                <a:solidFill>
                  <a:srgbClr val="002060"/>
                </a:solidFill>
                <a:latin typeface="宋体" charset="-122"/>
                <a:ea typeface="宋体" charset="-122"/>
              </a:rPr>
              <a:t>/</a:t>
            </a:r>
            <a:r>
              <a:rPr lang="zh-CN" altLang="en-US" sz="3200" b="1" smtClean="0">
                <a:solidFill>
                  <a:srgbClr val="002060"/>
                </a:solidFill>
                <a:latin typeface="宋体" charset="-122"/>
                <a:ea typeface="宋体" charset="-122"/>
              </a:rPr>
              <a:t>停”？</a:t>
            </a:r>
            <a:endParaRPr lang="en-US" altLang="zh-CN" sz="3200" b="1" smtClean="0">
              <a:solidFill>
                <a:srgbClr val="002060"/>
              </a:solidFill>
              <a:latin typeface="宋体" charset="-122"/>
              <a:ea typeface="宋体" charset="-122"/>
            </a:endParaRPr>
          </a:p>
          <a:p>
            <a:r>
              <a:rPr lang="en-US" altLang="zh-CN" sz="3200" b="1" smtClean="0">
                <a:solidFill>
                  <a:srgbClr val="002060"/>
                </a:solidFill>
                <a:latin typeface="宋体" charset="-122"/>
                <a:ea typeface="宋体" charset="-122"/>
              </a:rPr>
              <a:t>④ </a:t>
            </a:r>
            <a:r>
              <a:rPr lang="zh-CN" altLang="en-US" sz="3200" b="1" smtClean="0">
                <a:solidFill>
                  <a:srgbClr val="002060"/>
                </a:solidFill>
                <a:latin typeface="宋体" charset="-122"/>
                <a:ea typeface="宋体" charset="-122"/>
              </a:rPr>
              <a:t>如何设置计数器的“计数能力”（多少数计满，溢出）？</a:t>
            </a:r>
            <a:endParaRPr lang="en-US" altLang="zh-CN" sz="3200" b="1" smtClean="0">
              <a:solidFill>
                <a:srgbClr val="002060"/>
              </a:solidFill>
              <a:latin typeface="宋体" charset="-122"/>
              <a:ea typeface="宋体" charset="-122"/>
            </a:endParaRPr>
          </a:p>
          <a:p>
            <a:endParaRPr lang="en-US" altLang="zh-CN" sz="3200" b="1" smtClean="0">
              <a:solidFill>
                <a:srgbClr val="002060"/>
              </a:solidFill>
              <a:latin typeface="宋体" charset="-122"/>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200" dirty="0" smtClean="0"/>
              <a:t>模式控制寄存器</a:t>
            </a:r>
            <a:r>
              <a:rPr lang="en-US" sz="3200" dirty="0" smtClean="0"/>
              <a:t>TMOD</a:t>
            </a:r>
            <a:r>
              <a:rPr lang="zh-CN" altLang="en-US" sz="3200" dirty="0" smtClean="0"/>
              <a:t>的配置及作用</a:t>
            </a:r>
            <a:endParaRPr lang="zh-CN" altLang="en-US" sz="3200" dirty="0"/>
          </a:p>
        </p:txBody>
      </p:sp>
      <p:sp>
        <p:nvSpPr>
          <p:cNvPr id="3" name="内容占位符 2"/>
          <p:cNvSpPr>
            <a:spLocks noGrp="1"/>
          </p:cNvSpPr>
          <p:nvPr>
            <p:ph idx="1"/>
          </p:nvPr>
        </p:nvSpPr>
        <p:spPr>
          <a:xfrm>
            <a:off x="750888" y="3357563"/>
            <a:ext cx="7764462" cy="3286125"/>
          </a:xfrm>
        </p:spPr>
        <p:txBody>
          <a:bodyPr>
            <a:normAutofit lnSpcReduction="10000"/>
          </a:bodyPr>
          <a:lstStyle/>
          <a:p>
            <a:pPr indent="-170815" fontAlgn="auto">
              <a:lnSpc>
                <a:spcPct val="150000"/>
              </a:lnSpc>
              <a:spcAft>
                <a:spcPts val="0"/>
              </a:spcAft>
              <a:defRPr/>
            </a:pPr>
            <a:r>
              <a:rPr lang="zh-CN" altLang="en-US" sz="2800" dirty="0" smtClean="0">
                <a:solidFill>
                  <a:srgbClr val="002060"/>
                </a:solidFill>
              </a:rPr>
              <a:t>模式控制寄存器</a:t>
            </a:r>
            <a:r>
              <a:rPr lang="en-US" sz="2800" dirty="0" smtClean="0">
                <a:solidFill>
                  <a:srgbClr val="002060"/>
                </a:solidFill>
              </a:rPr>
              <a:t>TMOD</a:t>
            </a:r>
            <a:r>
              <a:rPr lang="zh-CN" altLang="en-US" sz="2800" dirty="0" smtClean="0">
                <a:solidFill>
                  <a:srgbClr val="002060"/>
                </a:solidFill>
              </a:rPr>
              <a:t>的高</a:t>
            </a:r>
            <a:r>
              <a:rPr lang="en-US" sz="2800" dirty="0" smtClean="0">
                <a:solidFill>
                  <a:srgbClr val="002060"/>
                </a:solidFill>
              </a:rPr>
              <a:t>4</a:t>
            </a:r>
            <a:r>
              <a:rPr lang="zh-CN" altLang="en-US" sz="2800" dirty="0" smtClean="0">
                <a:solidFill>
                  <a:srgbClr val="002060"/>
                </a:solidFill>
              </a:rPr>
              <a:t>位用于控制</a:t>
            </a:r>
            <a:r>
              <a:rPr lang="en-US" sz="2800" dirty="0" smtClean="0">
                <a:solidFill>
                  <a:srgbClr val="002060"/>
                </a:solidFill>
              </a:rPr>
              <a:t>T/C1</a:t>
            </a:r>
            <a:r>
              <a:rPr lang="zh-CN" altLang="en-US" sz="2800" dirty="0" smtClean="0">
                <a:solidFill>
                  <a:srgbClr val="002060"/>
                </a:solidFill>
              </a:rPr>
              <a:t>，低</a:t>
            </a:r>
            <a:r>
              <a:rPr lang="en-US" sz="2800" dirty="0" smtClean="0">
                <a:solidFill>
                  <a:srgbClr val="002060"/>
                </a:solidFill>
              </a:rPr>
              <a:t>4</a:t>
            </a:r>
            <a:r>
              <a:rPr lang="zh-CN" altLang="en-US" sz="2800" dirty="0" smtClean="0">
                <a:solidFill>
                  <a:srgbClr val="002060"/>
                </a:solidFill>
              </a:rPr>
              <a:t>位用于控制</a:t>
            </a:r>
            <a:r>
              <a:rPr lang="en-US" sz="2800" dirty="0" smtClean="0">
                <a:solidFill>
                  <a:srgbClr val="002060"/>
                </a:solidFill>
              </a:rPr>
              <a:t>T/C0</a:t>
            </a:r>
            <a:r>
              <a:rPr lang="zh-CN" altLang="en-US" sz="2800" dirty="0" smtClean="0">
                <a:solidFill>
                  <a:srgbClr val="002060"/>
                </a:solidFill>
              </a:rPr>
              <a:t>，对应位的作用是相同的。</a:t>
            </a:r>
            <a:endParaRPr lang="en-US" altLang="zh-CN" sz="2800" dirty="0" smtClean="0">
              <a:solidFill>
                <a:srgbClr val="002060"/>
              </a:solidFill>
            </a:endParaRPr>
          </a:p>
          <a:p>
            <a:pPr indent="-170815" fontAlgn="auto">
              <a:lnSpc>
                <a:spcPct val="150000"/>
              </a:lnSpc>
              <a:spcAft>
                <a:spcPts val="0"/>
              </a:spcAft>
              <a:defRPr/>
            </a:pPr>
            <a:r>
              <a:rPr lang="en-US" altLang="zh-CN" sz="2800" dirty="0" smtClean="0">
                <a:solidFill>
                  <a:srgbClr val="002060"/>
                </a:solidFill>
              </a:rPr>
              <a:t>     </a:t>
            </a:r>
            <a:r>
              <a:rPr lang="zh-CN" altLang="en-US" sz="2800" dirty="0" smtClean="0">
                <a:solidFill>
                  <a:srgbClr val="002060"/>
                </a:solidFill>
              </a:rPr>
              <a:t>位就是控制计数脉冲源的</a:t>
            </a:r>
            <a:r>
              <a:rPr lang="en-US" altLang="zh-CN" sz="2800" dirty="0" smtClean="0">
                <a:solidFill>
                  <a:srgbClr val="002060"/>
                </a:solidFill>
              </a:rPr>
              <a:t>——</a:t>
            </a:r>
            <a:r>
              <a:rPr lang="zh-CN" altLang="en-US" sz="2800" dirty="0" smtClean="0">
                <a:solidFill>
                  <a:srgbClr val="002060"/>
                </a:solidFill>
              </a:rPr>
              <a:t>为</a:t>
            </a:r>
            <a:r>
              <a:rPr lang="en-US" altLang="zh-CN" sz="2800" dirty="0" smtClean="0">
                <a:solidFill>
                  <a:srgbClr val="002060"/>
                </a:solidFill>
              </a:rPr>
              <a:t>0</a:t>
            </a:r>
            <a:r>
              <a:rPr lang="zh-CN" altLang="en-US" sz="2800" dirty="0" smtClean="0">
                <a:solidFill>
                  <a:srgbClr val="002060"/>
                </a:solidFill>
              </a:rPr>
              <a:t>时，计数脉冲来自于主时钟的</a:t>
            </a:r>
            <a:r>
              <a:rPr lang="en-US" altLang="zh-CN" sz="2800" dirty="0" smtClean="0">
                <a:solidFill>
                  <a:srgbClr val="002060"/>
                </a:solidFill>
              </a:rPr>
              <a:t>12</a:t>
            </a:r>
            <a:r>
              <a:rPr lang="zh-CN" altLang="en-US" sz="2800" dirty="0" smtClean="0">
                <a:solidFill>
                  <a:srgbClr val="002060"/>
                </a:solidFill>
              </a:rPr>
              <a:t>分频</a:t>
            </a:r>
            <a:r>
              <a:rPr lang="en-US" altLang="zh-CN" sz="2800" dirty="0" smtClean="0">
                <a:solidFill>
                  <a:srgbClr val="002060"/>
                </a:solidFill>
              </a:rPr>
              <a:t>——</a:t>
            </a:r>
            <a:r>
              <a:rPr lang="zh-CN" altLang="en-US" sz="2800" dirty="0" smtClean="0">
                <a:solidFill>
                  <a:srgbClr val="002060"/>
                </a:solidFill>
              </a:rPr>
              <a:t>定时器。</a:t>
            </a:r>
            <a:endParaRPr lang="en-US" altLang="zh-CN" sz="2800" dirty="0" smtClean="0">
              <a:solidFill>
                <a:srgbClr val="002060"/>
              </a:solidFill>
            </a:endParaRPr>
          </a:p>
          <a:p>
            <a:pPr indent="-170815" fontAlgn="auto">
              <a:lnSpc>
                <a:spcPct val="150000"/>
              </a:lnSpc>
              <a:spcAft>
                <a:spcPts val="0"/>
              </a:spcAft>
              <a:defRPr/>
            </a:pPr>
            <a:r>
              <a:rPr lang="zh-CN" altLang="en-US" sz="2800" dirty="0" smtClean="0">
                <a:solidFill>
                  <a:srgbClr val="002060"/>
                </a:solidFill>
              </a:rPr>
              <a:t>为</a:t>
            </a:r>
            <a:r>
              <a:rPr lang="en-US" altLang="zh-CN" sz="2800" dirty="0" smtClean="0">
                <a:solidFill>
                  <a:srgbClr val="002060"/>
                </a:solidFill>
              </a:rPr>
              <a:t>1</a:t>
            </a:r>
            <a:r>
              <a:rPr lang="zh-CN" altLang="en-US" sz="2800" dirty="0" smtClean="0">
                <a:solidFill>
                  <a:srgbClr val="002060"/>
                </a:solidFill>
              </a:rPr>
              <a:t>时，计数脉冲来自于</a:t>
            </a:r>
            <a:r>
              <a:rPr lang="en-US" altLang="zh-CN" sz="2800" dirty="0" smtClean="0">
                <a:solidFill>
                  <a:srgbClr val="002060"/>
                </a:solidFill>
              </a:rPr>
              <a:t>T0</a:t>
            </a:r>
            <a:r>
              <a:rPr lang="zh-CN" altLang="en-US" sz="2800" dirty="0" smtClean="0">
                <a:solidFill>
                  <a:srgbClr val="002060"/>
                </a:solidFill>
              </a:rPr>
              <a:t>或</a:t>
            </a:r>
            <a:r>
              <a:rPr lang="en-US" altLang="zh-CN" sz="2800" dirty="0" smtClean="0">
                <a:solidFill>
                  <a:srgbClr val="002060"/>
                </a:solidFill>
              </a:rPr>
              <a:t>T1</a:t>
            </a:r>
            <a:r>
              <a:rPr lang="zh-CN" altLang="en-US" sz="2800" dirty="0" smtClean="0">
                <a:solidFill>
                  <a:srgbClr val="002060"/>
                </a:solidFill>
              </a:rPr>
              <a:t>引脚</a:t>
            </a:r>
            <a:r>
              <a:rPr lang="en-US" altLang="zh-CN" sz="2800" dirty="0" smtClean="0">
                <a:solidFill>
                  <a:srgbClr val="002060"/>
                </a:solidFill>
              </a:rPr>
              <a:t>——</a:t>
            </a:r>
            <a:r>
              <a:rPr lang="zh-CN" altLang="en-US" sz="2800" dirty="0" smtClean="0">
                <a:solidFill>
                  <a:srgbClr val="002060"/>
                </a:solidFill>
              </a:rPr>
              <a:t>计数器。</a:t>
            </a:r>
            <a:endParaRPr lang="en-US" altLang="zh-CN" sz="2800" dirty="0" smtClean="0">
              <a:solidFill>
                <a:srgbClr val="002060"/>
              </a:solidFill>
            </a:endParaRPr>
          </a:p>
          <a:p>
            <a:pPr indent="-170815" fontAlgn="auto">
              <a:lnSpc>
                <a:spcPct val="150000"/>
              </a:lnSpc>
              <a:spcAft>
                <a:spcPts val="0"/>
              </a:spcAft>
              <a:defRPr/>
            </a:pPr>
            <a:endParaRPr lang="zh-CN" altLang="en-US" sz="2800" dirty="0">
              <a:solidFill>
                <a:srgbClr val="002060"/>
              </a:solidFill>
            </a:endParaRPr>
          </a:p>
        </p:txBody>
      </p:sp>
      <p:pic>
        <p:nvPicPr>
          <p:cNvPr id="440323" name="Picture 2"/>
          <p:cNvPicPr>
            <a:picLocks noChangeAspect="1" noChangeArrowheads="1"/>
          </p:cNvPicPr>
          <p:nvPr/>
        </p:nvPicPr>
        <p:blipFill>
          <a:blip r:embed="rId2"/>
          <a:srcRect/>
          <a:stretch>
            <a:fillRect/>
          </a:stretch>
        </p:blipFill>
        <p:spPr bwMode="auto">
          <a:xfrm>
            <a:off x="461963" y="1500188"/>
            <a:ext cx="8001000" cy="1857375"/>
          </a:xfrm>
          <a:prstGeom prst="rect">
            <a:avLst/>
          </a:prstGeom>
          <a:noFill/>
          <a:ln w="9525">
            <a:noFill/>
            <a:miter lim="800000"/>
            <a:headEnd/>
            <a:tailEnd/>
          </a:ln>
        </p:spPr>
      </p:pic>
      <p:pic>
        <p:nvPicPr>
          <p:cNvPr id="440324" name="Picture 3"/>
          <p:cNvPicPr>
            <a:picLocks noChangeAspect="1" noChangeArrowheads="1"/>
          </p:cNvPicPr>
          <p:nvPr/>
        </p:nvPicPr>
        <p:blipFill>
          <a:blip r:embed="rId3"/>
          <a:srcRect/>
          <a:stretch>
            <a:fillRect/>
          </a:stretch>
        </p:blipFill>
        <p:spPr bwMode="auto">
          <a:xfrm>
            <a:off x="1285875" y="4862513"/>
            <a:ext cx="561975" cy="3524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200" dirty="0" smtClean="0"/>
              <a:t>模式控制寄存器</a:t>
            </a:r>
            <a:r>
              <a:rPr lang="en-US" sz="3200" dirty="0" smtClean="0"/>
              <a:t>TMOD</a:t>
            </a:r>
            <a:r>
              <a:rPr lang="zh-CN" altLang="en-US" sz="3200" dirty="0" smtClean="0"/>
              <a:t>的配置及作用</a:t>
            </a:r>
            <a:endParaRPr lang="zh-CN" altLang="en-US" sz="3200" dirty="0"/>
          </a:p>
        </p:txBody>
      </p:sp>
      <p:sp>
        <p:nvSpPr>
          <p:cNvPr id="3" name="内容占位符 2"/>
          <p:cNvSpPr>
            <a:spLocks noGrp="1"/>
          </p:cNvSpPr>
          <p:nvPr>
            <p:ph idx="1"/>
          </p:nvPr>
        </p:nvSpPr>
        <p:spPr bwMode="auto">
          <a:xfrm>
            <a:off x="750888" y="3357563"/>
            <a:ext cx="7764462" cy="3286125"/>
          </a:xfrm>
        </p:spPr>
        <p:txBody>
          <a:bodyPr wrap="square" numCol="1" anchor="t" anchorCtr="0" compatLnSpc="1">
            <a:prstTxWarp prst="textNoShape">
              <a:avLst/>
            </a:prstTxWarp>
          </a:bodyPr>
          <a:lstStyle/>
          <a:p>
            <a:pPr>
              <a:lnSpc>
                <a:spcPct val="150000"/>
              </a:lnSpc>
            </a:pPr>
            <a:r>
              <a:rPr lang="en-US" altLang="zh-CN" sz="2800" smtClean="0">
                <a:solidFill>
                  <a:srgbClr val="002060"/>
                </a:solidFill>
              </a:rPr>
              <a:t>GATE</a:t>
            </a:r>
            <a:r>
              <a:rPr lang="zh-CN" altLang="en-US" sz="2800" smtClean="0">
                <a:solidFill>
                  <a:srgbClr val="002060"/>
                </a:solidFill>
              </a:rPr>
              <a:t>的控制作用，稍后揭晓。</a:t>
            </a:r>
            <a:endParaRPr lang="en-US" altLang="zh-CN" sz="2800" smtClean="0">
              <a:solidFill>
                <a:srgbClr val="002060"/>
              </a:solidFill>
            </a:endParaRPr>
          </a:p>
          <a:p>
            <a:pPr>
              <a:lnSpc>
                <a:spcPct val="150000"/>
              </a:lnSpc>
            </a:pPr>
            <a:r>
              <a:rPr lang="en-US" altLang="zh-CN" sz="2800" smtClean="0">
                <a:solidFill>
                  <a:srgbClr val="002060"/>
                </a:solidFill>
              </a:rPr>
              <a:t>M1M0</a:t>
            </a:r>
            <a:r>
              <a:rPr lang="zh-CN" altLang="en-US" sz="2800" smtClean="0">
                <a:solidFill>
                  <a:srgbClr val="002060"/>
                </a:solidFill>
              </a:rPr>
              <a:t>两位是“工作模式”设置位。</a:t>
            </a:r>
            <a:endParaRPr lang="en-US" altLang="zh-CN" sz="2800" smtClean="0">
              <a:solidFill>
                <a:srgbClr val="002060"/>
              </a:solidFill>
            </a:endParaRPr>
          </a:p>
          <a:p>
            <a:pPr>
              <a:lnSpc>
                <a:spcPct val="150000"/>
              </a:lnSpc>
            </a:pPr>
            <a:endParaRPr lang="zh-CN" altLang="en-US" sz="2800" smtClean="0">
              <a:solidFill>
                <a:srgbClr val="002060"/>
              </a:solidFill>
            </a:endParaRPr>
          </a:p>
        </p:txBody>
      </p:sp>
      <p:pic>
        <p:nvPicPr>
          <p:cNvPr id="441347" name="Picture 2"/>
          <p:cNvPicPr>
            <a:picLocks noChangeAspect="1" noChangeArrowheads="1"/>
          </p:cNvPicPr>
          <p:nvPr/>
        </p:nvPicPr>
        <p:blipFill>
          <a:blip r:embed="rId2"/>
          <a:srcRect/>
          <a:stretch>
            <a:fillRect/>
          </a:stretch>
        </p:blipFill>
        <p:spPr bwMode="auto">
          <a:xfrm>
            <a:off x="461963" y="1500188"/>
            <a:ext cx="8001000" cy="1857375"/>
          </a:xfrm>
          <a:prstGeom prst="rect">
            <a:avLst/>
          </a:prstGeom>
          <a:noFill/>
          <a:ln w="9525">
            <a:noFill/>
            <a:miter lim="800000"/>
            <a:headEnd/>
            <a:tailEnd/>
          </a:ln>
        </p:spPr>
      </p:pic>
      <p:pic>
        <p:nvPicPr>
          <p:cNvPr id="6" name="图片 5" descr="模式.jpg"/>
          <p:cNvPicPr>
            <a:picLocks noChangeAspect="1"/>
          </p:cNvPicPr>
          <p:nvPr/>
        </p:nvPicPr>
        <p:blipFill>
          <a:blip r:embed="rId3"/>
          <a:srcRect/>
          <a:stretch>
            <a:fillRect/>
          </a:stretch>
        </p:blipFill>
        <p:spPr bwMode="auto">
          <a:xfrm>
            <a:off x="788988" y="4826000"/>
            <a:ext cx="6926262" cy="1603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200" dirty="0" smtClean="0"/>
              <a:t>启停控制寄存器</a:t>
            </a:r>
            <a:r>
              <a:rPr lang="en-US" sz="3200" dirty="0" smtClean="0"/>
              <a:t>T</a:t>
            </a:r>
            <a:r>
              <a:rPr lang="en-US" altLang="zh-CN" sz="3200" dirty="0" smtClean="0"/>
              <a:t>CON</a:t>
            </a:r>
            <a:r>
              <a:rPr lang="zh-CN" altLang="en-US" sz="3200" dirty="0" smtClean="0"/>
              <a:t>的配置及作用</a:t>
            </a:r>
            <a:endParaRPr lang="zh-CN" altLang="en-US" sz="3200" dirty="0"/>
          </a:p>
        </p:txBody>
      </p:sp>
      <p:sp>
        <p:nvSpPr>
          <p:cNvPr id="3" name="内容占位符 2"/>
          <p:cNvSpPr>
            <a:spLocks noGrp="1"/>
          </p:cNvSpPr>
          <p:nvPr>
            <p:ph idx="1"/>
          </p:nvPr>
        </p:nvSpPr>
        <p:spPr bwMode="auto">
          <a:xfrm>
            <a:off x="750888" y="2643188"/>
            <a:ext cx="7764462" cy="4000500"/>
          </a:xfrm>
        </p:spPr>
        <p:txBody>
          <a:bodyPr wrap="square" numCol="1" anchor="t" anchorCtr="0" compatLnSpc="1">
            <a:prstTxWarp prst="textNoShape">
              <a:avLst/>
            </a:prstTxWarp>
          </a:bodyPr>
          <a:lstStyle/>
          <a:p>
            <a:pPr>
              <a:lnSpc>
                <a:spcPct val="150000"/>
              </a:lnSpc>
            </a:pPr>
            <a:r>
              <a:rPr lang="en-US" altLang="zh-CN" sz="2800" smtClean="0">
                <a:solidFill>
                  <a:srgbClr val="002060"/>
                </a:solidFill>
              </a:rPr>
              <a:t>51</a:t>
            </a:r>
            <a:r>
              <a:rPr lang="zh-CN" altLang="en-US" sz="2800" smtClean="0">
                <a:solidFill>
                  <a:srgbClr val="002060"/>
                </a:solidFill>
              </a:rPr>
              <a:t>单片机为了节约资源把中断配置信息和</a:t>
            </a:r>
            <a:r>
              <a:rPr lang="en-US" altLang="zh-CN" sz="2800" smtClean="0">
                <a:solidFill>
                  <a:srgbClr val="002060"/>
                </a:solidFill>
              </a:rPr>
              <a:t>T/C</a:t>
            </a:r>
            <a:r>
              <a:rPr lang="zh-CN" altLang="en-US" sz="2800" smtClean="0">
                <a:solidFill>
                  <a:srgbClr val="002060"/>
                </a:solidFill>
              </a:rPr>
              <a:t>控制集成在这个</a:t>
            </a:r>
            <a:r>
              <a:rPr lang="en-US" altLang="zh-CN" sz="2800" smtClean="0">
                <a:solidFill>
                  <a:srgbClr val="002060"/>
                </a:solidFill>
              </a:rPr>
              <a:t>TCON</a:t>
            </a:r>
            <a:r>
              <a:rPr lang="zh-CN" altLang="en-US" sz="2800" smtClean="0">
                <a:solidFill>
                  <a:srgbClr val="002060"/>
                </a:solidFill>
              </a:rPr>
              <a:t>寄存器，所以我们曾见过它。</a:t>
            </a:r>
            <a:endParaRPr lang="en-US" altLang="zh-CN" sz="2800" smtClean="0">
              <a:solidFill>
                <a:srgbClr val="002060"/>
              </a:solidFill>
            </a:endParaRPr>
          </a:p>
          <a:p>
            <a:pPr>
              <a:lnSpc>
                <a:spcPct val="150000"/>
              </a:lnSpc>
            </a:pPr>
            <a:r>
              <a:rPr lang="en-US" altLang="zh-CN" sz="2800" smtClean="0">
                <a:solidFill>
                  <a:srgbClr val="002060"/>
                </a:solidFill>
              </a:rPr>
              <a:t>TR1</a:t>
            </a:r>
            <a:r>
              <a:rPr lang="zh-CN" altLang="en-US" sz="2800" smtClean="0">
                <a:solidFill>
                  <a:srgbClr val="002060"/>
                </a:solidFill>
              </a:rPr>
              <a:t>和</a:t>
            </a:r>
            <a:r>
              <a:rPr lang="en-US" altLang="zh-CN" sz="2800" smtClean="0">
                <a:solidFill>
                  <a:srgbClr val="002060"/>
                </a:solidFill>
              </a:rPr>
              <a:t>TR0</a:t>
            </a:r>
            <a:r>
              <a:rPr lang="zh-CN" altLang="en-US" sz="2800" smtClean="0">
                <a:solidFill>
                  <a:srgbClr val="002060"/>
                </a:solidFill>
              </a:rPr>
              <a:t>分别是</a:t>
            </a:r>
            <a:r>
              <a:rPr lang="en-US" altLang="zh-CN" sz="2800" smtClean="0">
                <a:solidFill>
                  <a:srgbClr val="002060"/>
                </a:solidFill>
              </a:rPr>
              <a:t>T/C1</a:t>
            </a:r>
            <a:r>
              <a:rPr lang="zh-CN" altLang="en-US" sz="2800" smtClean="0">
                <a:solidFill>
                  <a:srgbClr val="002060"/>
                </a:solidFill>
              </a:rPr>
              <a:t>和</a:t>
            </a:r>
            <a:r>
              <a:rPr lang="en-US" altLang="zh-CN" sz="2800" smtClean="0">
                <a:solidFill>
                  <a:srgbClr val="002060"/>
                </a:solidFill>
              </a:rPr>
              <a:t>T/C0</a:t>
            </a:r>
            <a:r>
              <a:rPr lang="zh-CN" altLang="en-US" sz="2800" smtClean="0">
                <a:solidFill>
                  <a:srgbClr val="002060"/>
                </a:solidFill>
              </a:rPr>
              <a:t>的计数控制位，它们和</a:t>
            </a:r>
            <a:r>
              <a:rPr lang="en-US" altLang="zh-CN" sz="2800" smtClean="0">
                <a:solidFill>
                  <a:srgbClr val="002060"/>
                </a:solidFill>
              </a:rPr>
              <a:t>GATE</a:t>
            </a:r>
            <a:r>
              <a:rPr lang="zh-CN" altLang="en-US" sz="2800" smtClean="0">
                <a:solidFill>
                  <a:srgbClr val="002060"/>
                </a:solidFill>
              </a:rPr>
              <a:t>共同作用于</a:t>
            </a:r>
            <a:r>
              <a:rPr lang="en-US" altLang="zh-CN" sz="2800" smtClean="0">
                <a:solidFill>
                  <a:srgbClr val="002060"/>
                </a:solidFill>
              </a:rPr>
              <a:t>T/C</a:t>
            </a:r>
            <a:r>
              <a:rPr lang="zh-CN" altLang="en-US" sz="2800" smtClean="0">
                <a:solidFill>
                  <a:srgbClr val="002060"/>
                </a:solidFill>
              </a:rPr>
              <a:t>的控制。</a:t>
            </a:r>
            <a:endParaRPr lang="en-US" altLang="zh-CN" sz="2800" smtClean="0">
              <a:solidFill>
                <a:srgbClr val="002060"/>
              </a:solidFill>
            </a:endParaRPr>
          </a:p>
          <a:p>
            <a:pPr>
              <a:lnSpc>
                <a:spcPct val="150000"/>
              </a:lnSpc>
            </a:pPr>
            <a:r>
              <a:rPr lang="zh-CN" altLang="en-US" sz="2800" smtClean="0">
                <a:solidFill>
                  <a:srgbClr val="002060"/>
                </a:solidFill>
              </a:rPr>
              <a:t>控制原理逻辑参见下图</a:t>
            </a:r>
          </a:p>
        </p:txBody>
      </p:sp>
      <p:pic>
        <p:nvPicPr>
          <p:cNvPr id="442371" name="图片 6" descr="TCON.jpg"/>
          <p:cNvPicPr>
            <a:picLocks noChangeAspect="1"/>
          </p:cNvPicPr>
          <p:nvPr/>
        </p:nvPicPr>
        <p:blipFill>
          <a:blip r:embed="rId2"/>
          <a:srcRect/>
          <a:stretch>
            <a:fillRect/>
          </a:stretch>
        </p:blipFill>
        <p:spPr bwMode="auto">
          <a:xfrm>
            <a:off x="0" y="1500188"/>
            <a:ext cx="9088438" cy="8239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428605"/>
            <a:ext cx="7886700" cy="785818"/>
          </a:xfrm>
        </p:spPr>
        <p:txBody>
          <a:bodyPr/>
          <a:lstStyle/>
          <a:p>
            <a:pPr algn="ctr" fontAlgn="auto">
              <a:spcAft>
                <a:spcPts val="0"/>
              </a:spcAft>
              <a:defRPr/>
            </a:pPr>
            <a:r>
              <a:rPr lang="en-US" altLang="zh-CN" sz="3200" dirty="0" smtClean="0"/>
              <a:t>T/C</a:t>
            </a:r>
            <a:r>
              <a:rPr lang="zh-CN" altLang="en-US" sz="3200" dirty="0" smtClean="0"/>
              <a:t>的启停控制</a:t>
            </a:r>
            <a:endParaRPr lang="zh-CN" altLang="en-US" sz="3200" dirty="0"/>
          </a:p>
        </p:txBody>
      </p:sp>
      <p:sp>
        <p:nvSpPr>
          <p:cNvPr id="3" name="内容占位符 2"/>
          <p:cNvSpPr>
            <a:spLocks noGrp="1"/>
          </p:cNvSpPr>
          <p:nvPr>
            <p:ph idx="1"/>
          </p:nvPr>
        </p:nvSpPr>
        <p:spPr>
          <a:xfrm>
            <a:off x="750888" y="6000750"/>
            <a:ext cx="7764462" cy="642938"/>
          </a:xfrm>
        </p:spPr>
        <p:txBody>
          <a:bodyPr>
            <a:normAutofit fontScale="92500" lnSpcReduction="20000"/>
          </a:bodyPr>
          <a:lstStyle/>
          <a:p>
            <a:pPr indent="-170815" fontAlgn="auto">
              <a:lnSpc>
                <a:spcPct val="150000"/>
              </a:lnSpc>
              <a:spcAft>
                <a:spcPts val="0"/>
              </a:spcAft>
              <a:defRPr/>
            </a:pPr>
            <a:r>
              <a:rPr lang="zh-CN" altLang="en-US" sz="2800" dirty="0" smtClean="0">
                <a:solidFill>
                  <a:srgbClr val="002060"/>
                </a:solidFill>
              </a:rPr>
              <a:t>当</a:t>
            </a:r>
            <a:r>
              <a:rPr lang="en-US" altLang="zh-CN" sz="2800" dirty="0" smtClean="0">
                <a:solidFill>
                  <a:srgbClr val="002060"/>
                </a:solidFill>
              </a:rPr>
              <a:t>GATE=0</a:t>
            </a:r>
            <a:r>
              <a:rPr lang="zh-CN" altLang="en-US" sz="2800" dirty="0" smtClean="0">
                <a:solidFill>
                  <a:srgbClr val="002060"/>
                </a:solidFill>
              </a:rPr>
              <a:t>，由</a:t>
            </a:r>
            <a:r>
              <a:rPr lang="en-US" altLang="zh-CN" sz="2800" dirty="0" smtClean="0">
                <a:solidFill>
                  <a:srgbClr val="002060"/>
                </a:solidFill>
              </a:rPr>
              <a:t>TR</a:t>
            </a:r>
            <a:r>
              <a:rPr lang="zh-CN" altLang="en-US" sz="2800" dirty="0" smtClean="0">
                <a:solidFill>
                  <a:srgbClr val="002060"/>
                </a:solidFill>
              </a:rPr>
              <a:t>控制计数器的启</a:t>
            </a:r>
            <a:r>
              <a:rPr lang="en-US" altLang="zh-CN" sz="2800" dirty="0" smtClean="0">
                <a:solidFill>
                  <a:srgbClr val="002060"/>
                </a:solidFill>
              </a:rPr>
              <a:t>/</a:t>
            </a:r>
            <a:r>
              <a:rPr lang="zh-CN" altLang="en-US" sz="2800" dirty="0" smtClean="0">
                <a:solidFill>
                  <a:srgbClr val="002060"/>
                </a:solidFill>
              </a:rPr>
              <a:t>停</a:t>
            </a:r>
            <a:endParaRPr lang="zh-CN" altLang="en-US" sz="2800" dirty="0">
              <a:solidFill>
                <a:srgbClr val="002060"/>
              </a:solidFill>
            </a:endParaRPr>
          </a:p>
        </p:txBody>
      </p:sp>
      <p:pic>
        <p:nvPicPr>
          <p:cNvPr id="443395" name="Picture 2"/>
          <p:cNvPicPr>
            <a:picLocks noChangeAspect="1" noChangeArrowheads="1"/>
          </p:cNvPicPr>
          <p:nvPr/>
        </p:nvPicPr>
        <p:blipFill>
          <a:blip r:embed="rId2"/>
          <a:srcRect/>
          <a:stretch>
            <a:fillRect/>
          </a:stretch>
        </p:blipFill>
        <p:spPr bwMode="auto">
          <a:xfrm>
            <a:off x="642938" y="1293813"/>
            <a:ext cx="7929562" cy="4635500"/>
          </a:xfrm>
          <a:prstGeom prst="rect">
            <a:avLst/>
          </a:prstGeom>
          <a:noFill/>
          <a:ln w="9525">
            <a:noFill/>
            <a:miter lim="800000"/>
            <a:headEnd/>
            <a:tailEnd/>
          </a:ln>
        </p:spPr>
      </p:pic>
      <p:sp>
        <p:nvSpPr>
          <p:cNvPr id="443396" name="TextBox 5"/>
          <p:cNvSpPr txBox="1">
            <a:spLocks noChangeArrowheads="1"/>
          </p:cNvSpPr>
          <p:nvPr/>
        </p:nvSpPr>
        <p:spPr bwMode="auto">
          <a:xfrm>
            <a:off x="5786438" y="1571625"/>
            <a:ext cx="2428875" cy="461963"/>
          </a:xfrm>
          <a:prstGeom prst="rect">
            <a:avLst/>
          </a:prstGeom>
          <a:noFill/>
          <a:ln w="9525">
            <a:noFill/>
            <a:miter lim="800000"/>
            <a:headEnd/>
            <a:tailEnd/>
          </a:ln>
        </p:spPr>
        <p:txBody>
          <a:bodyPr>
            <a:spAutoFit/>
          </a:bodyPr>
          <a:lstStyle/>
          <a:p>
            <a:r>
              <a:rPr lang="zh-CN" altLang="en-US">
                <a:ea typeface="黑体" pitchFamily="49" charset="-122"/>
              </a:rPr>
              <a:t>以</a:t>
            </a:r>
            <a:r>
              <a:rPr lang="en-US" altLang="zh-CN">
                <a:ea typeface="黑体" pitchFamily="49" charset="-122"/>
              </a:rPr>
              <a:t>T/C1</a:t>
            </a:r>
            <a:r>
              <a:rPr lang="zh-CN" altLang="en-US">
                <a:ea typeface="黑体" pitchFamily="49" charset="-122"/>
              </a:rPr>
              <a:t>为例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428605"/>
            <a:ext cx="7886700" cy="785818"/>
          </a:xfrm>
        </p:spPr>
        <p:txBody>
          <a:bodyPr/>
          <a:lstStyle/>
          <a:p>
            <a:pPr algn="ctr" fontAlgn="auto">
              <a:spcAft>
                <a:spcPts val="0"/>
              </a:spcAft>
              <a:defRPr/>
            </a:pPr>
            <a:r>
              <a:rPr lang="en-US" altLang="zh-CN" sz="3200" dirty="0" smtClean="0"/>
              <a:t>T/C1</a:t>
            </a:r>
            <a:r>
              <a:rPr lang="zh-CN" altLang="en-US" sz="3200" dirty="0" smtClean="0"/>
              <a:t>或</a:t>
            </a:r>
            <a:r>
              <a:rPr lang="en-US" altLang="zh-CN" sz="3200" dirty="0" smtClean="0"/>
              <a:t>T/C0</a:t>
            </a:r>
            <a:r>
              <a:rPr lang="zh-CN" altLang="en-US" sz="3200" dirty="0" smtClean="0"/>
              <a:t>工作模式</a:t>
            </a:r>
            <a:r>
              <a:rPr lang="en-US" altLang="zh-CN" sz="3200" dirty="0" smtClean="0"/>
              <a:t>0</a:t>
            </a:r>
            <a:r>
              <a:rPr lang="zh-CN" altLang="en-US" sz="3200" dirty="0" smtClean="0"/>
              <a:t>的说明</a:t>
            </a:r>
            <a:endParaRPr lang="zh-CN" altLang="en-US" sz="3200" dirty="0"/>
          </a:p>
        </p:txBody>
      </p:sp>
      <p:sp>
        <p:nvSpPr>
          <p:cNvPr id="3" name="内容占位符 2"/>
          <p:cNvSpPr>
            <a:spLocks noGrp="1"/>
          </p:cNvSpPr>
          <p:nvPr>
            <p:ph idx="1"/>
          </p:nvPr>
        </p:nvSpPr>
        <p:spPr>
          <a:xfrm>
            <a:off x="750888" y="6000750"/>
            <a:ext cx="7764462" cy="642938"/>
          </a:xfrm>
        </p:spPr>
        <p:txBody>
          <a:bodyPr>
            <a:normAutofit fontScale="85000" lnSpcReduction="10000"/>
          </a:bodyPr>
          <a:lstStyle/>
          <a:p>
            <a:pPr indent="-170815" fontAlgn="auto">
              <a:lnSpc>
                <a:spcPct val="150000"/>
              </a:lnSpc>
              <a:spcAft>
                <a:spcPts val="0"/>
              </a:spcAft>
              <a:defRPr/>
            </a:pPr>
            <a:r>
              <a:rPr lang="zh-CN" altLang="en-US" sz="2800" dirty="0" smtClean="0">
                <a:solidFill>
                  <a:srgbClr val="002060"/>
                </a:solidFill>
              </a:rPr>
              <a:t>模式</a:t>
            </a:r>
            <a:r>
              <a:rPr lang="en-US" altLang="zh-CN" sz="2800" dirty="0" smtClean="0">
                <a:solidFill>
                  <a:srgbClr val="002060"/>
                </a:solidFill>
              </a:rPr>
              <a:t>0</a:t>
            </a:r>
            <a:r>
              <a:rPr lang="zh-CN" altLang="en-US" sz="2800" dirty="0" smtClean="0">
                <a:solidFill>
                  <a:srgbClr val="002060"/>
                </a:solidFill>
              </a:rPr>
              <a:t>，计数器为</a:t>
            </a:r>
            <a:r>
              <a:rPr lang="en-US" altLang="zh-CN" sz="2800" dirty="0" smtClean="0">
                <a:solidFill>
                  <a:srgbClr val="002060"/>
                </a:solidFill>
              </a:rPr>
              <a:t>13</a:t>
            </a:r>
            <a:r>
              <a:rPr lang="zh-CN" altLang="en-US" sz="2800" dirty="0" smtClean="0">
                <a:solidFill>
                  <a:srgbClr val="002060"/>
                </a:solidFill>
              </a:rPr>
              <a:t>位（低</a:t>
            </a:r>
            <a:r>
              <a:rPr lang="en-US" altLang="zh-CN" sz="2800" dirty="0" smtClean="0">
                <a:solidFill>
                  <a:srgbClr val="002060"/>
                </a:solidFill>
              </a:rPr>
              <a:t>5</a:t>
            </a:r>
            <a:r>
              <a:rPr lang="zh-CN" altLang="en-US" sz="2800" dirty="0" smtClean="0">
                <a:solidFill>
                  <a:srgbClr val="002060"/>
                </a:solidFill>
              </a:rPr>
              <a:t>位接高</a:t>
            </a:r>
            <a:r>
              <a:rPr lang="en-US" altLang="zh-CN" sz="2800" dirty="0" smtClean="0">
                <a:solidFill>
                  <a:srgbClr val="002060"/>
                </a:solidFill>
              </a:rPr>
              <a:t>8</a:t>
            </a:r>
            <a:r>
              <a:rPr lang="zh-CN" altLang="en-US" sz="2800" dirty="0" smtClean="0">
                <a:solidFill>
                  <a:srgbClr val="002060"/>
                </a:solidFill>
              </a:rPr>
              <a:t>位）。溢出</a:t>
            </a:r>
            <a:r>
              <a:rPr lang="en-US" altLang="zh-CN" sz="2800" dirty="0" smtClean="0">
                <a:solidFill>
                  <a:srgbClr val="002060"/>
                </a:solidFill>
              </a:rPr>
              <a:t>TF=1</a:t>
            </a:r>
            <a:r>
              <a:rPr lang="zh-CN" altLang="en-US" sz="2800" dirty="0" smtClean="0">
                <a:solidFill>
                  <a:srgbClr val="002060"/>
                </a:solidFill>
              </a:rPr>
              <a:t>。</a:t>
            </a:r>
            <a:endParaRPr lang="zh-CN" altLang="en-US" sz="2800" dirty="0">
              <a:solidFill>
                <a:srgbClr val="002060"/>
              </a:solidFill>
            </a:endParaRPr>
          </a:p>
        </p:txBody>
      </p:sp>
      <p:pic>
        <p:nvPicPr>
          <p:cNvPr id="444419" name="Picture 2"/>
          <p:cNvPicPr>
            <a:picLocks noChangeAspect="1" noChangeArrowheads="1"/>
          </p:cNvPicPr>
          <p:nvPr/>
        </p:nvPicPr>
        <p:blipFill>
          <a:blip r:embed="rId2"/>
          <a:srcRect/>
          <a:stretch>
            <a:fillRect/>
          </a:stretch>
        </p:blipFill>
        <p:spPr bwMode="auto">
          <a:xfrm>
            <a:off x="192088" y="1285875"/>
            <a:ext cx="8796337" cy="4286250"/>
          </a:xfrm>
          <a:prstGeom prst="rect">
            <a:avLst/>
          </a:prstGeom>
          <a:noFill/>
          <a:ln w="9525">
            <a:noFill/>
            <a:miter lim="800000"/>
            <a:headEnd/>
            <a:tailEnd/>
          </a:ln>
        </p:spPr>
      </p:pic>
      <p:sp>
        <p:nvSpPr>
          <p:cNvPr id="444420" name="TextBox 7"/>
          <p:cNvSpPr txBox="1">
            <a:spLocks noChangeArrowheads="1"/>
          </p:cNvSpPr>
          <p:nvPr/>
        </p:nvSpPr>
        <p:spPr bwMode="auto">
          <a:xfrm>
            <a:off x="5500688" y="1428750"/>
            <a:ext cx="3214687" cy="461963"/>
          </a:xfrm>
          <a:prstGeom prst="rect">
            <a:avLst/>
          </a:prstGeom>
          <a:noFill/>
          <a:ln w="9525">
            <a:noFill/>
            <a:miter lim="800000"/>
            <a:headEnd/>
            <a:tailEnd/>
          </a:ln>
        </p:spPr>
        <p:txBody>
          <a:bodyPr>
            <a:spAutoFit/>
          </a:bodyPr>
          <a:lstStyle/>
          <a:p>
            <a:r>
              <a:rPr lang="zh-CN" altLang="en-US">
                <a:ea typeface="黑体" pitchFamily="49" charset="-122"/>
              </a:rPr>
              <a:t>主要以</a:t>
            </a:r>
            <a:r>
              <a:rPr lang="en-US" altLang="zh-CN">
                <a:ea typeface="黑体" pitchFamily="49" charset="-122"/>
              </a:rPr>
              <a:t>T/C1</a:t>
            </a:r>
            <a:r>
              <a:rPr lang="zh-CN" altLang="en-US">
                <a:ea typeface="黑体" pitchFamily="49" charset="-122"/>
              </a:rPr>
              <a:t>为例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2"/>
          <p:cNvSpPr>
            <a:spLocks noGrp="1"/>
          </p:cNvSpPr>
          <p:nvPr>
            <p:ph idx="1"/>
          </p:nvPr>
        </p:nvSpPr>
        <p:spPr bwMode="auto">
          <a:xfrm>
            <a:off x="750888" y="714375"/>
            <a:ext cx="7764462" cy="5446713"/>
          </a:xfrm>
        </p:spPr>
        <p:txBody>
          <a:bodyPr wrap="square" numCol="1" anchor="t" anchorCtr="0" compatLnSpc="1">
            <a:prstTxWarp prst="textNoShape">
              <a:avLst/>
            </a:prstTxWarp>
          </a:bodyPr>
          <a:lstStyle/>
          <a:p>
            <a:r>
              <a:rPr lang="en-US" altLang="zh-CN" sz="3200" smtClean="0">
                <a:solidFill>
                  <a:srgbClr val="0070C0"/>
                </a:solidFill>
              </a:rPr>
              <a:t> </a:t>
            </a:r>
            <a:r>
              <a:rPr lang="zh-CN" altLang="en-US" sz="3200" smtClean="0">
                <a:solidFill>
                  <a:srgbClr val="0070C0"/>
                </a:solidFill>
              </a:rPr>
              <a:t>规律是：</a:t>
            </a:r>
            <a:r>
              <a:rPr lang="en-US" altLang="zh-CN" sz="3200" smtClean="0">
                <a:solidFill>
                  <a:srgbClr val="0070C0"/>
                </a:solidFill>
              </a:rPr>
              <a:t>16</a:t>
            </a:r>
            <a:r>
              <a:rPr lang="zh-CN" altLang="en-US" sz="3200" smtClean="0">
                <a:solidFill>
                  <a:srgbClr val="0070C0"/>
                </a:solidFill>
              </a:rPr>
              <a:t>进制数和</a:t>
            </a:r>
            <a:r>
              <a:rPr lang="en-US" altLang="zh-CN" sz="3200" smtClean="0">
                <a:solidFill>
                  <a:srgbClr val="0070C0"/>
                </a:solidFill>
              </a:rPr>
              <a:t>8</a:t>
            </a:r>
            <a:r>
              <a:rPr lang="zh-CN" altLang="en-US" sz="3200" smtClean="0">
                <a:solidFill>
                  <a:srgbClr val="0070C0"/>
                </a:solidFill>
              </a:rPr>
              <a:t>进制数与</a:t>
            </a:r>
            <a:r>
              <a:rPr lang="en-US" altLang="zh-CN" sz="3200" smtClean="0">
                <a:solidFill>
                  <a:srgbClr val="0070C0"/>
                </a:solidFill>
              </a:rPr>
              <a:t>2</a:t>
            </a:r>
            <a:r>
              <a:rPr lang="zh-CN" altLang="en-US" sz="3200" smtClean="0">
                <a:solidFill>
                  <a:srgbClr val="0070C0"/>
                </a:solidFill>
              </a:rPr>
              <a:t>进制数之间存在着固定的对应关系：</a:t>
            </a:r>
            <a:endParaRPr lang="en-US" altLang="zh-CN" sz="3200" smtClean="0">
              <a:solidFill>
                <a:srgbClr val="0070C0"/>
              </a:solidFill>
            </a:endParaRPr>
          </a:p>
          <a:p>
            <a:r>
              <a:rPr lang="zh-CN" altLang="en-US" sz="3200" smtClean="0">
                <a:solidFill>
                  <a:srgbClr val="0070C0"/>
                </a:solidFill>
              </a:rPr>
              <a:t>每</a:t>
            </a:r>
            <a:r>
              <a:rPr lang="en-US" altLang="zh-CN" sz="3200" smtClean="0">
                <a:solidFill>
                  <a:srgbClr val="0070C0"/>
                </a:solidFill>
              </a:rPr>
              <a:t>4</a:t>
            </a:r>
            <a:r>
              <a:rPr lang="zh-CN" altLang="en-US" sz="3200" smtClean="0">
                <a:solidFill>
                  <a:srgbClr val="0070C0"/>
                </a:solidFill>
              </a:rPr>
              <a:t>位二进制数对应着作为</a:t>
            </a:r>
            <a:r>
              <a:rPr lang="en-US" altLang="zh-CN" sz="3200" smtClean="0">
                <a:solidFill>
                  <a:srgbClr val="0070C0"/>
                </a:solidFill>
              </a:rPr>
              <a:t>16</a:t>
            </a:r>
            <a:r>
              <a:rPr lang="zh-CN" altLang="en-US" sz="3200" smtClean="0">
                <a:solidFill>
                  <a:srgbClr val="0070C0"/>
                </a:solidFill>
              </a:rPr>
              <a:t>进制数的</a:t>
            </a:r>
            <a:r>
              <a:rPr lang="en-US" altLang="zh-CN" sz="3200" smtClean="0">
                <a:solidFill>
                  <a:srgbClr val="0070C0"/>
                </a:solidFill>
              </a:rPr>
              <a:t>16</a:t>
            </a:r>
            <a:r>
              <a:rPr lang="zh-CN" altLang="en-US" sz="3200" smtClean="0">
                <a:solidFill>
                  <a:srgbClr val="0070C0"/>
                </a:solidFill>
              </a:rPr>
              <a:t>个数符（</a:t>
            </a:r>
            <a:r>
              <a:rPr lang="en-US" altLang="zh-CN" sz="3200" smtClean="0">
                <a:solidFill>
                  <a:srgbClr val="0070C0"/>
                </a:solidFill>
              </a:rPr>
              <a:t>0 </a:t>
            </a:r>
            <a:r>
              <a:rPr lang="zh-CN" altLang="en-US" sz="3200" smtClean="0">
                <a:solidFill>
                  <a:srgbClr val="0070C0"/>
                </a:solidFill>
              </a:rPr>
              <a:t>～ </a:t>
            </a:r>
            <a:r>
              <a:rPr lang="en-US" altLang="zh-CN" sz="3200" smtClean="0">
                <a:solidFill>
                  <a:srgbClr val="0070C0"/>
                </a:solidFill>
              </a:rPr>
              <a:t>9</a:t>
            </a:r>
            <a:r>
              <a:rPr lang="zh-CN" altLang="en-US" sz="3200" smtClean="0">
                <a:solidFill>
                  <a:srgbClr val="0070C0"/>
                </a:solidFill>
              </a:rPr>
              <a:t>，</a:t>
            </a:r>
            <a:r>
              <a:rPr lang="en-US" altLang="zh-CN" sz="3200" smtClean="0">
                <a:solidFill>
                  <a:srgbClr val="0070C0"/>
                </a:solidFill>
              </a:rPr>
              <a:t>A</a:t>
            </a:r>
            <a:r>
              <a:rPr lang="zh-CN" altLang="en-US" sz="3200" smtClean="0">
                <a:solidFill>
                  <a:srgbClr val="0070C0"/>
                </a:solidFill>
              </a:rPr>
              <a:t>，</a:t>
            </a:r>
            <a:r>
              <a:rPr lang="en-US" altLang="zh-CN" sz="3200" smtClean="0">
                <a:solidFill>
                  <a:srgbClr val="0070C0"/>
                </a:solidFill>
              </a:rPr>
              <a:t>B</a:t>
            </a:r>
            <a:r>
              <a:rPr lang="zh-CN" altLang="en-US" sz="3200" smtClean="0">
                <a:solidFill>
                  <a:srgbClr val="0070C0"/>
                </a:solidFill>
              </a:rPr>
              <a:t>，</a:t>
            </a:r>
            <a:r>
              <a:rPr lang="en-US" altLang="zh-CN" sz="3200" smtClean="0">
                <a:solidFill>
                  <a:srgbClr val="0070C0"/>
                </a:solidFill>
              </a:rPr>
              <a:t>C</a:t>
            </a:r>
            <a:r>
              <a:rPr lang="zh-CN" altLang="en-US" sz="3200" smtClean="0">
                <a:solidFill>
                  <a:srgbClr val="0070C0"/>
                </a:solidFill>
              </a:rPr>
              <a:t>，</a:t>
            </a:r>
            <a:r>
              <a:rPr lang="en-US" altLang="zh-CN" sz="3200" smtClean="0">
                <a:solidFill>
                  <a:srgbClr val="0070C0"/>
                </a:solidFill>
              </a:rPr>
              <a:t>D</a:t>
            </a:r>
            <a:r>
              <a:rPr lang="zh-CN" altLang="en-US" sz="3200" smtClean="0">
                <a:solidFill>
                  <a:srgbClr val="0070C0"/>
                </a:solidFill>
              </a:rPr>
              <a:t>，</a:t>
            </a:r>
            <a:r>
              <a:rPr lang="en-US" altLang="zh-CN" sz="3200" smtClean="0">
                <a:solidFill>
                  <a:srgbClr val="0070C0"/>
                </a:solidFill>
              </a:rPr>
              <a:t>E</a:t>
            </a:r>
            <a:r>
              <a:rPr lang="zh-CN" altLang="en-US" sz="3200" smtClean="0">
                <a:solidFill>
                  <a:srgbClr val="0070C0"/>
                </a:solidFill>
              </a:rPr>
              <a:t>，</a:t>
            </a:r>
            <a:r>
              <a:rPr lang="en-US" altLang="zh-CN" sz="3200" smtClean="0">
                <a:solidFill>
                  <a:srgbClr val="0070C0"/>
                </a:solidFill>
              </a:rPr>
              <a:t>F</a:t>
            </a:r>
            <a:r>
              <a:rPr lang="zh-CN" altLang="en-US" sz="3200" smtClean="0">
                <a:solidFill>
                  <a:srgbClr val="0070C0"/>
                </a:solidFill>
              </a:rPr>
              <a:t>）之一；</a:t>
            </a:r>
            <a:endParaRPr lang="en-US" altLang="zh-CN" sz="3200" smtClean="0">
              <a:solidFill>
                <a:srgbClr val="0070C0"/>
              </a:solidFill>
            </a:endParaRPr>
          </a:p>
          <a:p>
            <a:r>
              <a:rPr lang="zh-CN" altLang="en-US" sz="3200" smtClean="0">
                <a:solidFill>
                  <a:srgbClr val="0070C0"/>
                </a:solidFill>
              </a:rPr>
              <a:t>每</a:t>
            </a:r>
            <a:r>
              <a:rPr lang="en-US" altLang="zh-CN" sz="3200" smtClean="0">
                <a:solidFill>
                  <a:srgbClr val="0070C0"/>
                </a:solidFill>
              </a:rPr>
              <a:t>3</a:t>
            </a:r>
            <a:r>
              <a:rPr lang="zh-CN" altLang="en-US" sz="3200" smtClean="0">
                <a:solidFill>
                  <a:srgbClr val="0070C0"/>
                </a:solidFill>
              </a:rPr>
              <a:t>位</a:t>
            </a:r>
            <a:r>
              <a:rPr lang="en-US" altLang="zh-CN" sz="3200" smtClean="0">
                <a:solidFill>
                  <a:srgbClr val="0070C0"/>
                </a:solidFill>
              </a:rPr>
              <a:t>2</a:t>
            </a:r>
            <a:r>
              <a:rPr lang="zh-CN" altLang="en-US" sz="3200" smtClean="0">
                <a:solidFill>
                  <a:srgbClr val="0070C0"/>
                </a:solidFill>
              </a:rPr>
              <a:t>进制数对应着一位</a:t>
            </a:r>
            <a:r>
              <a:rPr lang="en-US" altLang="zh-CN" sz="3200" smtClean="0">
                <a:solidFill>
                  <a:srgbClr val="0070C0"/>
                </a:solidFill>
              </a:rPr>
              <a:t>8</a:t>
            </a:r>
            <a:r>
              <a:rPr lang="zh-CN" altLang="en-US" sz="3200" smtClean="0">
                <a:solidFill>
                  <a:srgbClr val="0070C0"/>
                </a:solidFill>
              </a:rPr>
              <a:t>进制数（</a:t>
            </a:r>
            <a:r>
              <a:rPr lang="en-US" altLang="zh-CN" sz="3200" smtClean="0">
                <a:solidFill>
                  <a:srgbClr val="0070C0"/>
                </a:solidFill>
              </a:rPr>
              <a:t> 0 </a:t>
            </a:r>
            <a:r>
              <a:rPr lang="zh-CN" altLang="en-US" sz="3200" smtClean="0">
                <a:solidFill>
                  <a:srgbClr val="0070C0"/>
                </a:solidFill>
              </a:rPr>
              <a:t>～ </a:t>
            </a:r>
            <a:r>
              <a:rPr lang="en-US" altLang="zh-CN" sz="3200" smtClean="0">
                <a:solidFill>
                  <a:srgbClr val="0070C0"/>
                </a:solidFill>
              </a:rPr>
              <a:t>7</a:t>
            </a:r>
            <a:r>
              <a:rPr lang="zh-CN" altLang="en-US" sz="3200" smtClean="0">
                <a:solidFill>
                  <a:srgbClr val="0070C0"/>
                </a:solidFill>
              </a:rPr>
              <a:t>）</a:t>
            </a:r>
            <a:endParaRPr lang="en-US" altLang="zh-CN" sz="3200" smtClean="0">
              <a:solidFill>
                <a:srgbClr val="0070C0"/>
              </a:solidFill>
            </a:endParaRPr>
          </a:p>
          <a:p>
            <a:r>
              <a:rPr lang="zh-CN" altLang="en-US" sz="3200" smtClean="0">
                <a:solidFill>
                  <a:srgbClr val="0070C0"/>
                </a:solidFill>
              </a:rPr>
              <a:t>为解决二进制数的书写表达冗长的不便，用</a:t>
            </a:r>
            <a:r>
              <a:rPr lang="en-US" altLang="zh-CN" sz="3200" smtClean="0">
                <a:solidFill>
                  <a:srgbClr val="0070C0"/>
                </a:solidFill>
              </a:rPr>
              <a:t>16</a:t>
            </a:r>
            <a:r>
              <a:rPr lang="zh-CN" altLang="en-US" sz="3200" smtClean="0">
                <a:solidFill>
                  <a:srgbClr val="0070C0"/>
                </a:solidFill>
              </a:rPr>
              <a:t>进制数或</a:t>
            </a:r>
            <a:r>
              <a:rPr lang="en-US" altLang="zh-CN" sz="3200" smtClean="0">
                <a:solidFill>
                  <a:srgbClr val="0070C0"/>
                </a:solidFill>
              </a:rPr>
              <a:t>8</a:t>
            </a:r>
            <a:r>
              <a:rPr lang="zh-CN" altLang="en-US" sz="3200" smtClean="0">
                <a:solidFill>
                  <a:srgbClr val="0070C0"/>
                </a:solidFill>
              </a:rPr>
              <a:t>进制数表示</a:t>
            </a:r>
            <a:r>
              <a:rPr lang="en-US" altLang="zh-CN" sz="3200" smtClean="0">
                <a:solidFill>
                  <a:srgbClr val="0070C0"/>
                </a:solidFill>
              </a:rPr>
              <a:t>2</a:t>
            </a:r>
            <a:r>
              <a:rPr lang="zh-CN" altLang="en-US" sz="3200" smtClean="0">
                <a:solidFill>
                  <a:srgbClr val="0070C0"/>
                </a:solidFill>
              </a:rPr>
              <a:t>进制数。</a:t>
            </a:r>
            <a:endParaRPr lang="en-US" altLang="zh-CN" sz="3200" smtClean="0">
              <a:solidFill>
                <a:srgbClr val="0070C0"/>
              </a:solidFill>
            </a:endParaRPr>
          </a:p>
          <a:p>
            <a:endParaRPr lang="zh-CN" altLang="en-US" sz="3200" smtClean="0">
              <a:solidFill>
                <a:srgbClr val="0070C0"/>
              </a:solidFill>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5441" name="Picture 2"/>
          <p:cNvPicPr>
            <a:picLocks noChangeAspect="1" noChangeArrowheads="1"/>
          </p:cNvPicPr>
          <p:nvPr/>
        </p:nvPicPr>
        <p:blipFill>
          <a:blip r:embed="rId2"/>
          <a:srcRect/>
          <a:stretch>
            <a:fillRect/>
          </a:stretch>
        </p:blipFill>
        <p:spPr bwMode="auto">
          <a:xfrm>
            <a:off x="96838" y="1128713"/>
            <a:ext cx="8904287" cy="4657725"/>
          </a:xfrm>
          <a:prstGeom prst="rect">
            <a:avLst/>
          </a:prstGeom>
          <a:noFill/>
          <a:ln w="9525">
            <a:noFill/>
            <a:miter lim="800000"/>
            <a:headEnd/>
            <a:tailEnd/>
          </a:ln>
        </p:spPr>
      </p:pic>
      <p:sp>
        <p:nvSpPr>
          <p:cNvPr id="2" name="标题 1"/>
          <p:cNvSpPr>
            <a:spLocks noGrp="1"/>
          </p:cNvSpPr>
          <p:nvPr>
            <p:ph type="title"/>
          </p:nvPr>
        </p:nvSpPr>
        <p:spPr>
          <a:xfrm>
            <a:off x="628650" y="428605"/>
            <a:ext cx="7886700" cy="785818"/>
          </a:xfrm>
        </p:spPr>
        <p:txBody>
          <a:bodyPr/>
          <a:lstStyle/>
          <a:p>
            <a:pPr algn="ctr" fontAlgn="auto">
              <a:spcAft>
                <a:spcPts val="0"/>
              </a:spcAft>
              <a:defRPr/>
            </a:pPr>
            <a:r>
              <a:rPr lang="en-US" altLang="zh-CN" sz="3200" dirty="0" smtClean="0"/>
              <a:t>T/C1</a:t>
            </a:r>
            <a:r>
              <a:rPr lang="zh-CN" altLang="en-US" sz="3200" dirty="0" smtClean="0"/>
              <a:t>或</a:t>
            </a:r>
            <a:r>
              <a:rPr lang="en-US" altLang="zh-CN" sz="3200" dirty="0" smtClean="0"/>
              <a:t>T/C0</a:t>
            </a:r>
            <a:r>
              <a:rPr lang="zh-CN" altLang="en-US" sz="3200" dirty="0" smtClean="0"/>
              <a:t>工作模式</a:t>
            </a:r>
            <a:r>
              <a:rPr lang="en-US" altLang="zh-CN" sz="3200" dirty="0" smtClean="0"/>
              <a:t>1</a:t>
            </a:r>
            <a:r>
              <a:rPr lang="zh-CN" altLang="en-US" sz="3200" dirty="0" smtClean="0"/>
              <a:t>的说明</a:t>
            </a:r>
            <a:endParaRPr lang="zh-CN" altLang="en-US" sz="3200" dirty="0"/>
          </a:p>
        </p:txBody>
      </p:sp>
      <p:sp>
        <p:nvSpPr>
          <p:cNvPr id="3" name="内容占位符 2"/>
          <p:cNvSpPr>
            <a:spLocks noGrp="1"/>
          </p:cNvSpPr>
          <p:nvPr>
            <p:ph idx="1"/>
          </p:nvPr>
        </p:nvSpPr>
        <p:spPr>
          <a:xfrm>
            <a:off x="750888" y="6000750"/>
            <a:ext cx="7764462" cy="642938"/>
          </a:xfrm>
        </p:spPr>
        <p:txBody>
          <a:bodyPr>
            <a:normAutofit fontScale="92500" lnSpcReduction="20000"/>
          </a:bodyPr>
          <a:lstStyle/>
          <a:p>
            <a:pPr indent="-170815" fontAlgn="auto">
              <a:lnSpc>
                <a:spcPct val="150000"/>
              </a:lnSpc>
              <a:spcAft>
                <a:spcPts val="0"/>
              </a:spcAft>
              <a:defRPr/>
            </a:pPr>
            <a:r>
              <a:rPr lang="zh-CN" altLang="en-US" sz="2800" dirty="0" smtClean="0">
                <a:solidFill>
                  <a:srgbClr val="002060"/>
                </a:solidFill>
              </a:rPr>
              <a:t>模式</a:t>
            </a:r>
            <a:r>
              <a:rPr lang="en-US" altLang="zh-CN" sz="2800" dirty="0" smtClean="0">
                <a:solidFill>
                  <a:srgbClr val="002060"/>
                </a:solidFill>
              </a:rPr>
              <a:t>1</a:t>
            </a:r>
            <a:r>
              <a:rPr lang="zh-CN" altLang="en-US" sz="2800" dirty="0" smtClean="0">
                <a:solidFill>
                  <a:srgbClr val="002060"/>
                </a:solidFill>
              </a:rPr>
              <a:t>，计数器为</a:t>
            </a:r>
            <a:r>
              <a:rPr lang="en-US" altLang="zh-CN" sz="2800" dirty="0" smtClean="0">
                <a:solidFill>
                  <a:srgbClr val="002060"/>
                </a:solidFill>
              </a:rPr>
              <a:t>16</a:t>
            </a:r>
            <a:r>
              <a:rPr lang="zh-CN" altLang="en-US" sz="2800" dirty="0" smtClean="0">
                <a:solidFill>
                  <a:srgbClr val="002060"/>
                </a:solidFill>
              </a:rPr>
              <a:t>位，溢出</a:t>
            </a:r>
            <a:r>
              <a:rPr lang="en-US" altLang="zh-CN" sz="2800" dirty="0" smtClean="0">
                <a:solidFill>
                  <a:srgbClr val="002060"/>
                </a:solidFill>
              </a:rPr>
              <a:t>TF=1</a:t>
            </a:r>
            <a:r>
              <a:rPr lang="zh-CN" altLang="en-US" sz="2800" dirty="0" smtClean="0">
                <a:solidFill>
                  <a:srgbClr val="002060"/>
                </a:solidFill>
              </a:rPr>
              <a:t>。</a:t>
            </a:r>
            <a:endParaRPr lang="zh-CN" altLang="en-US" sz="2800" dirty="0">
              <a:solidFill>
                <a:srgbClr val="002060"/>
              </a:solidFill>
            </a:endParaRPr>
          </a:p>
        </p:txBody>
      </p:sp>
      <p:sp>
        <p:nvSpPr>
          <p:cNvPr id="445444" name="TextBox 7"/>
          <p:cNvSpPr txBox="1">
            <a:spLocks noChangeArrowheads="1"/>
          </p:cNvSpPr>
          <p:nvPr/>
        </p:nvSpPr>
        <p:spPr bwMode="auto">
          <a:xfrm>
            <a:off x="5500688" y="1428750"/>
            <a:ext cx="3214687" cy="461963"/>
          </a:xfrm>
          <a:prstGeom prst="rect">
            <a:avLst/>
          </a:prstGeom>
          <a:noFill/>
          <a:ln w="9525">
            <a:noFill/>
            <a:miter lim="800000"/>
            <a:headEnd/>
            <a:tailEnd/>
          </a:ln>
        </p:spPr>
        <p:txBody>
          <a:bodyPr>
            <a:spAutoFit/>
          </a:bodyPr>
          <a:lstStyle/>
          <a:p>
            <a:r>
              <a:rPr lang="zh-CN" altLang="en-US">
                <a:ea typeface="黑体" pitchFamily="49" charset="-122"/>
              </a:rPr>
              <a:t>主要以</a:t>
            </a:r>
            <a:r>
              <a:rPr lang="en-US" altLang="zh-CN">
                <a:ea typeface="黑体" pitchFamily="49" charset="-122"/>
              </a:rPr>
              <a:t>T/C1</a:t>
            </a:r>
            <a:r>
              <a:rPr lang="zh-CN" altLang="en-US">
                <a:ea typeface="黑体" pitchFamily="49" charset="-122"/>
              </a:rPr>
              <a:t>为例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6465" name="Picture 2"/>
          <p:cNvPicPr>
            <a:picLocks noChangeAspect="1" noChangeArrowheads="1"/>
          </p:cNvPicPr>
          <p:nvPr/>
        </p:nvPicPr>
        <p:blipFill>
          <a:blip r:embed="rId2"/>
          <a:srcRect/>
          <a:stretch>
            <a:fillRect/>
          </a:stretch>
        </p:blipFill>
        <p:spPr bwMode="auto">
          <a:xfrm>
            <a:off x="841375" y="1285875"/>
            <a:ext cx="7588250" cy="4359275"/>
          </a:xfrm>
          <a:prstGeom prst="rect">
            <a:avLst/>
          </a:prstGeom>
          <a:noFill/>
          <a:ln w="9525">
            <a:noFill/>
            <a:miter lim="800000"/>
            <a:headEnd/>
            <a:tailEnd/>
          </a:ln>
        </p:spPr>
      </p:pic>
      <p:sp>
        <p:nvSpPr>
          <p:cNvPr id="2" name="标题 1"/>
          <p:cNvSpPr>
            <a:spLocks noGrp="1"/>
          </p:cNvSpPr>
          <p:nvPr>
            <p:ph type="title"/>
          </p:nvPr>
        </p:nvSpPr>
        <p:spPr>
          <a:xfrm>
            <a:off x="628650" y="428605"/>
            <a:ext cx="7886700" cy="785818"/>
          </a:xfrm>
        </p:spPr>
        <p:txBody>
          <a:bodyPr/>
          <a:lstStyle/>
          <a:p>
            <a:pPr algn="ctr" fontAlgn="auto">
              <a:spcAft>
                <a:spcPts val="0"/>
              </a:spcAft>
              <a:defRPr/>
            </a:pPr>
            <a:r>
              <a:rPr lang="en-US" altLang="zh-CN" sz="3200" dirty="0" smtClean="0"/>
              <a:t>T/C1</a:t>
            </a:r>
            <a:r>
              <a:rPr lang="zh-CN" altLang="en-US" sz="3200" dirty="0" smtClean="0"/>
              <a:t>或</a:t>
            </a:r>
            <a:r>
              <a:rPr lang="en-US" altLang="zh-CN" sz="3200" dirty="0" smtClean="0"/>
              <a:t>T/C0</a:t>
            </a:r>
            <a:r>
              <a:rPr lang="zh-CN" altLang="en-US" sz="3200" dirty="0" smtClean="0"/>
              <a:t>工作模式</a:t>
            </a:r>
            <a:r>
              <a:rPr lang="en-US" altLang="zh-CN" sz="3200" dirty="0" smtClean="0"/>
              <a:t>2</a:t>
            </a:r>
            <a:r>
              <a:rPr lang="zh-CN" altLang="en-US" sz="3200" dirty="0" smtClean="0"/>
              <a:t>的说明</a:t>
            </a:r>
            <a:endParaRPr lang="zh-CN" altLang="en-US" sz="3200" dirty="0"/>
          </a:p>
        </p:txBody>
      </p:sp>
      <p:sp>
        <p:nvSpPr>
          <p:cNvPr id="3" name="内容占位符 2"/>
          <p:cNvSpPr>
            <a:spLocks noGrp="1"/>
          </p:cNvSpPr>
          <p:nvPr>
            <p:ph idx="1"/>
          </p:nvPr>
        </p:nvSpPr>
        <p:spPr>
          <a:xfrm>
            <a:off x="750888" y="5715000"/>
            <a:ext cx="7764462" cy="1143000"/>
          </a:xfrm>
        </p:spPr>
        <p:txBody>
          <a:bodyPr>
            <a:normAutofit fontScale="77500" lnSpcReduction="20000"/>
          </a:bodyPr>
          <a:lstStyle/>
          <a:p>
            <a:pPr indent="-170815" fontAlgn="auto">
              <a:lnSpc>
                <a:spcPct val="150000"/>
              </a:lnSpc>
              <a:spcAft>
                <a:spcPts val="0"/>
              </a:spcAft>
              <a:defRPr/>
            </a:pPr>
            <a:r>
              <a:rPr lang="zh-CN" altLang="en-US" sz="2800" dirty="0" smtClean="0">
                <a:solidFill>
                  <a:srgbClr val="002060"/>
                </a:solidFill>
              </a:rPr>
              <a:t>模式</a:t>
            </a:r>
            <a:r>
              <a:rPr lang="en-US" altLang="zh-CN" sz="2800" dirty="0" smtClean="0">
                <a:solidFill>
                  <a:srgbClr val="002060"/>
                </a:solidFill>
              </a:rPr>
              <a:t>2</a:t>
            </a:r>
            <a:r>
              <a:rPr lang="zh-CN" altLang="en-US" sz="2800" dirty="0" smtClean="0">
                <a:solidFill>
                  <a:srgbClr val="002060"/>
                </a:solidFill>
              </a:rPr>
              <a:t>，使用低</a:t>
            </a:r>
            <a:r>
              <a:rPr lang="en-US" altLang="zh-CN" sz="2800" dirty="0" smtClean="0">
                <a:solidFill>
                  <a:srgbClr val="002060"/>
                </a:solidFill>
              </a:rPr>
              <a:t>8</a:t>
            </a:r>
            <a:r>
              <a:rPr lang="zh-CN" altLang="en-US" sz="2800" dirty="0" smtClean="0">
                <a:solidFill>
                  <a:srgbClr val="002060"/>
                </a:solidFill>
              </a:rPr>
              <a:t>位计数，由高</a:t>
            </a:r>
            <a:r>
              <a:rPr lang="en-US" altLang="zh-CN" sz="2800" dirty="0" smtClean="0">
                <a:solidFill>
                  <a:srgbClr val="002060"/>
                </a:solidFill>
              </a:rPr>
              <a:t>8</a:t>
            </a:r>
            <a:r>
              <a:rPr lang="zh-CN" altLang="en-US" sz="2800" dirty="0" smtClean="0">
                <a:solidFill>
                  <a:srgbClr val="002060"/>
                </a:solidFill>
              </a:rPr>
              <a:t>位做重载，溢出</a:t>
            </a:r>
            <a:r>
              <a:rPr lang="en-US" altLang="zh-CN" sz="2800" dirty="0" smtClean="0">
                <a:solidFill>
                  <a:srgbClr val="002060"/>
                </a:solidFill>
              </a:rPr>
              <a:t>TF=1</a:t>
            </a:r>
            <a:r>
              <a:rPr lang="zh-CN" altLang="en-US" sz="2800" dirty="0" smtClean="0">
                <a:solidFill>
                  <a:srgbClr val="002060"/>
                </a:solidFill>
              </a:rPr>
              <a:t>，</a:t>
            </a:r>
            <a:endParaRPr lang="en-US" altLang="zh-CN" sz="2800" dirty="0" smtClean="0">
              <a:solidFill>
                <a:srgbClr val="002060"/>
              </a:solidFill>
            </a:endParaRPr>
          </a:p>
          <a:p>
            <a:pPr indent="-170815" fontAlgn="auto">
              <a:lnSpc>
                <a:spcPct val="150000"/>
              </a:lnSpc>
              <a:spcAft>
                <a:spcPts val="0"/>
              </a:spcAft>
              <a:defRPr/>
            </a:pPr>
            <a:r>
              <a:rPr lang="zh-CN" altLang="en-US" sz="2800" dirty="0" smtClean="0">
                <a:solidFill>
                  <a:srgbClr val="002060"/>
                </a:solidFill>
              </a:rPr>
              <a:t>且触发自动重装载。</a:t>
            </a:r>
            <a:endParaRPr lang="zh-CN" altLang="en-US" sz="2800" dirty="0">
              <a:solidFill>
                <a:srgbClr val="002060"/>
              </a:solidFill>
            </a:endParaRPr>
          </a:p>
        </p:txBody>
      </p:sp>
      <p:sp>
        <p:nvSpPr>
          <p:cNvPr id="446468" name="TextBox 7"/>
          <p:cNvSpPr txBox="1">
            <a:spLocks noChangeArrowheads="1"/>
          </p:cNvSpPr>
          <p:nvPr/>
        </p:nvSpPr>
        <p:spPr bwMode="auto">
          <a:xfrm>
            <a:off x="5500688" y="1428750"/>
            <a:ext cx="3214687" cy="461963"/>
          </a:xfrm>
          <a:prstGeom prst="rect">
            <a:avLst/>
          </a:prstGeom>
          <a:noFill/>
          <a:ln w="9525">
            <a:noFill/>
            <a:miter lim="800000"/>
            <a:headEnd/>
            <a:tailEnd/>
          </a:ln>
        </p:spPr>
        <p:txBody>
          <a:bodyPr>
            <a:spAutoFit/>
          </a:bodyPr>
          <a:lstStyle/>
          <a:p>
            <a:r>
              <a:rPr lang="zh-CN" altLang="en-US">
                <a:ea typeface="黑体" pitchFamily="49" charset="-122"/>
              </a:rPr>
              <a:t>主要以</a:t>
            </a:r>
            <a:r>
              <a:rPr lang="en-US" altLang="zh-CN">
                <a:ea typeface="黑体" pitchFamily="49" charset="-122"/>
              </a:rPr>
              <a:t>T/C1</a:t>
            </a:r>
            <a:r>
              <a:rPr lang="zh-CN" altLang="en-US">
                <a:ea typeface="黑体" pitchFamily="49" charset="-122"/>
              </a:rPr>
              <a:t>为例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7489" name="Picture 2"/>
          <p:cNvPicPr>
            <a:picLocks noChangeAspect="1" noChangeArrowheads="1"/>
          </p:cNvPicPr>
          <p:nvPr/>
        </p:nvPicPr>
        <p:blipFill>
          <a:blip r:embed="rId2"/>
          <a:srcRect/>
          <a:stretch>
            <a:fillRect/>
          </a:stretch>
        </p:blipFill>
        <p:spPr bwMode="auto">
          <a:xfrm>
            <a:off x="714375" y="1214438"/>
            <a:ext cx="7215188" cy="3786187"/>
          </a:xfrm>
          <a:prstGeom prst="rect">
            <a:avLst/>
          </a:prstGeom>
          <a:noFill/>
          <a:ln w="9525">
            <a:noFill/>
            <a:miter lim="800000"/>
            <a:headEnd/>
            <a:tailEnd/>
          </a:ln>
        </p:spPr>
      </p:pic>
      <p:sp>
        <p:nvSpPr>
          <p:cNvPr id="2" name="标题 1"/>
          <p:cNvSpPr>
            <a:spLocks noGrp="1"/>
          </p:cNvSpPr>
          <p:nvPr>
            <p:ph type="title"/>
          </p:nvPr>
        </p:nvSpPr>
        <p:spPr>
          <a:xfrm>
            <a:off x="628650" y="428605"/>
            <a:ext cx="7886700" cy="785818"/>
          </a:xfrm>
        </p:spPr>
        <p:txBody>
          <a:bodyPr/>
          <a:lstStyle/>
          <a:p>
            <a:pPr algn="ctr" fontAlgn="auto">
              <a:spcAft>
                <a:spcPts val="0"/>
              </a:spcAft>
              <a:defRPr/>
            </a:pPr>
            <a:r>
              <a:rPr lang="en-US" altLang="zh-CN" sz="3200" dirty="0" smtClean="0"/>
              <a:t>T/C0</a:t>
            </a:r>
            <a:r>
              <a:rPr lang="zh-CN" altLang="en-US" sz="3200" dirty="0" smtClean="0"/>
              <a:t>工作模式</a:t>
            </a:r>
            <a:r>
              <a:rPr lang="en-US" altLang="zh-CN" sz="3200" dirty="0" smtClean="0"/>
              <a:t>3</a:t>
            </a:r>
            <a:r>
              <a:rPr lang="zh-CN" altLang="en-US" sz="3200" dirty="0" smtClean="0"/>
              <a:t>的说明</a:t>
            </a:r>
            <a:endParaRPr lang="zh-CN" altLang="en-US" sz="3200" dirty="0"/>
          </a:p>
        </p:txBody>
      </p:sp>
      <p:sp>
        <p:nvSpPr>
          <p:cNvPr id="3" name="内容占位符 2"/>
          <p:cNvSpPr>
            <a:spLocks noGrp="1"/>
          </p:cNvSpPr>
          <p:nvPr>
            <p:ph idx="1"/>
          </p:nvPr>
        </p:nvSpPr>
        <p:spPr bwMode="auto">
          <a:xfrm>
            <a:off x="750888" y="5143500"/>
            <a:ext cx="7764462" cy="1428750"/>
          </a:xfrm>
        </p:spPr>
        <p:txBody>
          <a:bodyPr wrap="square" numCol="1" anchor="t" anchorCtr="0" compatLnSpc="1">
            <a:prstTxWarp prst="textNoShape">
              <a:avLst/>
            </a:prstTxWarp>
          </a:bodyPr>
          <a:lstStyle/>
          <a:p>
            <a:pPr>
              <a:lnSpc>
                <a:spcPct val="150000"/>
              </a:lnSpc>
            </a:pPr>
            <a:r>
              <a:rPr lang="zh-CN" altLang="en-US" sz="2800" smtClean="0">
                <a:solidFill>
                  <a:srgbClr val="002060"/>
                </a:solidFill>
              </a:rPr>
              <a:t>模式</a:t>
            </a:r>
            <a:r>
              <a:rPr lang="en-US" altLang="zh-CN" sz="2800" smtClean="0">
                <a:solidFill>
                  <a:srgbClr val="002060"/>
                </a:solidFill>
              </a:rPr>
              <a:t>3</a:t>
            </a:r>
            <a:r>
              <a:rPr lang="zh-CN" altLang="en-US" sz="2800" smtClean="0">
                <a:solidFill>
                  <a:srgbClr val="002060"/>
                </a:solidFill>
              </a:rPr>
              <a:t>只用于</a:t>
            </a:r>
            <a:r>
              <a:rPr lang="en-US" altLang="zh-CN" sz="2800" smtClean="0">
                <a:solidFill>
                  <a:srgbClr val="002060"/>
                </a:solidFill>
              </a:rPr>
              <a:t>T/C0</a:t>
            </a:r>
            <a:r>
              <a:rPr lang="zh-CN" altLang="en-US" sz="2800" smtClean="0">
                <a:solidFill>
                  <a:srgbClr val="002060"/>
                </a:solidFill>
              </a:rPr>
              <a:t>，低</a:t>
            </a:r>
            <a:r>
              <a:rPr lang="en-US" altLang="zh-CN" sz="2800" smtClean="0">
                <a:solidFill>
                  <a:srgbClr val="002060"/>
                </a:solidFill>
              </a:rPr>
              <a:t>8</a:t>
            </a:r>
            <a:r>
              <a:rPr lang="zh-CN" altLang="en-US" sz="2800" smtClean="0">
                <a:solidFill>
                  <a:srgbClr val="002060"/>
                </a:solidFill>
              </a:rPr>
              <a:t>位计数，时基改为主时钟二分频，高</a:t>
            </a:r>
            <a:r>
              <a:rPr lang="en-US" altLang="zh-CN" sz="2800" smtClean="0">
                <a:solidFill>
                  <a:srgbClr val="002060"/>
                </a:solidFill>
              </a:rPr>
              <a:t>8</a:t>
            </a:r>
            <a:r>
              <a:rPr lang="zh-CN" altLang="en-US" sz="2800" smtClean="0">
                <a:solidFill>
                  <a:srgbClr val="002060"/>
                </a:solidFill>
              </a:rPr>
              <a:t>位借用</a:t>
            </a:r>
            <a:r>
              <a:rPr lang="en-US" altLang="zh-CN" sz="2800" smtClean="0">
                <a:solidFill>
                  <a:srgbClr val="002060"/>
                </a:solidFill>
              </a:rPr>
              <a:t>T/C1</a:t>
            </a:r>
            <a:r>
              <a:rPr lang="zh-CN" altLang="en-US" sz="2800" smtClean="0">
                <a:solidFill>
                  <a:srgbClr val="002060"/>
                </a:solidFill>
              </a:rPr>
              <a:t>的控制位，做定时器</a:t>
            </a:r>
            <a:endParaRPr lang="en-US" altLang="zh-CN" sz="2800" smtClean="0">
              <a:solidFill>
                <a:srgbClr val="002060"/>
              </a:solidFill>
            </a:endParaRPr>
          </a:p>
        </p:txBody>
      </p:sp>
      <p:sp>
        <p:nvSpPr>
          <p:cNvPr id="447492" name="TextBox 7"/>
          <p:cNvSpPr txBox="1">
            <a:spLocks noChangeArrowheads="1"/>
          </p:cNvSpPr>
          <p:nvPr/>
        </p:nvSpPr>
        <p:spPr bwMode="auto">
          <a:xfrm>
            <a:off x="5500688" y="1428750"/>
            <a:ext cx="3214687" cy="461963"/>
          </a:xfrm>
          <a:prstGeom prst="rect">
            <a:avLst/>
          </a:prstGeom>
          <a:noFill/>
          <a:ln w="9525">
            <a:noFill/>
            <a:miter lim="800000"/>
            <a:headEnd/>
            <a:tailEnd/>
          </a:ln>
        </p:spPr>
        <p:txBody>
          <a:bodyPr>
            <a:spAutoFit/>
          </a:bodyPr>
          <a:lstStyle/>
          <a:p>
            <a:r>
              <a:rPr lang="zh-CN" altLang="en-US">
                <a:ea typeface="黑体" pitchFamily="49" charset="-122"/>
              </a:rPr>
              <a:t>主要以</a:t>
            </a:r>
            <a:r>
              <a:rPr lang="en-US" altLang="zh-CN">
                <a:ea typeface="黑体" pitchFamily="49" charset="-122"/>
              </a:rPr>
              <a:t>T/C1</a:t>
            </a:r>
            <a:r>
              <a:rPr lang="zh-CN" altLang="en-US">
                <a:ea typeface="黑体" pitchFamily="49" charset="-122"/>
              </a:rPr>
              <a:t>为例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8513" name="Picture 2"/>
          <p:cNvPicPr>
            <a:picLocks noChangeAspect="1" noChangeArrowheads="1"/>
          </p:cNvPicPr>
          <p:nvPr/>
        </p:nvPicPr>
        <p:blipFill>
          <a:blip r:embed="rId2"/>
          <a:srcRect/>
          <a:stretch>
            <a:fillRect/>
          </a:stretch>
        </p:blipFill>
        <p:spPr bwMode="auto">
          <a:xfrm>
            <a:off x="714375" y="1214438"/>
            <a:ext cx="7215188" cy="3786187"/>
          </a:xfrm>
          <a:prstGeom prst="rect">
            <a:avLst/>
          </a:prstGeom>
          <a:noFill/>
          <a:ln w="9525">
            <a:noFill/>
            <a:miter lim="800000"/>
            <a:headEnd/>
            <a:tailEnd/>
          </a:ln>
        </p:spPr>
      </p:pic>
      <p:sp>
        <p:nvSpPr>
          <p:cNvPr id="2" name="标题 1"/>
          <p:cNvSpPr>
            <a:spLocks noGrp="1"/>
          </p:cNvSpPr>
          <p:nvPr>
            <p:ph type="title"/>
          </p:nvPr>
        </p:nvSpPr>
        <p:spPr>
          <a:xfrm>
            <a:off x="628650" y="428605"/>
            <a:ext cx="7886700" cy="785818"/>
          </a:xfrm>
        </p:spPr>
        <p:txBody>
          <a:bodyPr/>
          <a:lstStyle/>
          <a:p>
            <a:pPr algn="ctr" fontAlgn="auto">
              <a:spcAft>
                <a:spcPts val="0"/>
              </a:spcAft>
              <a:defRPr/>
            </a:pPr>
            <a:r>
              <a:rPr lang="en-US" altLang="zh-CN" sz="3200" dirty="0" smtClean="0"/>
              <a:t>T/C0</a:t>
            </a:r>
            <a:r>
              <a:rPr lang="zh-CN" altLang="en-US" sz="3200" dirty="0" smtClean="0"/>
              <a:t>工作模式</a:t>
            </a:r>
            <a:r>
              <a:rPr lang="en-US" altLang="zh-CN" sz="3200" dirty="0" smtClean="0"/>
              <a:t>3</a:t>
            </a:r>
            <a:r>
              <a:rPr lang="zh-CN" altLang="en-US" sz="3200" dirty="0" smtClean="0"/>
              <a:t>的说明</a:t>
            </a:r>
            <a:endParaRPr lang="zh-CN" altLang="en-US" sz="3200" dirty="0"/>
          </a:p>
        </p:txBody>
      </p:sp>
      <p:sp>
        <p:nvSpPr>
          <p:cNvPr id="3" name="内容占位符 2"/>
          <p:cNvSpPr>
            <a:spLocks noGrp="1"/>
          </p:cNvSpPr>
          <p:nvPr>
            <p:ph idx="1"/>
          </p:nvPr>
        </p:nvSpPr>
        <p:spPr bwMode="auto">
          <a:xfrm>
            <a:off x="750888" y="5143500"/>
            <a:ext cx="7764462" cy="1428750"/>
          </a:xfrm>
        </p:spPr>
        <p:txBody>
          <a:bodyPr wrap="square" numCol="1" anchor="t" anchorCtr="0" compatLnSpc="1">
            <a:prstTxWarp prst="textNoShape">
              <a:avLst/>
            </a:prstTxWarp>
          </a:bodyPr>
          <a:lstStyle/>
          <a:p>
            <a:pPr>
              <a:lnSpc>
                <a:spcPct val="150000"/>
              </a:lnSpc>
            </a:pPr>
            <a:r>
              <a:rPr lang="zh-CN" altLang="en-US" sz="2800" smtClean="0">
                <a:solidFill>
                  <a:srgbClr val="002060"/>
                </a:solidFill>
              </a:rPr>
              <a:t>由于模式</a:t>
            </a:r>
            <a:r>
              <a:rPr lang="en-US" altLang="zh-CN" sz="2800" smtClean="0">
                <a:solidFill>
                  <a:srgbClr val="002060"/>
                </a:solidFill>
              </a:rPr>
              <a:t>3</a:t>
            </a:r>
            <a:r>
              <a:rPr lang="zh-CN" altLang="en-US" sz="2800" smtClean="0">
                <a:solidFill>
                  <a:srgbClr val="002060"/>
                </a:solidFill>
              </a:rPr>
              <a:t>下</a:t>
            </a:r>
            <a:r>
              <a:rPr lang="en-US" altLang="zh-CN" sz="2800" smtClean="0">
                <a:solidFill>
                  <a:srgbClr val="002060"/>
                </a:solidFill>
              </a:rPr>
              <a:t>T/C1</a:t>
            </a:r>
            <a:r>
              <a:rPr lang="zh-CN" altLang="en-US" sz="2800" smtClean="0">
                <a:solidFill>
                  <a:srgbClr val="002060"/>
                </a:solidFill>
              </a:rPr>
              <a:t>丧失了控制位，它只能工作在模式</a:t>
            </a:r>
            <a:r>
              <a:rPr lang="en-US" altLang="zh-CN" sz="2800" smtClean="0">
                <a:solidFill>
                  <a:srgbClr val="002060"/>
                </a:solidFill>
              </a:rPr>
              <a:t>2</a:t>
            </a:r>
            <a:r>
              <a:rPr lang="zh-CN" altLang="en-US" sz="2800" smtClean="0">
                <a:solidFill>
                  <a:srgbClr val="002060"/>
                </a:solidFill>
              </a:rPr>
              <a:t>，做波特率发生器（不申请中断）</a:t>
            </a:r>
            <a:endParaRPr lang="en-US" altLang="zh-CN" sz="2800" smtClean="0">
              <a:solidFill>
                <a:srgbClr val="002060"/>
              </a:solidFill>
            </a:endParaRPr>
          </a:p>
        </p:txBody>
      </p:sp>
      <p:sp>
        <p:nvSpPr>
          <p:cNvPr id="448516" name="TextBox 7"/>
          <p:cNvSpPr txBox="1">
            <a:spLocks noChangeArrowheads="1"/>
          </p:cNvSpPr>
          <p:nvPr/>
        </p:nvSpPr>
        <p:spPr bwMode="auto">
          <a:xfrm>
            <a:off x="5500688" y="1428750"/>
            <a:ext cx="3214687" cy="461963"/>
          </a:xfrm>
          <a:prstGeom prst="rect">
            <a:avLst/>
          </a:prstGeom>
          <a:noFill/>
          <a:ln w="9525">
            <a:noFill/>
            <a:miter lim="800000"/>
            <a:headEnd/>
            <a:tailEnd/>
          </a:ln>
        </p:spPr>
        <p:txBody>
          <a:bodyPr>
            <a:spAutoFit/>
          </a:bodyPr>
          <a:lstStyle/>
          <a:p>
            <a:r>
              <a:rPr lang="zh-CN" altLang="en-US">
                <a:ea typeface="黑体" pitchFamily="49" charset="-122"/>
              </a:rPr>
              <a:t>主要以</a:t>
            </a:r>
            <a:r>
              <a:rPr lang="en-US" altLang="zh-CN">
                <a:ea typeface="黑体" pitchFamily="49" charset="-122"/>
              </a:rPr>
              <a:t>T/C1</a:t>
            </a:r>
            <a:r>
              <a:rPr lang="zh-CN" altLang="en-US">
                <a:ea typeface="黑体" pitchFamily="49" charset="-122"/>
              </a:rPr>
              <a:t>为例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t>定时器</a:t>
            </a:r>
            <a:r>
              <a:rPr lang="en-US" altLang="zh-CN" sz="3600" dirty="0" smtClean="0"/>
              <a:t>/</a:t>
            </a:r>
            <a:r>
              <a:rPr lang="zh-CN" altLang="en-US" sz="3600" dirty="0" smtClean="0"/>
              <a:t>计数器的应用</a:t>
            </a:r>
            <a:endParaRPr lang="zh-CN" altLang="en-US" sz="3600" dirty="0"/>
          </a:p>
        </p:txBody>
      </p:sp>
      <p:sp>
        <p:nvSpPr>
          <p:cNvPr id="3" name="内容占位符 2"/>
          <p:cNvSpPr>
            <a:spLocks noGrp="1"/>
          </p:cNvSpPr>
          <p:nvPr>
            <p:ph idx="1"/>
          </p:nvPr>
        </p:nvSpPr>
        <p:spPr>
          <a:xfrm>
            <a:off x="500063" y="1500188"/>
            <a:ext cx="8015287" cy="4660900"/>
          </a:xfrm>
        </p:spPr>
        <p:txBody>
          <a:bodyPr>
            <a:normAutofit lnSpcReduction="10000"/>
          </a:bodyPr>
          <a:lstStyle/>
          <a:p>
            <a:pPr indent="-170815" fontAlgn="auto">
              <a:spcAft>
                <a:spcPts val="0"/>
              </a:spcAft>
              <a:defRPr/>
            </a:pPr>
            <a:r>
              <a:rPr lang="zh-CN" altLang="en-US" sz="2800" dirty="0" smtClean="0"/>
              <a:t>产生精确定时，以满足每隔</a:t>
            </a:r>
            <a:r>
              <a:rPr lang="en-US" altLang="zh-CN" sz="2800" dirty="0" smtClean="0"/>
              <a:t>X</a:t>
            </a:r>
            <a:r>
              <a:rPr lang="zh-CN" altLang="en-US" sz="2800" dirty="0" smtClean="0"/>
              <a:t>时间做</a:t>
            </a:r>
            <a:r>
              <a:rPr lang="en-US" altLang="zh-CN" sz="2800" dirty="0" smtClean="0"/>
              <a:t>Y</a:t>
            </a:r>
            <a:r>
              <a:rPr lang="zh-CN" altLang="en-US" sz="2800" dirty="0" smtClean="0"/>
              <a:t>操作的需要</a:t>
            </a:r>
            <a:endParaRPr lang="en-US" altLang="zh-CN" sz="2800" dirty="0" smtClean="0"/>
          </a:p>
          <a:p>
            <a:pPr indent="-170815" fontAlgn="auto">
              <a:spcAft>
                <a:spcPts val="0"/>
              </a:spcAft>
              <a:defRPr/>
            </a:pPr>
            <a:r>
              <a:rPr lang="en-US" altLang="zh-CN" sz="2800" dirty="0" smtClean="0"/>
              <a:t>——</a:t>
            </a:r>
            <a:r>
              <a:rPr lang="zh-CN" altLang="en-US" sz="2800" dirty="0" smtClean="0"/>
              <a:t>采用模式</a:t>
            </a:r>
            <a:r>
              <a:rPr lang="en-US" altLang="zh-CN" sz="2800" dirty="0" smtClean="0"/>
              <a:t>0</a:t>
            </a:r>
            <a:r>
              <a:rPr lang="zh-CN" altLang="en-US" sz="2800" dirty="0" smtClean="0"/>
              <a:t>（计数器</a:t>
            </a:r>
            <a:r>
              <a:rPr lang="en-US" altLang="zh-CN" sz="2800" dirty="0" smtClean="0"/>
              <a:t>13</a:t>
            </a:r>
            <a:r>
              <a:rPr lang="zh-CN" altLang="en-US" sz="2800" dirty="0" smtClean="0"/>
              <a:t>位）或模式</a:t>
            </a:r>
            <a:r>
              <a:rPr lang="en-US" altLang="zh-CN" sz="2800" dirty="0" smtClean="0"/>
              <a:t>1</a:t>
            </a:r>
            <a:r>
              <a:rPr lang="zh-CN" altLang="en-US" sz="2800" dirty="0" smtClean="0"/>
              <a:t>（</a:t>
            </a:r>
            <a:r>
              <a:rPr lang="en-US" altLang="zh-CN" sz="2800" dirty="0" smtClean="0"/>
              <a:t>n=16</a:t>
            </a:r>
            <a:r>
              <a:rPr lang="zh-CN" altLang="en-US" sz="2800" dirty="0" smtClean="0"/>
              <a:t>）</a:t>
            </a:r>
            <a:endParaRPr lang="en-US" altLang="zh-CN" sz="2800" dirty="0" smtClean="0"/>
          </a:p>
          <a:p>
            <a:pPr indent="-170815" fontAlgn="auto">
              <a:spcAft>
                <a:spcPts val="0"/>
              </a:spcAft>
              <a:buFont typeface="Webdings" pitchFamily="18" charset="2"/>
              <a:buNone/>
              <a:defRPr/>
            </a:pPr>
            <a:r>
              <a:rPr lang="en-US" altLang="zh-CN" sz="2800" dirty="0" smtClean="0"/>
              <a:t>     </a:t>
            </a:r>
            <a:r>
              <a:rPr lang="zh-CN" altLang="en-US" sz="2800" dirty="0" smtClean="0"/>
              <a:t>先向计数器</a:t>
            </a:r>
            <a:r>
              <a:rPr lang="en-US" altLang="zh-CN" sz="2800" dirty="0" smtClean="0"/>
              <a:t>(THTL)</a:t>
            </a:r>
            <a:r>
              <a:rPr lang="zh-CN" altLang="en-US" sz="2800" dirty="0" smtClean="0"/>
              <a:t>内写入数值</a:t>
            </a:r>
            <a:r>
              <a:rPr lang="en-US" altLang="zh-CN" sz="2800" dirty="0" smtClean="0"/>
              <a:t>X</a:t>
            </a:r>
            <a:r>
              <a:rPr lang="zh-CN" altLang="en-US" sz="2800" dirty="0" smtClean="0"/>
              <a:t>，使之达到</a:t>
            </a:r>
            <a:endParaRPr lang="en-US" altLang="zh-CN" sz="2800" dirty="0" smtClean="0"/>
          </a:p>
          <a:p>
            <a:pPr indent="-170815" fontAlgn="auto">
              <a:spcAft>
                <a:spcPts val="0"/>
              </a:spcAft>
              <a:buFont typeface="Webdings" pitchFamily="18" charset="2"/>
              <a:buNone/>
              <a:defRPr/>
            </a:pPr>
            <a:r>
              <a:rPr lang="en-US" altLang="zh-CN" sz="2800" dirty="0" smtClean="0"/>
              <a:t>     </a:t>
            </a:r>
            <a:r>
              <a:rPr lang="zh-CN" altLang="en-US" sz="2800" dirty="0" smtClean="0"/>
              <a:t>所需的定时时间：</a:t>
            </a:r>
            <a:endParaRPr lang="en-US" altLang="zh-CN" sz="2800" dirty="0" smtClean="0"/>
          </a:p>
          <a:p>
            <a:pPr indent="-170815" fontAlgn="auto">
              <a:lnSpc>
                <a:spcPct val="150000"/>
              </a:lnSpc>
              <a:spcAft>
                <a:spcPts val="0"/>
              </a:spcAft>
              <a:buFont typeface="Webdings" pitchFamily="18" charset="2"/>
              <a:buNone/>
              <a:defRPr/>
            </a:pPr>
            <a:r>
              <a:rPr lang="en-US" altLang="zh-CN" sz="2800" dirty="0" smtClean="0"/>
              <a:t>     </a:t>
            </a:r>
            <a:r>
              <a:rPr lang="en-US" sz="2800" dirty="0" smtClean="0"/>
              <a:t>T</a:t>
            </a:r>
            <a:r>
              <a:rPr lang="en-US" sz="2800" baseline="-25000" dirty="0" smtClean="0"/>
              <a:t>OUT</a:t>
            </a:r>
            <a:r>
              <a:rPr lang="en-US" sz="2800" dirty="0" smtClean="0"/>
              <a:t>=(2</a:t>
            </a:r>
            <a:r>
              <a:rPr lang="en-US" sz="2800" baseline="30000" dirty="0" smtClean="0"/>
              <a:t>n</a:t>
            </a:r>
            <a:r>
              <a:rPr lang="en-US" sz="2800" dirty="0" smtClean="0"/>
              <a:t>-X)</a:t>
            </a:r>
            <a:r>
              <a:rPr lang="en-US" altLang="zh-CN" sz="2800" dirty="0" smtClean="0"/>
              <a:t>·</a:t>
            </a:r>
            <a:r>
              <a:rPr lang="en-US" sz="2800" dirty="0" smtClean="0"/>
              <a:t>T</a:t>
            </a:r>
            <a:r>
              <a:rPr lang="en-US" sz="2800" baseline="-25000" dirty="0" smtClean="0"/>
              <a:t>0    </a:t>
            </a:r>
            <a:r>
              <a:rPr lang="zh-CN" altLang="en-US" sz="2800" dirty="0" smtClean="0"/>
              <a:t>，那么</a:t>
            </a:r>
            <a:r>
              <a:rPr lang="en-US" altLang="zh-CN" sz="2800" dirty="0" smtClean="0"/>
              <a:t>X=?</a:t>
            </a:r>
          </a:p>
          <a:p>
            <a:pPr indent="-170815" fontAlgn="auto">
              <a:lnSpc>
                <a:spcPct val="150000"/>
              </a:lnSpc>
              <a:spcAft>
                <a:spcPts val="0"/>
              </a:spcAft>
              <a:buFont typeface="Webdings" pitchFamily="18" charset="2"/>
              <a:buNone/>
              <a:defRPr/>
            </a:pPr>
            <a:endParaRPr lang="en-US" altLang="zh-CN" sz="2800" dirty="0" smtClean="0"/>
          </a:p>
          <a:p>
            <a:pPr indent="-170815" fontAlgn="auto">
              <a:lnSpc>
                <a:spcPct val="150000"/>
              </a:lnSpc>
              <a:spcAft>
                <a:spcPts val="0"/>
              </a:spcAft>
              <a:buFont typeface="Webdings" pitchFamily="18" charset="2"/>
              <a:buNone/>
              <a:defRPr/>
            </a:pPr>
            <a:endParaRPr lang="en-US" altLang="zh-CN" sz="2800" dirty="0" smtClean="0"/>
          </a:p>
          <a:p>
            <a:pPr indent="-170815" fontAlgn="auto">
              <a:lnSpc>
                <a:spcPct val="150000"/>
              </a:lnSpc>
              <a:spcAft>
                <a:spcPts val="0"/>
              </a:spcAft>
              <a:buFont typeface="Webdings" pitchFamily="18" charset="2"/>
              <a:buNone/>
              <a:defRPr/>
            </a:pPr>
            <a:r>
              <a:rPr lang="zh-CN" altLang="en-US" sz="2800" dirty="0" smtClean="0"/>
              <a:t>以晶体</a:t>
            </a:r>
            <a:r>
              <a:rPr lang="en-US" altLang="zh-CN" sz="2800" dirty="0" smtClean="0"/>
              <a:t>6MHz</a:t>
            </a:r>
            <a:r>
              <a:rPr lang="zh-CN" altLang="en-US" sz="2800" dirty="0" smtClean="0"/>
              <a:t>条件下，每隔</a:t>
            </a:r>
            <a:r>
              <a:rPr lang="en-US" altLang="zh-CN" sz="2800" dirty="0" smtClean="0"/>
              <a:t>100</a:t>
            </a:r>
            <a:r>
              <a:rPr lang="zh-CN" altLang="en-US" sz="2800" dirty="0" smtClean="0"/>
              <a:t>毫秒做某操作为例→</a:t>
            </a:r>
            <a:endParaRPr lang="en-US" altLang="zh-CN" sz="2800" dirty="0" smtClean="0"/>
          </a:p>
          <a:p>
            <a:pPr indent="-170815" fontAlgn="auto">
              <a:lnSpc>
                <a:spcPct val="150000"/>
              </a:lnSpc>
              <a:spcAft>
                <a:spcPts val="0"/>
              </a:spcAft>
              <a:buFont typeface="Webdings" pitchFamily="18" charset="2"/>
              <a:buNone/>
              <a:defRPr/>
            </a:pPr>
            <a:endParaRPr lang="zh-CN" altLang="en-US" sz="2800" dirty="0"/>
          </a:p>
        </p:txBody>
      </p:sp>
      <p:pic>
        <p:nvPicPr>
          <p:cNvPr id="4" name="图片 3" descr="定时公式.jpg"/>
          <p:cNvPicPr>
            <a:picLocks noChangeAspect="1"/>
          </p:cNvPicPr>
          <p:nvPr/>
        </p:nvPicPr>
        <p:blipFill>
          <a:blip r:embed="rId2"/>
          <a:srcRect/>
          <a:stretch>
            <a:fillRect/>
          </a:stretch>
        </p:blipFill>
        <p:spPr bwMode="auto">
          <a:xfrm>
            <a:off x="1333500" y="4214813"/>
            <a:ext cx="4738688" cy="11572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8" presetClass="emph" presetSubtype="0" fill="hold" nodeType="clickEffect">
                                  <p:stCondLst>
                                    <p:cond delay="0"/>
                                  </p:stCondLst>
                                  <p:childTnLst>
                                    <p:animRot by="21600000">
                                      <p:cBhvr>
                                        <p:cTn id="32" dur="2000" fill="hold"/>
                                        <p:tgtEl>
                                          <p:spTgt spid="4"/>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t>定时器</a:t>
            </a:r>
            <a:r>
              <a:rPr lang="en-US" altLang="zh-CN" sz="3600" dirty="0" smtClean="0"/>
              <a:t>/</a:t>
            </a:r>
            <a:r>
              <a:rPr lang="zh-CN" altLang="en-US" sz="3600" dirty="0" smtClean="0"/>
              <a:t>计数器的应用</a:t>
            </a:r>
            <a:endParaRPr lang="zh-CN" altLang="en-US" sz="3600" dirty="0"/>
          </a:p>
        </p:txBody>
      </p:sp>
      <p:sp>
        <p:nvSpPr>
          <p:cNvPr id="450562" name="内容占位符 2"/>
          <p:cNvSpPr>
            <a:spLocks noGrp="1"/>
          </p:cNvSpPr>
          <p:nvPr>
            <p:ph idx="1"/>
          </p:nvPr>
        </p:nvSpPr>
        <p:spPr bwMode="auto">
          <a:xfrm>
            <a:off x="500063" y="1500188"/>
            <a:ext cx="8015287" cy="4660900"/>
          </a:xfrm>
        </p:spPr>
        <p:txBody>
          <a:bodyPr wrap="square" numCol="1" anchor="t" anchorCtr="0" compatLnSpc="1">
            <a:prstTxWarp prst="textNoShape">
              <a:avLst/>
            </a:prstTxWarp>
          </a:bodyPr>
          <a:lstStyle/>
          <a:p>
            <a:pPr>
              <a:lnSpc>
                <a:spcPct val="150000"/>
              </a:lnSpc>
              <a:buFont typeface="Webdings" pitchFamily="18" charset="2"/>
              <a:buNone/>
            </a:pPr>
            <a:r>
              <a:rPr lang="zh-CN" altLang="en-US" sz="2800" smtClean="0"/>
              <a:t>已知</a:t>
            </a:r>
            <a:r>
              <a:rPr lang="en-US" altLang="zh-CN" sz="2800" smtClean="0"/>
              <a:t>T</a:t>
            </a:r>
            <a:r>
              <a:rPr lang="en-US" altLang="zh-CN" sz="2800" baseline="-25000" smtClean="0"/>
              <a:t>0</a:t>
            </a:r>
            <a:r>
              <a:rPr lang="en-US" altLang="zh-CN" sz="2800" smtClean="0"/>
              <a:t>=2</a:t>
            </a:r>
            <a:r>
              <a:rPr lang="el-GR" altLang="zh-CN" sz="2800" smtClean="0"/>
              <a:t>μ</a:t>
            </a:r>
            <a:r>
              <a:rPr lang="en-US" altLang="zh-CN" sz="2800" smtClean="0"/>
              <a:t>S</a:t>
            </a:r>
            <a:r>
              <a:rPr lang="zh-CN" altLang="en-US" sz="2800" smtClean="0"/>
              <a:t>，于是选择模式</a:t>
            </a:r>
            <a:r>
              <a:rPr lang="en-US" altLang="zh-CN" sz="2800" smtClean="0"/>
              <a:t>1</a:t>
            </a:r>
            <a:r>
              <a:rPr lang="zh-CN" altLang="en-US" sz="2800" smtClean="0"/>
              <a:t>，（</a:t>
            </a:r>
            <a:r>
              <a:rPr lang="en-US" altLang="zh-CN" sz="2800" smtClean="0"/>
              <a:t>n=16</a:t>
            </a:r>
            <a:r>
              <a:rPr lang="zh-CN" altLang="en-US" sz="2800" smtClean="0"/>
              <a:t>）</a:t>
            </a:r>
            <a:endParaRPr lang="en-US" altLang="zh-CN" sz="2800" smtClean="0"/>
          </a:p>
          <a:p>
            <a:pPr>
              <a:lnSpc>
                <a:spcPct val="150000"/>
              </a:lnSpc>
              <a:buFont typeface="Webdings" pitchFamily="18" charset="2"/>
              <a:buNone/>
            </a:pPr>
            <a:endParaRPr lang="en-US" altLang="zh-CN" sz="2800" smtClean="0"/>
          </a:p>
          <a:p>
            <a:pPr>
              <a:lnSpc>
                <a:spcPct val="150000"/>
              </a:lnSpc>
              <a:buFont typeface="Webdings" pitchFamily="18" charset="2"/>
              <a:buNone/>
            </a:pPr>
            <a:endParaRPr lang="en-US" altLang="zh-CN" sz="2800" smtClean="0"/>
          </a:p>
          <a:p>
            <a:pPr>
              <a:lnSpc>
                <a:spcPct val="150000"/>
              </a:lnSpc>
              <a:buFont typeface="Webdings" pitchFamily="18" charset="2"/>
              <a:buNone/>
            </a:pPr>
            <a:endParaRPr lang="en-US" altLang="zh-CN" sz="2800" smtClean="0"/>
          </a:p>
          <a:p>
            <a:pPr>
              <a:lnSpc>
                <a:spcPct val="150000"/>
              </a:lnSpc>
              <a:buFont typeface="Webdings" pitchFamily="18" charset="2"/>
              <a:buNone/>
            </a:pPr>
            <a:r>
              <a:rPr lang="zh-CN" altLang="en-US" sz="2800" smtClean="0"/>
              <a:t>于是，程序如下：</a:t>
            </a:r>
          </a:p>
        </p:txBody>
      </p:sp>
      <p:pic>
        <p:nvPicPr>
          <p:cNvPr id="450563" name="Picture 2"/>
          <p:cNvPicPr>
            <a:picLocks noChangeAspect="1" noChangeArrowheads="1"/>
          </p:cNvPicPr>
          <p:nvPr/>
        </p:nvPicPr>
        <p:blipFill>
          <a:blip r:embed="rId2"/>
          <a:srcRect/>
          <a:stretch>
            <a:fillRect/>
          </a:stretch>
        </p:blipFill>
        <p:spPr bwMode="auto">
          <a:xfrm>
            <a:off x="1628775" y="2214563"/>
            <a:ext cx="5765800" cy="1819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5" name="内容占位符 2"/>
          <p:cNvSpPr>
            <a:spLocks noGrp="1"/>
          </p:cNvSpPr>
          <p:nvPr>
            <p:ph idx="1"/>
          </p:nvPr>
        </p:nvSpPr>
        <p:spPr bwMode="auto">
          <a:xfrm>
            <a:off x="500063" y="571500"/>
            <a:ext cx="8015287" cy="5589588"/>
          </a:xfrm>
        </p:spPr>
        <p:txBody>
          <a:bodyPr wrap="square" numCol="1" anchor="t" anchorCtr="0" compatLnSpc="1">
            <a:prstTxWarp prst="textNoShape">
              <a:avLst/>
            </a:prstTxWarp>
          </a:bodyPr>
          <a:lstStyle/>
          <a:p>
            <a:pPr>
              <a:lnSpc>
                <a:spcPct val="150000"/>
              </a:lnSpc>
              <a:buFont typeface="Webdings" pitchFamily="18" charset="2"/>
              <a:buNone/>
            </a:pPr>
            <a:r>
              <a:rPr lang="en-US" altLang="zh-CN" sz="2800" smtClean="0"/>
              <a:t>      ORG  XXXXH</a:t>
            </a:r>
          </a:p>
          <a:p>
            <a:r>
              <a:rPr lang="en-US" altLang="zh-CN" sz="2800" smtClean="0"/>
              <a:t>     MOV TMOD,#01H</a:t>
            </a:r>
            <a:r>
              <a:rPr lang="zh-CN" altLang="en-US" sz="2800" smtClean="0"/>
              <a:t>；</a:t>
            </a:r>
            <a:endParaRPr lang="en-US" altLang="zh-CN" sz="2800" smtClean="0"/>
          </a:p>
          <a:p>
            <a:r>
              <a:rPr lang="en-US" altLang="zh-CN" sz="2800" smtClean="0"/>
              <a:t>LOOP:MOV TH0</a:t>
            </a:r>
            <a:r>
              <a:rPr lang="zh-CN" altLang="en-US" sz="2800" smtClean="0"/>
              <a:t>，</a:t>
            </a:r>
            <a:r>
              <a:rPr lang="en-US" altLang="zh-CN" sz="2800" smtClean="0"/>
              <a:t>#03CH </a:t>
            </a:r>
            <a:r>
              <a:rPr lang="zh-CN" altLang="en-US" sz="2800" smtClean="0"/>
              <a:t>；</a:t>
            </a:r>
          </a:p>
          <a:p>
            <a:r>
              <a:rPr lang="en-US" altLang="zh-CN" sz="2800" smtClean="0"/>
              <a:t>     MOV TL0</a:t>
            </a:r>
            <a:r>
              <a:rPr lang="zh-CN" altLang="en-US" sz="2800" smtClean="0"/>
              <a:t>，</a:t>
            </a:r>
            <a:r>
              <a:rPr lang="en-US" altLang="zh-CN" sz="2800" smtClean="0"/>
              <a:t>#0B0H </a:t>
            </a:r>
            <a:r>
              <a:rPr lang="zh-CN" altLang="en-US" sz="2800" smtClean="0"/>
              <a:t>；</a:t>
            </a:r>
            <a:endParaRPr lang="en-US" altLang="zh-CN" sz="2800" smtClean="0"/>
          </a:p>
          <a:p>
            <a:r>
              <a:rPr lang="en-US" altLang="zh-CN" sz="2800" smtClean="0"/>
              <a:t>     MOV IE</a:t>
            </a:r>
            <a:r>
              <a:rPr lang="zh-CN" altLang="en-US" sz="2800" smtClean="0"/>
              <a:t>，</a:t>
            </a:r>
            <a:r>
              <a:rPr lang="en-US" altLang="zh-CN" sz="2800" smtClean="0"/>
              <a:t>#82H</a:t>
            </a:r>
            <a:r>
              <a:rPr lang="zh-CN" altLang="en-US" sz="2800" smtClean="0"/>
              <a:t>；</a:t>
            </a:r>
            <a:endParaRPr lang="en-US" altLang="zh-CN" sz="2800" smtClean="0"/>
          </a:p>
          <a:p>
            <a:r>
              <a:rPr lang="en-US" sz="2800" smtClean="0"/>
              <a:t>     </a:t>
            </a:r>
            <a:r>
              <a:rPr lang="en-US" altLang="zh-CN" sz="2800" smtClean="0"/>
              <a:t>SETB TR0       </a:t>
            </a:r>
            <a:r>
              <a:rPr lang="zh-CN" altLang="en-US" sz="2800" smtClean="0"/>
              <a:t>；启动</a:t>
            </a:r>
            <a:r>
              <a:rPr lang="en-US" altLang="zh-CN" sz="2800" smtClean="0"/>
              <a:t>T</a:t>
            </a:r>
            <a:r>
              <a:rPr lang="en-US" altLang="zh-CN" sz="2800" baseline="-25000" smtClean="0"/>
              <a:t>0</a:t>
            </a:r>
            <a:r>
              <a:rPr lang="zh-CN" altLang="en-US" sz="2800" smtClean="0"/>
              <a:t>运行</a:t>
            </a:r>
            <a:endParaRPr lang="en-US" altLang="zh-CN" sz="2800" smtClean="0"/>
          </a:p>
          <a:p>
            <a:r>
              <a:rPr lang="en-US" altLang="zh-CN" sz="2800" smtClean="0"/>
              <a:t>     ......</a:t>
            </a:r>
          </a:p>
          <a:p>
            <a:r>
              <a:rPr lang="en-US" altLang="zh-CN" sz="2800" smtClean="0"/>
              <a:t>     ORG 000BH</a:t>
            </a:r>
          </a:p>
          <a:p>
            <a:r>
              <a:rPr lang="en-US" altLang="zh-CN" sz="2800" smtClean="0"/>
              <a:t>     JMP  WORK</a:t>
            </a:r>
          </a:p>
          <a:p>
            <a:r>
              <a:rPr lang="en-US" altLang="zh-CN" sz="2800" smtClean="0"/>
              <a:t>     </a:t>
            </a:r>
            <a:endParaRPr lang="zh-CN" altLang="en-US" sz="2800" smtClean="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63" y="571500"/>
            <a:ext cx="8015287" cy="6000750"/>
          </a:xfrm>
        </p:spPr>
        <p:txBody>
          <a:bodyPr>
            <a:normAutofit fontScale="92500" lnSpcReduction="10000"/>
          </a:bodyPr>
          <a:lstStyle/>
          <a:p>
            <a:pPr indent="-170815" fontAlgn="auto">
              <a:lnSpc>
                <a:spcPct val="150000"/>
              </a:lnSpc>
              <a:spcAft>
                <a:spcPts val="0"/>
              </a:spcAft>
              <a:buFont typeface="Webdings" pitchFamily="18" charset="2"/>
              <a:buNone/>
              <a:defRPr/>
            </a:pPr>
            <a:r>
              <a:rPr lang="en-US" altLang="zh-CN" sz="2800" dirty="0" smtClean="0"/>
              <a:t>      ORG  YYYYH</a:t>
            </a:r>
          </a:p>
          <a:p>
            <a:pPr indent="-170815" fontAlgn="auto">
              <a:spcAft>
                <a:spcPts val="0"/>
              </a:spcAft>
              <a:defRPr/>
            </a:pPr>
            <a:r>
              <a:rPr lang="en-US" sz="2800" dirty="0" smtClean="0"/>
              <a:t>WORK:</a:t>
            </a:r>
            <a:r>
              <a:rPr lang="en-US" altLang="zh-CN" sz="2800" dirty="0" smtClean="0"/>
              <a:t>PUSH A</a:t>
            </a:r>
          </a:p>
          <a:p>
            <a:pPr indent="-170815" fontAlgn="auto">
              <a:spcAft>
                <a:spcPts val="0"/>
              </a:spcAft>
              <a:defRPr/>
            </a:pPr>
            <a:r>
              <a:rPr lang="en-US" sz="2800" dirty="0" smtClean="0"/>
              <a:t>     PUSH PSW</a:t>
            </a:r>
          </a:p>
          <a:p>
            <a:pPr indent="-170815" fontAlgn="auto">
              <a:spcAft>
                <a:spcPts val="0"/>
              </a:spcAft>
              <a:defRPr/>
            </a:pPr>
            <a:r>
              <a:rPr lang="en-US" sz="2800" dirty="0" smtClean="0"/>
              <a:t>      .......  ; </a:t>
            </a:r>
            <a:r>
              <a:rPr lang="zh-CN" altLang="en-US" sz="2800" dirty="0" smtClean="0"/>
              <a:t>必要的保护现场</a:t>
            </a:r>
            <a:endParaRPr lang="en-US" altLang="zh-CN" sz="2800" dirty="0" smtClean="0"/>
          </a:p>
          <a:p>
            <a:pPr indent="-170815" fontAlgn="auto">
              <a:spcAft>
                <a:spcPts val="0"/>
              </a:spcAft>
              <a:defRPr/>
            </a:pPr>
            <a:r>
              <a:rPr lang="en-US" sz="2800" dirty="0" smtClean="0"/>
              <a:t>     MOV TH0</a:t>
            </a:r>
            <a:r>
              <a:rPr lang="zh-CN" altLang="en-US" sz="2800" dirty="0" smtClean="0"/>
              <a:t>，</a:t>
            </a:r>
            <a:r>
              <a:rPr lang="en-US" sz="2800" dirty="0" smtClean="0"/>
              <a:t>#03CH </a:t>
            </a:r>
            <a:r>
              <a:rPr lang="zh-CN" altLang="en-US" sz="2800" dirty="0" smtClean="0"/>
              <a:t>；</a:t>
            </a:r>
          </a:p>
          <a:p>
            <a:pPr indent="-170815" fontAlgn="auto">
              <a:spcAft>
                <a:spcPts val="0"/>
              </a:spcAft>
              <a:defRPr/>
            </a:pPr>
            <a:r>
              <a:rPr lang="en-US" sz="2800" dirty="0" smtClean="0"/>
              <a:t>     MOV TL0</a:t>
            </a:r>
            <a:r>
              <a:rPr lang="zh-CN" altLang="en-US" sz="2800" dirty="0" smtClean="0"/>
              <a:t>，</a:t>
            </a:r>
            <a:r>
              <a:rPr lang="en-US" sz="2800" dirty="0" smtClean="0"/>
              <a:t>#0</a:t>
            </a:r>
            <a:r>
              <a:rPr lang="en-US" altLang="zh-CN" sz="2800" dirty="0" smtClean="0"/>
              <a:t>B0</a:t>
            </a:r>
            <a:r>
              <a:rPr lang="en-US" sz="2800" dirty="0" smtClean="0"/>
              <a:t>H </a:t>
            </a:r>
            <a:r>
              <a:rPr lang="zh-CN" altLang="en-US" sz="2800" dirty="0" smtClean="0"/>
              <a:t>；</a:t>
            </a:r>
            <a:endParaRPr lang="en-US" altLang="zh-CN" sz="2800" dirty="0" smtClean="0"/>
          </a:p>
          <a:p>
            <a:pPr indent="-170815" fontAlgn="auto">
              <a:spcAft>
                <a:spcPts val="0"/>
              </a:spcAft>
              <a:defRPr/>
            </a:pPr>
            <a:r>
              <a:rPr lang="en-US" altLang="zh-CN" sz="2800" dirty="0" smtClean="0"/>
              <a:t>     MOV IE</a:t>
            </a:r>
            <a:r>
              <a:rPr lang="zh-CN" altLang="en-US" sz="2800" dirty="0" smtClean="0"/>
              <a:t>，</a:t>
            </a:r>
            <a:r>
              <a:rPr lang="en-US" altLang="zh-CN" sz="2800" dirty="0" smtClean="0"/>
              <a:t>#82H</a:t>
            </a:r>
            <a:r>
              <a:rPr lang="zh-CN" altLang="en-US" sz="2800" dirty="0" smtClean="0"/>
              <a:t>；</a:t>
            </a:r>
            <a:endParaRPr lang="en-US" altLang="zh-CN" sz="2800" dirty="0" smtClean="0"/>
          </a:p>
          <a:p>
            <a:pPr indent="-170815" fontAlgn="auto">
              <a:spcAft>
                <a:spcPts val="0"/>
              </a:spcAft>
              <a:defRPr/>
            </a:pPr>
            <a:r>
              <a:rPr lang="en-US" sz="2800" dirty="0" smtClean="0"/>
              <a:t>     SETB TR0       </a:t>
            </a:r>
            <a:r>
              <a:rPr lang="zh-CN" altLang="en-US" sz="2800" dirty="0" smtClean="0"/>
              <a:t>；再次启动</a:t>
            </a:r>
            <a:r>
              <a:rPr lang="en-US" sz="2800" dirty="0" smtClean="0"/>
              <a:t>T</a:t>
            </a:r>
            <a:r>
              <a:rPr lang="en-US" sz="2800" baseline="-25000" dirty="0" smtClean="0"/>
              <a:t>0</a:t>
            </a:r>
            <a:r>
              <a:rPr lang="zh-CN" altLang="en-US" sz="2800" dirty="0" smtClean="0"/>
              <a:t>运行</a:t>
            </a:r>
            <a:endParaRPr lang="en-US" altLang="zh-CN" sz="2800" dirty="0" smtClean="0"/>
          </a:p>
          <a:p>
            <a:pPr indent="-170815" fontAlgn="auto">
              <a:spcAft>
                <a:spcPts val="0"/>
              </a:spcAft>
              <a:defRPr/>
            </a:pPr>
            <a:r>
              <a:rPr lang="en-US" altLang="zh-CN" sz="2800" dirty="0" smtClean="0"/>
              <a:t>     ......         </a:t>
            </a:r>
            <a:r>
              <a:rPr lang="zh-CN" altLang="en-US" sz="2800" dirty="0" smtClean="0"/>
              <a:t>；做该做的操作</a:t>
            </a:r>
            <a:endParaRPr lang="en-US" altLang="zh-CN" sz="2800" dirty="0" smtClean="0"/>
          </a:p>
          <a:p>
            <a:pPr indent="-170815" fontAlgn="auto">
              <a:spcAft>
                <a:spcPts val="0"/>
              </a:spcAft>
              <a:defRPr/>
            </a:pPr>
            <a:r>
              <a:rPr lang="en-US" altLang="zh-CN" sz="2800" dirty="0" smtClean="0"/>
              <a:t>     POP  PSW       </a:t>
            </a:r>
            <a:r>
              <a:rPr lang="zh-CN" altLang="en-US" sz="2800" dirty="0" smtClean="0"/>
              <a:t>；必要的恢复现场</a:t>
            </a:r>
            <a:endParaRPr lang="en-US" altLang="zh-CN" sz="2800" dirty="0" smtClean="0"/>
          </a:p>
          <a:p>
            <a:pPr indent="-170815" fontAlgn="auto">
              <a:spcAft>
                <a:spcPts val="0"/>
              </a:spcAft>
              <a:defRPr/>
            </a:pPr>
            <a:r>
              <a:rPr lang="en-US" altLang="zh-CN" sz="2800" dirty="0" smtClean="0"/>
              <a:t>     POP  A</a:t>
            </a:r>
          </a:p>
          <a:p>
            <a:pPr indent="-170815" fontAlgn="auto">
              <a:spcAft>
                <a:spcPts val="0"/>
              </a:spcAft>
              <a:defRPr/>
            </a:pPr>
            <a:r>
              <a:rPr lang="en-US" altLang="zh-CN" sz="2800" dirty="0" smtClean="0"/>
              <a:t>     RETI           </a:t>
            </a:r>
            <a:r>
              <a:rPr lang="zh-CN" altLang="en-US" sz="2800" dirty="0" smtClean="0"/>
              <a:t>；中断返回</a:t>
            </a:r>
            <a:endParaRPr lang="en-US" altLang="zh-CN" sz="2800" dirty="0" smtClean="0"/>
          </a:p>
          <a:p>
            <a:pPr indent="-170815" fontAlgn="auto">
              <a:spcAft>
                <a:spcPts val="0"/>
              </a:spcAft>
              <a:buFont typeface="Webdings" pitchFamily="18" charset="2"/>
              <a:buNone/>
              <a:defRPr/>
            </a:pPr>
            <a:r>
              <a:rPr lang="en-US" altLang="zh-CN" sz="2800" dirty="0" smtClean="0"/>
              <a:t>     </a:t>
            </a:r>
            <a:endParaRPr lang="zh-CN" altLang="en-US" sz="2800"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7. MCS-51</a:t>
            </a:r>
            <a:r>
              <a:rPr lang="zh-CN" altLang="en-US" sz="3600" dirty="0" smtClean="0"/>
              <a:t>系列单片机串口及应用 </a:t>
            </a:r>
            <a:endParaRPr lang="zh-CN" altLang="en-US" sz="3600" dirty="0"/>
          </a:p>
        </p:txBody>
      </p:sp>
      <p:sp>
        <p:nvSpPr>
          <p:cNvPr id="453634" name="内容占位符 2"/>
          <p:cNvSpPr>
            <a:spLocks noGrp="1"/>
          </p:cNvSpPr>
          <p:nvPr>
            <p:ph idx="1"/>
          </p:nvPr>
        </p:nvSpPr>
        <p:spPr bwMode="auto">
          <a:xfrm>
            <a:off x="750888" y="1571625"/>
            <a:ext cx="7764462" cy="4929188"/>
          </a:xfrm>
        </p:spPr>
        <p:txBody>
          <a:bodyPr wrap="square" numCol="1" anchor="t" anchorCtr="0" compatLnSpc="1">
            <a:prstTxWarp prst="textNoShape">
              <a:avLst/>
            </a:prstTxWarp>
          </a:bodyPr>
          <a:lstStyle/>
          <a:p>
            <a:r>
              <a:rPr lang="zh-CN" altLang="en-US" sz="3200" smtClean="0"/>
              <a:t>通信模式</a:t>
            </a:r>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r>
              <a:rPr lang="zh-CN" altLang="en-US" sz="3200" smtClean="0"/>
              <a:t>长距离通信并行不可取。</a:t>
            </a:r>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zh-CN" altLang="en-US" sz="3200" smtClean="0"/>
          </a:p>
        </p:txBody>
      </p:sp>
      <p:pic>
        <p:nvPicPr>
          <p:cNvPr id="453635" name="Picture 2"/>
          <p:cNvPicPr>
            <a:picLocks noChangeAspect="1" noChangeArrowheads="1"/>
          </p:cNvPicPr>
          <p:nvPr/>
        </p:nvPicPr>
        <p:blipFill>
          <a:blip r:embed="rId2"/>
          <a:srcRect/>
          <a:stretch>
            <a:fillRect/>
          </a:stretch>
        </p:blipFill>
        <p:spPr bwMode="auto">
          <a:xfrm>
            <a:off x="928688" y="2143125"/>
            <a:ext cx="7512050"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en-US" altLang="zh-CN" sz="3600" dirty="0" smtClean="0"/>
              <a:t>7. MCS-51</a:t>
            </a:r>
            <a:r>
              <a:rPr lang="zh-CN" altLang="en-US" sz="3600" dirty="0" smtClean="0"/>
              <a:t>系列单片机串口及应用 </a:t>
            </a:r>
            <a:endParaRPr lang="zh-CN" altLang="en-US" sz="3600" dirty="0"/>
          </a:p>
        </p:txBody>
      </p:sp>
      <p:sp>
        <p:nvSpPr>
          <p:cNvPr id="3" name="内容占位符 2"/>
          <p:cNvSpPr>
            <a:spLocks noGrp="1"/>
          </p:cNvSpPr>
          <p:nvPr>
            <p:ph idx="1"/>
          </p:nvPr>
        </p:nvSpPr>
        <p:spPr>
          <a:xfrm>
            <a:off x="750888" y="1285875"/>
            <a:ext cx="7764462" cy="5572125"/>
          </a:xfrm>
        </p:spPr>
        <p:txBody>
          <a:bodyPr>
            <a:normAutofit lnSpcReduction="10000"/>
          </a:bodyPr>
          <a:lstStyle/>
          <a:p>
            <a:pPr indent="-170815" fontAlgn="auto">
              <a:spcAft>
                <a:spcPts val="0"/>
              </a:spcAft>
              <a:defRPr/>
            </a:pPr>
            <a:r>
              <a:rPr lang="zh-CN" altLang="en-US" sz="3200" dirty="0" smtClean="0"/>
              <a:t>串行通信的模式</a:t>
            </a:r>
            <a:r>
              <a:rPr lang="en-US" altLang="zh-CN" sz="3200" dirty="0" smtClean="0"/>
              <a:t>——</a:t>
            </a:r>
            <a:r>
              <a:rPr lang="zh-CN" altLang="en-US" sz="3200" dirty="0" smtClean="0"/>
              <a:t>同步、异步</a:t>
            </a: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sz="2400" dirty="0" smtClean="0"/>
          </a:p>
          <a:p>
            <a:pPr indent="-170815" fontAlgn="auto">
              <a:spcAft>
                <a:spcPts val="0"/>
              </a:spcAft>
              <a:defRPr/>
            </a:pPr>
            <a:r>
              <a:rPr lang="en-US" sz="2400" dirty="0" smtClean="0"/>
              <a:t>(a) </a:t>
            </a:r>
            <a:r>
              <a:rPr lang="zh-CN" altLang="en-US" sz="2400" dirty="0" smtClean="0"/>
              <a:t>同步方式</a:t>
            </a:r>
            <a:r>
              <a:rPr lang="en-US" sz="2400" dirty="0" smtClean="0"/>
              <a:t>   (b) </a:t>
            </a:r>
            <a:r>
              <a:rPr lang="zh-CN" altLang="en-US" sz="2400" dirty="0" smtClean="0"/>
              <a:t>异步方式</a:t>
            </a:r>
            <a:r>
              <a:rPr lang="en-US" sz="2400" dirty="0" smtClean="0"/>
              <a:t>   (c) </a:t>
            </a:r>
            <a:r>
              <a:rPr lang="zh-CN" altLang="en-US" sz="2400" dirty="0" smtClean="0"/>
              <a:t>具有校验位的异步模式</a:t>
            </a:r>
            <a:endParaRPr lang="en-US" altLang="zh-CN" sz="24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buFont typeface="Webdings" pitchFamily="18" charset="2"/>
              <a:buNone/>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en-US" altLang="zh-CN" sz="3200" dirty="0" smtClean="0"/>
          </a:p>
          <a:p>
            <a:pPr indent="-170815" fontAlgn="auto">
              <a:spcAft>
                <a:spcPts val="0"/>
              </a:spcAft>
              <a:defRPr/>
            </a:pPr>
            <a:endParaRPr lang="zh-CN" altLang="en-US" sz="3200" dirty="0"/>
          </a:p>
        </p:txBody>
      </p:sp>
      <p:pic>
        <p:nvPicPr>
          <p:cNvPr id="454659" name="Picture 2"/>
          <p:cNvPicPr>
            <a:picLocks noChangeAspect="1" noChangeArrowheads="1"/>
          </p:cNvPicPr>
          <p:nvPr/>
        </p:nvPicPr>
        <p:blipFill>
          <a:blip r:embed="rId2"/>
          <a:srcRect/>
          <a:stretch>
            <a:fillRect/>
          </a:stretch>
        </p:blipFill>
        <p:spPr bwMode="auto">
          <a:xfrm>
            <a:off x="1023938" y="1857375"/>
            <a:ext cx="6905625" cy="3894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solidFill>
                  <a:srgbClr val="0070C0"/>
                </a:solidFill>
              </a:rPr>
              <a:t>二进制数与十进制数之间的等值转换</a:t>
            </a:r>
            <a:endParaRPr lang="zh-CN" altLang="en-US" sz="3600" dirty="0">
              <a:solidFill>
                <a:srgbClr val="0070C0"/>
              </a:solidFill>
            </a:endParaRPr>
          </a:p>
        </p:txBody>
      </p:sp>
      <p:sp>
        <p:nvSpPr>
          <p:cNvPr id="3" name="内容占位符 2"/>
          <p:cNvSpPr>
            <a:spLocks noGrp="1"/>
          </p:cNvSpPr>
          <p:nvPr>
            <p:ph idx="1"/>
          </p:nvPr>
        </p:nvSpPr>
        <p:spPr bwMode="auto">
          <a:xfrm>
            <a:off x="750888" y="1698625"/>
            <a:ext cx="7764462" cy="4462463"/>
          </a:xfrm>
        </p:spPr>
        <p:txBody>
          <a:bodyPr wrap="square" numCol="1" anchor="t" anchorCtr="0" compatLnSpc="1">
            <a:prstTxWarp prst="textNoShape">
              <a:avLst/>
            </a:prstTxWarp>
          </a:bodyPr>
          <a:lstStyle/>
          <a:p>
            <a:r>
              <a:rPr lang="en-US" altLang="zh-CN" sz="3200" smtClean="0">
                <a:solidFill>
                  <a:srgbClr val="0070C0"/>
                </a:solidFill>
              </a:rPr>
              <a:t>1.</a:t>
            </a:r>
            <a:r>
              <a:rPr lang="zh-CN" altLang="en-US" sz="3200" smtClean="0">
                <a:solidFill>
                  <a:srgbClr val="0070C0"/>
                </a:solidFill>
              </a:rPr>
              <a:t>二进制数转换成十进制数     求值</a:t>
            </a:r>
            <a:endParaRPr lang="en-US" altLang="zh-CN" sz="3200" smtClean="0">
              <a:solidFill>
                <a:srgbClr val="0070C0"/>
              </a:solidFill>
            </a:endParaRPr>
          </a:p>
          <a:p>
            <a:endParaRPr lang="en-US" altLang="zh-CN" sz="3200" smtClean="0">
              <a:solidFill>
                <a:srgbClr val="0070C0"/>
              </a:solidFill>
            </a:endParaRPr>
          </a:p>
          <a:p>
            <a:r>
              <a:rPr lang="en-US" altLang="zh-CN" sz="3200" smtClean="0">
                <a:solidFill>
                  <a:srgbClr val="0070C0"/>
                </a:solidFill>
              </a:rPr>
              <a:t>2.</a:t>
            </a:r>
            <a:r>
              <a:rPr lang="zh-CN" altLang="en-US" sz="3200" smtClean="0">
                <a:solidFill>
                  <a:srgbClr val="0070C0"/>
                </a:solidFill>
              </a:rPr>
              <a:t>十进制数转换成二进制数：</a:t>
            </a:r>
            <a:endParaRPr lang="en-US" altLang="zh-CN" sz="3200" smtClean="0">
              <a:solidFill>
                <a:srgbClr val="0070C0"/>
              </a:solidFill>
            </a:endParaRPr>
          </a:p>
          <a:p>
            <a:r>
              <a:rPr lang="en-US" altLang="zh-CN" sz="3200" smtClean="0">
                <a:solidFill>
                  <a:srgbClr val="0070C0"/>
                </a:solidFill>
              </a:rPr>
              <a:t>a) </a:t>
            </a:r>
            <a:r>
              <a:rPr lang="zh-CN" altLang="en-US" sz="3200" smtClean="0">
                <a:solidFill>
                  <a:srgbClr val="0070C0"/>
                </a:solidFill>
              </a:rPr>
              <a:t>整数     除二取余法</a:t>
            </a:r>
          </a:p>
        </p:txBody>
      </p:sp>
      <p:sp>
        <p:nvSpPr>
          <p:cNvPr id="4" name="右箭头 3"/>
          <p:cNvSpPr/>
          <p:nvPr/>
        </p:nvSpPr>
        <p:spPr>
          <a:xfrm>
            <a:off x="6215063" y="1928813"/>
            <a:ext cx="500062" cy="2143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5" name="右箭头 4"/>
          <p:cNvSpPr/>
          <p:nvPr/>
        </p:nvSpPr>
        <p:spPr>
          <a:xfrm>
            <a:off x="2857500" y="3571875"/>
            <a:ext cx="428625"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pic>
        <p:nvPicPr>
          <p:cNvPr id="147459" name="Picture 3"/>
          <p:cNvPicPr>
            <a:picLocks noChangeAspect="1" noChangeArrowheads="1"/>
          </p:cNvPicPr>
          <p:nvPr/>
        </p:nvPicPr>
        <p:blipFill>
          <a:blip r:embed="rId2"/>
          <a:srcRect/>
          <a:stretch>
            <a:fillRect/>
          </a:stretch>
        </p:blipFill>
        <p:spPr bwMode="auto">
          <a:xfrm>
            <a:off x="500063" y="3929063"/>
            <a:ext cx="7643812" cy="2571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47459"/>
                                        </p:tgtEl>
                                        <p:attrNameLst>
                                          <p:attrName>style.visibility</p:attrName>
                                        </p:attrNameLst>
                                      </p:cBhvr>
                                      <p:to>
                                        <p:strVal val="visible"/>
                                      </p:to>
                                    </p:set>
                                    <p:anim calcmode="lin" valueType="num">
                                      <p:cBhvr additive="base">
                                        <p:cTn id="25" dur="500" fill="hold"/>
                                        <p:tgtEl>
                                          <p:spTgt spid="147459"/>
                                        </p:tgtEl>
                                        <p:attrNameLst>
                                          <p:attrName>ppt_x</p:attrName>
                                        </p:attrNameLst>
                                      </p:cBhvr>
                                      <p:tavLst>
                                        <p:tav tm="0">
                                          <p:val>
                                            <p:strVal val="1+#ppt_w/2"/>
                                          </p:val>
                                        </p:tav>
                                        <p:tav tm="100000">
                                          <p:val>
                                            <p:strVal val="#ppt_x"/>
                                          </p:val>
                                        </p:tav>
                                      </p:tavLst>
                                    </p:anim>
                                    <p:anim calcmode="lin" valueType="num">
                                      <p:cBhvr additive="base">
                                        <p:cTn id="26" dur="500" fill="hold"/>
                                        <p:tgtEl>
                                          <p:spTgt spid="1474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en-US" altLang="zh-CN" sz="3600" dirty="0" smtClean="0"/>
              <a:t>7. MCS-51</a:t>
            </a:r>
            <a:r>
              <a:rPr lang="zh-CN" altLang="en-US" sz="3600" dirty="0" smtClean="0"/>
              <a:t>系列单片机串口及应用 </a:t>
            </a:r>
            <a:endParaRPr lang="zh-CN" altLang="en-US" sz="3600" dirty="0"/>
          </a:p>
        </p:txBody>
      </p:sp>
      <p:sp>
        <p:nvSpPr>
          <p:cNvPr id="3" name="内容占位符 2"/>
          <p:cNvSpPr>
            <a:spLocks noGrp="1"/>
          </p:cNvSpPr>
          <p:nvPr>
            <p:ph idx="1"/>
          </p:nvPr>
        </p:nvSpPr>
        <p:spPr>
          <a:xfrm>
            <a:off x="750888" y="1285875"/>
            <a:ext cx="7764462" cy="4071938"/>
          </a:xfrm>
        </p:spPr>
        <p:txBody>
          <a:bodyPr>
            <a:normAutofit fontScale="62500" lnSpcReduction="20000"/>
          </a:bodyPr>
          <a:lstStyle/>
          <a:p>
            <a:pPr indent="-170815" fontAlgn="auto">
              <a:lnSpc>
                <a:spcPct val="170000"/>
              </a:lnSpc>
              <a:spcAft>
                <a:spcPts val="0"/>
              </a:spcAft>
              <a:defRPr/>
            </a:pPr>
            <a:r>
              <a:rPr lang="zh-CN" altLang="en-US" sz="5100" dirty="0" smtClean="0">
                <a:solidFill>
                  <a:srgbClr val="002060"/>
                </a:solidFill>
                <a:latin typeface="宋体" pitchFamily="2" charset="-122"/>
                <a:ea typeface="宋体" pitchFamily="2" charset="-122"/>
              </a:rPr>
              <a:t>串行通信的波特率</a:t>
            </a:r>
          </a:p>
          <a:p>
            <a:pPr indent="-170815" fontAlgn="auto">
              <a:lnSpc>
                <a:spcPct val="170000"/>
              </a:lnSpc>
              <a:spcAft>
                <a:spcPts val="0"/>
              </a:spcAft>
              <a:defRPr/>
            </a:pPr>
            <a:r>
              <a:rPr lang="zh-CN" altLang="en-US" sz="5100" dirty="0" smtClean="0">
                <a:solidFill>
                  <a:srgbClr val="002060"/>
                </a:solidFill>
                <a:latin typeface="宋体" pitchFamily="2" charset="-122"/>
                <a:ea typeface="宋体" pitchFamily="2" charset="-122"/>
              </a:rPr>
              <a:t>串行通信每秒传送二进制数据位数（</a:t>
            </a:r>
            <a:r>
              <a:rPr lang="en-US" sz="5100" dirty="0" smtClean="0">
                <a:solidFill>
                  <a:srgbClr val="002060"/>
                </a:solidFill>
                <a:latin typeface="宋体" pitchFamily="2" charset="-122"/>
                <a:ea typeface="宋体" pitchFamily="2" charset="-122"/>
              </a:rPr>
              <a:t>bit</a:t>
            </a:r>
            <a:r>
              <a:rPr lang="zh-CN" altLang="en-US" sz="5100" dirty="0" smtClean="0">
                <a:solidFill>
                  <a:srgbClr val="002060"/>
                </a:solidFill>
                <a:latin typeface="宋体" pitchFamily="2" charset="-122"/>
                <a:ea typeface="宋体" pitchFamily="2" charset="-122"/>
              </a:rPr>
              <a:t>）称作波特率（</a:t>
            </a:r>
            <a:r>
              <a:rPr lang="en-US" sz="5100" dirty="0" smtClean="0">
                <a:solidFill>
                  <a:srgbClr val="002060"/>
                </a:solidFill>
                <a:latin typeface="宋体" pitchFamily="2" charset="-122"/>
                <a:ea typeface="宋体" pitchFamily="2" charset="-122"/>
              </a:rPr>
              <a:t>b/s</a:t>
            </a:r>
            <a:r>
              <a:rPr lang="zh-CN" altLang="en-US" sz="5100" dirty="0" smtClean="0">
                <a:solidFill>
                  <a:srgbClr val="002060"/>
                </a:solidFill>
                <a:latin typeface="宋体" pitchFamily="2" charset="-122"/>
                <a:ea typeface="宋体" pitchFamily="2" charset="-122"/>
              </a:rPr>
              <a:t>）。例如：传送一位数据的时间为</a:t>
            </a:r>
            <a:r>
              <a:rPr lang="en-US" sz="5100" dirty="0" smtClean="0">
                <a:solidFill>
                  <a:srgbClr val="002060"/>
                </a:solidFill>
                <a:latin typeface="宋体" pitchFamily="2" charset="-122"/>
                <a:ea typeface="宋体" pitchFamily="2" charset="-122"/>
              </a:rPr>
              <a:t>0.1ms</a:t>
            </a:r>
            <a:r>
              <a:rPr lang="zh-CN" altLang="en-US" sz="5100" dirty="0" smtClean="0">
                <a:solidFill>
                  <a:srgbClr val="002060"/>
                </a:solidFill>
                <a:latin typeface="宋体" pitchFamily="2" charset="-122"/>
                <a:ea typeface="宋体" pitchFamily="2" charset="-122"/>
              </a:rPr>
              <a:t>，则每秒钟可发送</a:t>
            </a:r>
            <a:r>
              <a:rPr lang="en-US" sz="5100" dirty="0" smtClean="0">
                <a:solidFill>
                  <a:srgbClr val="002060"/>
                </a:solidFill>
                <a:latin typeface="宋体" pitchFamily="2" charset="-122"/>
                <a:ea typeface="宋体" pitchFamily="2" charset="-122"/>
              </a:rPr>
              <a:t>10000bits</a:t>
            </a:r>
            <a:r>
              <a:rPr lang="zh-CN" altLang="en-US" sz="5100" dirty="0" smtClean="0">
                <a:solidFill>
                  <a:srgbClr val="002060"/>
                </a:solidFill>
                <a:latin typeface="宋体" pitchFamily="2" charset="-122"/>
                <a:ea typeface="宋体" pitchFamily="2" charset="-122"/>
              </a:rPr>
              <a:t>或</a:t>
            </a:r>
            <a:r>
              <a:rPr lang="en-US" sz="5100" dirty="0" smtClean="0">
                <a:solidFill>
                  <a:srgbClr val="002060"/>
                </a:solidFill>
                <a:latin typeface="宋体" pitchFamily="2" charset="-122"/>
                <a:ea typeface="宋体" pitchFamily="2" charset="-122"/>
              </a:rPr>
              <a:t>10kbits</a:t>
            </a:r>
            <a:r>
              <a:rPr lang="zh-CN" altLang="en-US" sz="5100" dirty="0" smtClean="0">
                <a:solidFill>
                  <a:srgbClr val="002060"/>
                </a:solidFill>
                <a:latin typeface="宋体" pitchFamily="2" charset="-122"/>
                <a:ea typeface="宋体" pitchFamily="2" charset="-122"/>
              </a:rPr>
              <a:t>。（</a:t>
            </a:r>
            <a:r>
              <a:rPr lang="en-US" altLang="zh-CN" sz="5100" dirty="0" smtClean="0">
                <a:solidFill>
                  <a:srgbClr val="002060"/>
                </a:solidFill>
                <a:latin typeface="宋体" pitchFamily="2" charset="-122"/>
                <a:ea typeface="宋体" pitchFamily="2" charset="-122"/>
              </a:rPr>
              <a:t>10kb/s</a:t>
            </a:r>
            <a:r>
              <a:rPr lang="zh-CN" altLang="en-US" sz="5100" dirty="0" smtClean="0">
                <a:solidFill>
                  <a:srgbClr val="002060"/>
                </a:solidFill>
                <a:latin typeface="宋体" pitchFamily="2" charset="-122"/>
                <a:ea typeface="宋体" pitchFamily="2" charset="-122"/>
              </a:rPr>
              <a:t>）</a:t>
            </a:r>
            <a:endParaRPr lang="en-US" altLang="zh-CN" sz="5100" dirty="0" smtClean="0">
              <a:solidFill>
                <a:srgbClr val="002060"/>
              </a:solidFill>
              <a:latin typeface="宋体" pitchFamily="2" charset="-122"/>
              <a:ea typeface="宋体" pitchFamily="2" charset="-122"/>
            </a:endParaRPr>
          </a:p>
          <a:p>
            <a:pPr indent="-170815" fontAlgn="auto">
              <a:lnSpc>
                <a:spcPct val="170000"/>
              </a:lnSpc>
              <a:spcAft>
                <a:spcPts val="0"/>
              </a:spcAft>
              <a:defRPr/>
            </a:pPr>
            <a:endParaRPr lang="en-US" altLang="zh-CN" sz="9800" dirty="0" smtClean="0">
              <a:solidFill>
                <a:srgbClr val="002060"/>
              </a:solidFill>
              <a:latin typeface="宋体" pitchFamily="2" charset="-122"/>
              <a:ea typeface="宋体" pitchFamily="2" charset="-122"/>
            </a:endParaRPr>
          </a:p>
          <a:p>
            <a:pPr indent="-170815" fontAlgn="auto">
              <a:lnSpc>
                <a:spcPct val="170000"/>
              </a:lnSpc>
              <a:spcAft>
                <a:spcPts val="0"/>
              </a:spcAft>
              <a:defRPr/>
            </a:pPr>
            <a:endParaRPr lang="en-US" altLang="zh-CN" sz="98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sz="24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zh-CN" altLang="en-US" sz="3200"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en-US" altLang="zh-CN" sz="3600" dirty="0" smtClean="0"/>
              <a:t>RS-232C</a:t>
            </a:r>
            <a:r>
              <a:rPr lang="zh-CN" altLang="en-US" sz="3600" dirty="0" smtClean="0"/>
              <a:t>标准接口与单片机串口实现 </a:t>
            </a:r>
            <a:endParaRPr lang="zh-CN" altLang="en-US" sz="3600" dirty="0"/>
          </a:p>
        </p:txBody>
      </p:sp>
      <p:sp>
        <p:nvSpPr>
          <p:cNvPr id="456706" name="内容占位符 2"/>
          <p:cNvSpPr>
            <a:spLocks noGrp="1"/>
          </p:cNvSpPr>
          <p:nvPr>
            <p:ph idx="1"/>
          </p:nvPr>
        </p:nvSpPr>
        <p:spPr bwMode="auto">
          <a:xfrm>
            <a:off x="750888" y="1285875"/>
            <a:ext cx="7764462" cy="4071938"/>
          </a:xfrm>
        </p:spPr>
        <p:txBody>
          <a:bodyPr wrap="square" numCol="1" anchor="t" anchorCtr="0" compatLnSpc="1">
            <a:prstTxWarp prst="textNoShape">
              <a:avLst/>
            </a:prstTxWarp>
          </a:bodyPr>
          <a:lstStyle/>
          <a:p>
            <a:pPr>
              <a:lnSpc>
                <a:spcPct val="170000"/>
              </a:lnSpc>
            </a:pPr>
            <a:r>
              <a:rPr lang="en-US" altLang="zh-CN" sz="3200" smtClean="0">
                <a:solidFill>
                  <a:srgbClr val="002060"/>
                </a:solidFill>
                <a:latin typeface="宋体" charset="-122"/>
                <a:ea typeface="宋体" charset="-122"/>
              </a:rPr>
              <a:t>RS-232C</a:t>
            </a:r>
            <a:r>
              <a:rPr lang="zh-CN" altLang="en-US" sz="3200" smtClean="0">
                <a:solidFill>
                  <a:srgbClr val="002060"/>
                </a:solidFill>
                <a:latin typeface="宋体" charset="-122"/>
                <a:ea typeface="宋体" charset="-122"/>
              </a:rPr>
              <a:t>是异步串行通信的国际标准（参见表</a:t>
            </a:r>
            <a:r>
              <a:rPr lang="en-US" altLang="zh-CN" sz="3200" smtClean="0">
                <a:solidFill>
                  <a:srgbClr val="002060"/>
                </a:solidFill>
                <a:latin typeface="宋体" charset="-122"/>
                <a:ea typeface="宋体" charset="-122"/>
              </a:rPr>
              <a:t>7-1</a:t>
            </a:r>
            <a:r>
              <a:rPr lang="zh-CN" altLang="en-US" sz="3200" smtClean="0">
                <a:solidFill>
                  <a:srgbClr val="002060"/>
                </a:solidFill>
                <a:latin typeface="宋体" charset="-122"/>
                <a:ea typeface="宋体" charset="-122"/>
              </a:rPr>
              <a:t>）</a:t>
            </a:r>
            <a:endParaRPr lang="en-US" altLang="zh-CN" sz="3200" smtClean="0">
              <a:solidFill>
                <a:srgbClr val="002060"/>
              </a:solidFill>
              <a:latin typeface="宋体" charset="-122"/>
              <a:ea typeface="宋体" charset="-122"/>
            </a:endParaRPr>
          </a:p>
          <a:p>
            <a:pPr>
              <a:lnSpc>
                <a:spcPct val="170000"/>
              </a:lnSpc>
            </a:pPr>
            <a:r>
              <a:rPr lang="zh-CN" altLang="en-US" sz="3200" smtClean="0">
                <a:solidFill>
                  <a:srgbClr val="002060"/>
                </a:solidFill>
                <a:latin typeface="宋体" charset="-122"/>
                <a:ea typeface="宋体" charset="-122"/>
              </a:rPr>
              <a:t>单片机往往做简化，包括</a:t>
            </a:r>
            <a:r>
              <a:rPr lang="en-US" altLang="zh-CN" sz="3200" smtClean="0">
                <a:solidFill>
                  <a:srgbClr val="002060"/>
                </a:solidFill>
                <a:latin typeface="宋体" charset="-122"/>
                <a:ea typeface="宋体" charset="-122"/>
              </a:rPr>
              <a:t>TTL</a:t>
            </a:r>
            <a:r>
              <a:rPr lang="zh-CN" altLang="en-US" sz="3200" smtClean="0">
                <a:solidFill>
                  <a:srgbClr val="002060"/>
                </a:solidFill>
                <a:latin typeface="宋体" charset="-122"/>
                <a:ea typeface="宋体" charset="-122"/>
              </a:rPr>
              <a:t>电平与</a:t>
            </a:r>
            <a:r>
              <a:rPr lang="en-US" altLang="zh-CN" sz="3200" smtClean="0">
                <a:solidFill>
                  <a:srgbClr val="002060"/>
                </a:solidFill>
                <a:latin typeface="宋体" charset="-122"/>
                <a:ea typeface="宋体" charset="-122"/>
              </a:rPr>
              <a:t>232</a:t>
            </a:r>
            <a:r>
              <a:rPr lang="zh-CN" altLang="en-US" sz="3200" smtClean="0">
                <a:solidFill>
                  <a:srgbClr val="002060"/>
                </a:solidFill>
                <a:latin typeface="宋体" charset="-122"/>
                <a:ea typeface="宋体" charset="-122"/>
              </a:rPr>
              <a:t>电平的转换。</a:t>
            </a:r>
            <a:endParaRPr lang="en-US" altLang="zh-CN" sz="3200" smtClean="0">
              <a:solidFill>
                <a:srgbClr val="002060"/>
              </a:solidFill>
              <a:latin typeface="宋体" charset="-122"/>
              <a:ea typeface="宋体" charset="-122"/>
            </a:endParaRPr>
          </a:p>
          <a:p>
            <a:pPr>
              <a:lnSpc>
                <a:spcPct val="170000"/>
              </a:lnSpc>
            </a:pPr>
            <a:endParaRPr lang="en-US" altLang="zh-CN" sz="9800" smtClean="0">
              <a:solidFill>
                <a:srgbClr val="002060"/>
              </a:solidFill>
              <a:latin typeface="宋体" charset="-122"/>
              <a:ea typeface="宋体" charset="-122"/>
            </a:endParaRPr>
          </a:p>
          <a:p>
            <a:pPr>
              <a:lnSpc>
                <a:spcPct val="170000"/>
              </a:lnSpc>
            </a:pPr>
            <a:endParaRPr lang="en-US" altLang="zh-CN" sz="98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sz="24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pPr>
              <a:buFont typeface="Webdings" pitchFamily="18" charset="2"/>
              <a:buNone/>
            </a:pPr>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zh-CN" altLang="en-US" sz="3200" smtClean="0">
              <a:latin typeface="宋体" charset="-122"/>
              <a:ea typeface="宋体" charset="-122"/>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en-US" altLang="zh-CN" sz="3600" dirty="0" smtClean="0"/>
              <a:t>RS-232C</a:t>
            </a:r>
            <a:r>
              <a:rPr lang="zh-CN" altLang="en-US" sz="3600" dirty="0" smtClean="0"/>
              <a:t>标准接口与单片机串口实现 </a:t>
            </a:r>
            <a:endParaRPr lang="zh-CN" altLang="en-US" sz="3600" dirty="0"/>
          </a:p>
        </p:txBody>
      </p:sp>
      <p:sp>
        <p:nvSpPr>
          <p:cNvPr id="457730" name="内容占位符 2"/>
          <p:cNvSpPr>
            <a:spLocks noGrp="1"/>
          </p:cNvSpPr>
          <p:nvPr>
            <p:ph idx="1"/>
          </p:nvPr>
        </p:nvSpPr>
        <p:spPr bwMode="auto">
          <a:xfrm>
            <a:off x="750888" y="1285875"/>
            <a:ext cx="7764462" cy="4071938"/>
          </a:xfrm>
        </p:spPr>
        <p:txBody>
          <a:bodyPr wrap="square" numCol="1" anchor="t" anchorCtr="0" compatLnSpc="1">
            <a:prstTxWarp prst="textNoShape">
              <a:avLst/>
            </a:prstTxWarp>
          </a:bodyPr>
          <a:lstStyle/>
          <a:p>
            <a:pPr>
              <a:lnSpc>
                <a:spcPct val="170000"/>
              </a:lnSpc>
            </a:pPr>
            <a:endParaRPr lang="en-US" altLang="zh-CN" sz="9800" smtClean="0">
              <a:solidFill>
                <a:srgbClr val="002060"/>
              </a:solidFill>
              <a:latin typeface="宋体" charset="-122"/>
              <a:ea typeface="宋体" charset="-122"/>
            </a:endParaRPr>
          </a:p>
          <a:p>
            <a:pPr>
              <a:lnSpc>
                <a:spcPct val="170000"/>
              </a:lnSpc>
            </a:pPr>
            <a:endParaRPr lang="en-US" altLang="zh-CN" sz="98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24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pPr>
              <a:buFont typeface="Webdings" pitchFamily="18" charset="2"/>
              <a:buNone/>
            </a:pPr>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en-US" altLang="zh-CN" sz="3200" smtClean="0">
              <a:latin typeface="宋体" charset="-122"/>
              <a:ea typeface="宋体" charset="-122"/>
            </a:endParaRPr>
          </a:p>
          <a:p>
            <a:endParaRPr lang="zh-CN" altLang="en-US" sz="3200" smtClean="0">
              <a:latin typeface="宋体" charset="-122"/>
              <a:ea typeface="宋体" charset="-122"/>
            </a:endParaRPr>
          </a:p>
        </p:txBody>
      </p:sp>
      <p:pic>
        <p:nvPicPr>
          <p:cNvPr id="457731" name="Picture 2"/>
          <p:cNvPicPr>
            <a:picLocks noChangeAspect="1" noChangeArrowheads="1"/>
          </p:cNvPicPr>
          <p:nvPr/>
        </p:nvPicPr>
        <p:blipFill>
          <a:blip r:embed="rId2"/>
          <a:srcRect/>
          <a:stretch>
            <a:fillRect/>
          </a:stretch>
        </p:blipFill>
        <p:spPr bwMode="auto">
          <a:xfrm>
            <a:off x="987425" y="1481138"/>
            <a:ext cx="7299325" cy="3321050"/>
          </a:xfrm>
          <a:prstGeom prst="rect">
            <a:avLst/>
          </a:prstGeom>
          <a:noFill/>
          <a:ln w="9525">
            <a:noFill/>
            <a:miter lim="800000"/>
            <a:headEnd/>
            <a:tailEnd/>
          </a:ln>
        </p:spPr>
      </p:pic>
      <p:sp>
        <p:nvSpPr>
          <p:cNvPr id="457732" name="TextBox 4"/>
          <p:cNvSpPr txBox="1">
            <a:spLocks noChangeArrowheads="1"/>
          </p:cNvSpPr>
          <p:nvPr/>
        </p:nvSpPr>
        <p:spPr bwMode="auto">
          <a:xfrm>
            <a:off x="1143000" y="5286375"/>
            <a:ext cx="7143750" cy="954088"/>
          </a:xfrm>
          <a:prstGeom prst="rect">
            <a:avLst/>
          </a:prstGeom>
          <a:noFill/>
          <a:ln w="9525">
            <a:noFill/>
            <a:miter lim="800000"/>
            <a:headEnd/>
            <a:tailEnd/>
          </a:ln>
        </p:spPr>
        <p:txBody>
          <a:bodyPr>
            <a:spAutoFit/>
          </a:bodyPr>
          <a:lstStyle/>
          <a:p>
            <a:r>
              <a:rPr lang="zh-CN" altLang="en-US" sz="2800">
                <a:ea typeface="黑体" pitchFamily="49" charset="-122"/>
              </a:rPr>
              <a:t>标准</a:t>
            </a:r>
            <a:r>
              <a:rPr lang="en-US" altLang="zh-CN" sz="2800">
                <a:ea typeface="黑体" pitchFamily="49" charset="-122"/>
              </a:rPr>
              <a:t>232</a:t>
            </a:r>
            <a:r>
              <a:rPr lang="zh-CN" altLang="en-US" sz="2800">
                <a:ea typeface="黑体" pitchFamily="49" charset="-122"/>
              </a:rPr>
              <a:t>接口的简化应用（</a:t>
            </a:r>
            <a:r>
              <a:rPr lang="en-US" altLang="zh-CN" sz="2800">
                <a:ea typeface="黑体" pitchFamily="49" charset="-122"/>
              </a:rPr>
              <a:t>25</a:t>
            </a:r>
            <a:r>
              <a:rPr lang="zh-CN" altLang="en-US" sz="2800">
                <a:ea typeface="黑体" pitchFamily="49" charset="-122"/>
              </a:rPr>
              <a:t>芯</a:t>
            </a:r>
            <a:r>
              <a:rPr lang="en-US" altLang="zh-CN" sz="2800">
                <a:ea typeface="黑体" pitchFamily="49" charset="-122"/>
              </a:rPr>
              <a:t>D</a:t>
            </a:r>
            <a:r>
              <a:rPr lang="zh-CN" altLang="en-US" sz="2800">
                <a:ea typeface="黑体" pitchFamily="49" charset="-122"/>
              </a:rPr>
              <a:t>型标准接口）</a:t>
            </a:r>
            <a:endParaRPr lang="en-US" altLang="zh-CN" sz="2800">
              <a:ea typeface="黑体" pitchFamily="49" charset="-122"/>
            </a:endParaRPr>
          </a:p>
          <a:p>
            <a:r>
              <a:rPr lang="en-US" altLang="zh-CN" sz="2800">
                <a:ea typeface="黑体" pitchFamily="49" charset="-122"/>
              </a:rPr>
              <a:t>2  </a:t>
            </a:r>
            <a:r>
              <a:rPr lang="zh-CN" altLang="en-US" sz="2800">
                <a:ea typeface="黑体" pitchFamily="49" charset="-122"/>
              </a:rPr>
              <a:t>发送     </a:t>
            </a:r>
            <a:r>
              <a:rPr lang="en-US" altLang="zh-CN" sz="2800">
                <a:ea typeface="黑体" pitchFamily="49" charset="-122"/>
              </a:rPr>
              <a:t>3  </a:t>
            </a:r>
            <a:r>
              <a:rPr lang="zh-CN" altLang="en-US" sz="2800">
                <a:ea typeface="黑体" pitchFamily="49" charset="-122"/>
              </a:rPr>
              <a:t>接收    </a:t>
            </a:r>
            <a:r>
              <a:rPr lang="en-US" altLang="zh-CN" sz="2800">
                <a:ea typeface="黑体" pitchFamily="49" charset="-122"/>
              </a:rPr>
              <a:t>7  </a:t>
            </a:r>
            <a:r>
              <a:rPr lang="zh-CN" altLang="en-US" sz="2800">
                <a:ea typeface="黑体" pitchFamily="49" charset="-122"/>
              </a:rPr>
              <a:t>信号地</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en-US" altLang="zh-CN" sz="3600" dirty="0" smtClean="0"/>
              <a:t>RS-232C</a:t>
            </a:r>
            <a:r>
              <a:rPr lang="zh-CN" altLang="en-US" sz="3600" dirty="0" smtClean="0"/>
              <a:t>标准接口与单片机串口实现 </a:t>
            </a:r>
            <a:endParaRPr lang="zh-CN" altLang="en-US" sz="3600" dirty="0"/>
          </a:p>
        </p:txBody>
      </p:sp>
      <p:sp>
        <p:nvSpPr>
          <p:cNvPr id="3" name="内容占位符 2"/>
          <p:cNvSpPr>
            <a:spLocks noGrp="1"/>
          </p:cNvSpPr>
          <p:nvPr>
            <p:ph idx="1"/>
          </p:nvPr>
        </p:nvSpPr>
        <p:spPr>
          <a:xfrm>
            <a:off x="750888" y="1285875"/>
            <a:ext cx="7764462" cy="4500563"/>
          </a:xfrm>
        </p:spPr>
        <p:txBody>
          <a:bodyPr>
            <a:normAutofit lnSpcReduction="10000"/>
          </a:bodyPr>
          <a:lstStyle/>
          <a:p>
            <a:pPr indent="-170815" fontAlgn="auto">
              <a:lnSpc>
                <a:spcPct val="170000"/>
              </a:lnSpc>
              <a:spcAft>
                <a:spcPts val="0"/>
              </a:spcAft>
              <a:buFont typeface="Webdings" pitchFamily="18" charset="2"/>
              <a:buNone/>
              <a:defRPr/>
            </a:pPr>
            <a:endParaRPr lang="en-US" altLang="zh-CN" sz="3200" dirty="0" smtClean="0">
              <a:solidFill>
                <a:srgbClr val="002060"/>
              </a:solidFill>
              <a:latin typeface="宋体" pitchFamily="2" charset="-122"/>
              <a:ea typeface="宋体" pitchFamily="2" charset="-122"/>
            </a:endParaRPr>
          </a:p>
          <a:p>
            <a:pPr indent="-170815" fontAlgn="auto">
              <a:lnSpc>
                <a:spcPct val="170000"/>
              </a:lnSpc>
              <a:spcAft>
                <a:spcPts val="0"/>
              </a:spcAft>
              <a:defRPr/>
            </a:pPr>
            <a:endParaRPr lang="en-US" altLang="zh-CN" sz="9800" dirty="0" smtClean="0">
              <a:latin typeface="宋体" pitchFamily="2" charset="-122"/>
              <a:ea typeface="宋体" pitchFamily="2" charset="-122"/>
            </a:endParaRPr>
          </a:p>
          <a:p>
            <a:pPr indent="-170815" fontAlgn="auto">
              <a:spcAft>
                <a:spcPts val="0"/>
              </a:spcAft>
              <a:defRPr/>
            </a:pPr>
            <a:r>
              <a:rPr lang="en-US" altLang="zh-CN" sz="3200" dirty="0" smtClean="0">
                <a:latin typeface="宋体" pitchFamily="2" charset="-122"/>
                <a:ea typeface="宋体" pitchFamily="2" charset="-122"/>
              </a:rPr>
              <a:t>(a) TTL →232 </a:t>
            </a:r>
            <a:r>
              <a:rPr lang="zh-CN" altLang="en-US" sz="3200" dirty="0" smtClean="0">
                <a:latin typeface="宋体" pitchFamily="2" charset="-122"/>
                <a:ea typeface="宋体" pitchFamily="2" charset="-122"/>
              </a:rPr>
              <a:t>传送 </a:t>
            </a:r>
            <a:r>
              <a:rPr lang="en-US" altLang="zh-CN" sz="3200" dirty="0" smtClean="0">
                <a:latin typeface="宋体" pitchFamily="2" charset="-122"/>
                <a:ea typeface="宋体" pitchFamily="2" charset="-122"/>
              </a:rPr>
              <a:t>232 → TTL</a:t>
            </a:r>
            <a:r>
              <a:rPr lang="zh-CN" altLang="en-US" sz="3200" dirty="0" smtClean="0">
                <a:latin typeface="宋体" pitchFamily="2" charset="-122"/>
                <a:ea typeface="宋体" pitchFamily="2" charset="-122"/>
              </a:rPr>
              <a:t>的典型</a:t>
            </a:r>
            <a:endParaRPr lang="en-US" altLang="zh-CN" sz="3200" dirty="0" smtClean="0">
              <a:latin typeface="宋体" pitchFamily="2" charset="-122"/>
              <a:ea typeface="宋体" pitchFamily="2" charset="-122"/>
            </a:endParaRPr>
          </a:p>
          <a:p>
            <a:pPr indent="-170815" fontAlgn="auto">
              <a:spcAft>
                <a:spcPts val="0"/>
              </a:spcAft>
              <a:defRPr/>
            </a:pPr>
            <a:r>
              <a:rPr lang="en-US" altLang="zh-CN" sz="3200" dirty="0" smtClean="0">
                <a:latin typeface="宋体" pitchFamily="2" charset="-122"/>
                <a:ea typeface="宋体" pitchFamily="2" charset="-122"/>
              </a:rPr>
              <a:t>(b) </a:t>
            </a:r>
            <a:r>
              <a:rPr lang="zh-CN" altLang="en-US" sz="3200" dirty="0" smtClean="0">
                <a:latin typeface="宋体" pitchFamily="2" charset="-122"/>
                <a:ea typeface="宋体" pitchFamily="2" charset="-122"/>
              </a:rPr>
              <a:t>相关芯片的引脚配置</a:t>
            </a: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sz="24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en-US" altLang="zh-CN" sz="3200" dirty="0" smtClean="0">
              <a:latin typeface="宋体" pitchFamily="2" charset="-122"/>
              <a:ea typeface="宋体" pitchFamily="2" charset="-122"/>
            </a:endParaRPr>
          </a:p>
          <a:p>
            <a:pPr indent="-170815" fontAlgn="auto">
              <a:spcAft>
                <a:spcPts val="0"/>
              </a:spcAft>
              <a:defRPr/>
            </a:pPr>
            <a:endParaRPr lang="zh-CN" altLang="en-US" sz="3200" dirty="0">
              <a:latin typeface="宋体" pitchFamily="2" charset="-122"/>
              <a:ea typeface="宋体" pitchFamily="2" charset="-122"/>
            </a:endParaRPr>
          </a:p>
        </p:txBody>
      </p:sp>
      <p:pic>
        <p:nvPicPr>
          <p:cNvPr id="458755" name="Picture 2"/>
          <p:cNvPicPr>
            <a:picLocks noChangeAspect="1" noChangeArrowheads="1"/>
          </p:cNvPicPr>
          <p:nvPr/>
        </p:nvPicPr>
        <p:blipFill>
          <a:blip r:embed="rId2"/>
          <a:srcRect/>
          <a:stretch>
            <a:fillRect/>
          </a:stretch>
        </p:blipFill>
        <p:spPr bwMode="auto">
          <a:xfrm>
            <a:off x="423863" y="1500188"/>
            <a:ext cx="8493125" cy="3078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98031"/>
          </a:xfrm>
        </p:spPr>
        <p:txBody>
          <a:bodyPr/>
          <a:lstStyle/>
          <a:p>
            <a:pPr algn="ctr" fontAlgn="auto">
              <a:spcAft>
                <a:spcPts val="0"/>
              </a:spcAft>
              <a:defRPr/>
            </a:pPr>
            <a:r>
              <a:rPr lang="en-US" altLang="zh-CN" sz="3200" dirty="0" smtClean="0">
                <a:latin typeface="宋体" pitchFamily="2" charset="-122"/>
                <a:ea typeface="宋体" pitchFamily="2" charset="-122"/>
              </a:rPr>
              <a:t>51</a:t>
            </a:r>
            <a:r>
              <a:rPr lang="zh-CN" altLang="en-US" sz="3200" dirty="0" smtClean="0">
                <a:latin typeface="宋体" pitchFamily="2" charset="-122"/>
                <a:ea typeface="宋体" pitchFamily="2" charset="-122"/>
              </a:rPr>
              <a:t>单片机串口概述</a:t>
            </a:r>
            <a:endParaRPr lang="zh-CN" altLang="en-US" sz="3200" dirty="0">
              <a:latin typeface="宋体" pitchFamily="2" charset="-122"/>
              <a:ea typeface="宋体" pitchFamily="2" charset="-122"/>
            </a:endParaRPr>
          </a:p>
        </p:txBody>
      </p:sp>
      <p:sp>
        <p:nvSpPr>
          <p:cNvPr id="3" name="内容占位符 2"/>
          <p:cNvSpPr>
            <a:spLocks noGrp="1"/>
          </p:cNvSpPr>
          <p:nvPr>
            <p:ph idx="1"/>
          </p:nvPr>
        </p:nvSpPr>
        <p:spPr>
          <a:xfrm>
            <a:off x="750888" y="1285875"/>
            <a:ext cx="7764462" cy="4875213"/>
          </a:xfrm>
        </p:spPr>
        <p:txBody>
          <a:bodyPr>
            <a:normAutofit fontScale="92500"/>
          </a:bodyPr>
          <a:lstStyle/>
          <a:p>
            <a:pPr indent="-170815" fontAlgn="auto">
              <a:lnSpc>
                <a:spcPct val="150000"/>
              </a:lnSpc>
              <a:spcAft>
                <a:spcPts val="0"/>
              </a:spcAft>
              <a:defRPr/>
            </a:pPr>
            <a:r>
              <a:rPr lang="zh-CN" altLang="en-US" sz="2800" dirty="0" smtClean="0">
                <a:solidFill>
                  <a:srgbClr val="002060"/>
                </a:solidFill>
              </a:rPr>
              <a:t>串行口按其功能可分为三类：其一是只能发送或只能接收的称之为单工串行口；第二类是可以双向传输，但在传输中，只能单向进行，不能同时双向传输信号的工作方式称之为半双工串行口；第三类是可以同时双向传输信号的工作方式称之为双工串行口或全双工串行口。</a:t>
            </a:r>
            <a:r>
              <a:rPr lang="en-US" sz="2800" dirty="0" smtClean="0">
                <a:solidFill>
                  <a:srgbClr val="002060"/>
                </a:solidFill>
              </a:rPr>
              <a:t>51</a:t>
            </a:r>
            <a:r>
              <a:rPr lang="zh-CN" altLang="en-US" sz="2800" dirty="0" smtClean="0">
                <a:solidFill>
                  <a:srgbClr val="002060"/>
                </a:solidFill>
              </a:rPr>
              <a:t>系列单片机的串行口是全双工的。可以同时进行数据的发送和接收。它有四种工作方式：即即方式</a:t>
            </a:r>
            <a:r>
              <a:rPr lang="en-US" sz="2800" dirty="0" smtClean="0">
                <a:solidFill>
                  <a:srgbClr val="002060"/>
                </a:solidFill>
              </a:rPr>
              <a:t>0</a:t>
            </a:r>
            <a:r>
              <a:rPr lang="zh-CN" altLang="en-US" sz="2800" dirty="0" smtClean="0">
                <a:solidFill>
                  <a:srgbClr val="002060"/>
                </a:solidFill>
              </a:rPr>
              <a:t>、方式</a:t>
            </a:r>
            <a:r>
              <a:rPr lang="en-US" sz="2800" dirty="0" smtClean="0">
                <a:solidFill>
                  <a:srgbClr val="002060"/>
                </a:solidFill>
              </a:rPr>
              <a:t>1</a:t>
            </a:r>
            <a:r>
              <a:rPr lang="zh-CN" altLang="en-US" sz="2800" dirty="0" smtClean="0">
                <a:solidFill>
                  <a:srgbClr val="002060"/>
                </a:solidFill>
              </a:rPr>
              <a:t>、方式</a:t>
            </a:r>
            <a:r>
              <a:rPr lang="en-US" sz="2800" dirty="0" smtClean="0">
                <a:solidFill>
                  <a:srgbClr val="002060"/>
                </a:solidFill>
              </a:rPr>
              <a:t>2</a:t>
            </a:r>
            <a:r>
              <a:rPr lang="zh-CN" altLang="en-US" sz="2800" dirty="0" smtClean="0">
                <a:solidFill>
                  <a:srgbClr val="002060"/>
                </a:solidFill>
              </a:rPr>
              <a:t>、方式</a:t>
            </a:r>
            <a:r>
              <a:rPr lang="en-US" sz="2800" dirty="0" smtClean="0">
                <a:solidFill>
                  <a:srgbClr val="002060"/>
                </a:solidFill>
              </a:rPr>
              <a:t>3</a:t>
            </a:r>
            <a:r>
              <a:rPr lang="zh-CN" altLang="en-US" sz="2800" dirty="0" smtClean="0">
                <a:solidFill>
                  <a:srgbClr val="002060"/>
                </a:solidFill>
              </a:rPr>
              <a:t>。</a:t>
            </a:r>
            <a:endParaRPr lang="zh-CN" altLang="en-US" sz="2800" dirty="0">
              <a:solidFill>
                <a:srgbClr val="002060"/>
              </a:solidFill>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98031"/>
          </a:xfrm>
        </p:spPr>
        <p:txBody>
          <a:bodyPr/>
          <a:lstStyle/>
          <a:p>
            <a:pPr algn="ctr" fontAlgn="auto">
              <a:spcAft>
                <a:spcPts val="0"/>
              </a:spcAft>
              <a:defRPr/>
            </a:pPr>
            <a:r>
              <a:rPr lang="zh-CN" altLang="en-US" sz="3200" dirty="0" smtClean="0"/>
              <a:t>数据缓冲寄存器（</a:t>
            </a:r>
            <a:r>
              <a:rPr lang="en-US" sz="3200" dirty="0" smtClean="0"/>
              <a:t>SUBF</a:t>
            </a:r>
            <a:r>
              <a:rPr lang="zh-CN" altLang="en-US" sz="3200" dirty="0" smtClean="0"/>
              <a:t>）</a:t>
            </a:r>
            <a:endParaRPr lang="zh-CN" altLang="en-US" sz="3200" dirty="0">
              <a:latin typeface="宋体" pitchFamily="2" charset="-122"/>
              <a:ea typeface="宋体" pitchFamily="2" charset="-122"/>
            </a:endParaRPr>
          </a:p>
        </p:txBody>
      </p:sp>
      <p:sp>
        <p:nvSpPr>
          <p:cNvPr id="460802" name="内容占位符 2"/>
          <p:cNvSpPr>
            <a:spLocks noGrp="1"/>
          </p:cNvSpPr>
          <p:nvPr>
            <p:ph idx="1"/>
          </p:nvPr>
        </p:nvSpPr>
        <p:spPr bwMode="auto">
          <a:xfrm>
            <a:off x="750888" y="1285875"/>
            <a:ext cx="7764462" cy="4875213"/>
          </a:xfrm>
        </p:spPr>
        <p:txBody>
          <a:bodyPr wrap="square" numCol="1" anchor="t" anchorCtr="0" compatLnSpc="1">
            <a:prstTxWarp prst="textNoShape">
              <a:avLst/>
            </a:prstTxWarp>
          </a:bodyPr>
          <a:lstStyle/>
          <a:p>
            <a:r>
              <a:rPr lang="en-US" altLang="zh-CN" sz="3200" smtClean="0"/>
              <a:t>51</a:t>
            </a:r>
            <a:r>
              <a:rPr lang="zh-CN" altLang="en-US" sz="3200" smtClean="0"/>
              <a:t>单片机的串行口</a:t>
            </a:r>
            <a:r>
              <a:rPr lang="en-US" altLang="zh-CN" sz="3200" smtClean="0"/>
              <a:t>SBUF</a:t>
            </a:r>
            <a:r>
              <a:rPr lang="zh-CN" altLang="en-US" sz="3200" smtClean="0"/>
              <a:t>是可以直接寻址的专用寄存器，地址为</a:t>
            </a:r>
            <a:r>
              <a:rPr lang="en-US" altLang="zh-CN" sz="3200" smtClean="0"/>
              <a:t>99H</a:t>
            </a:r>
            <a:r>
              <a:rPr lang="zh-CN" altLang="en-US" sz="3200" smtClean="0"/>
              <a:t>。但内部实际上有两个独立的寄存器，一个是接收缓冲器，只能读出不能写入，而且它是双缓冲的，可以避免两帧数据的重叠现象（即前一字节尚未被</a:t>
            </a:r>
            <a:r>
              <a:rPr lang="en-US" altLang="zh-CN" sz="3200" smtClean="0"/>
              <a:t>CPU</a:t>
            </a:r>
            <a:r>
              <a:rPr lang="zh-CN" altLang="en-US" sz="3200" smtClean="0"/>
              <a:t>及时读出，而后一节已接收，并再次存入同一寄存器）。</a:t>
            </a:r>
            <a:endParaRPr lang="en-US" altLang="zh-CN" sz="3200" smtClean="0"/>
          </a:p>
          <a:p>
            <a:r>
              <a:rPr lang="zh-CN" altLang="en-US" sz="3200" smtClean="0"/>
              <a:t>另一个是发送缓冲器，只能写入不能读出，因为发送时</a:t>
            </a:r>
            <a:r>
              <a:rPr lang="en-US" altLang="zh-CN" sz="3200" smtClean="0"/>
              <a:t>CPU</a:t>
            </a:r>
            <a:r>
              <a:rPr lang="zh-CN" altLang="en-US" sz="3200" smtClean="0"/>
              <a:t>总是主动的，所以一般不需要双缓冲方式。</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98031"/>
          </a:xfrm>
        </p:spPr>
        <p:txBody>
          <a:bodyPr/>
          <a:lstStyle/>
          <a:p>
            <a:pPr algn="ctr" fontAlgn="auto">
              <a:spcAft>
                <a:spcPts val="0"/>
              </a:spcAft>
              <a:defRPr/>
            </a:pPr>
            <a:r>
              <a:rPr lang="zh-CN" altLang="en-US" sz="3200" dirty="0" smtClean="0"/>
              <a:t>串行口控制寄存器</a:t>
            </a:r>
            <a:r>
              <a:rPr lang="en-US" sz="3200" dirty="0" smtClean="0"/>
              <a:t>(SCON)</a:t>
            </a:r>
            <a:endParaRPr lang="zh-CN" altLang="en-US" sz="3200" dirty="0">
              <a:latin typeface="宋体" pitchFamily="2" charset="-122"/>
              <a:ea typeface="宋体" pitchFamily="2" charset="-122"/>
            </a:endParaRPr>
          </a:p>
        </p:txBody>
      </p:sp>
      <p:sp>
        <p:nvSpPr>
          <p:cNvPr id="461826" name="内容占位符 2"/>
          <p:cNvSpPr>
            <a:spLocks noGrp="1"/>
          </p:cNvSpPr>
          <p:nvPr>
            <p:ph idx="1"/>
          </p:nvPr>
        </p:nvSpPr>
        <p:spPr bwMode="auto">
          <a:xfrm>
            <a:off x="750888" y="1285875"/>
            <a:ext cx="7764462" cy="4875213"/>
          </a:xfrm>
        </p:spPr>
        <p:txBody>
          <a:bodyPr wrap="square" numCol="1" anchor="t" anchorCtr="0" compatLnSpc="1">
            <a:prstTxWarp prst="textNoShape">
              <a:avLst/>
            </a:prstTxWarp>
          </a:bodyPr>
          <a:lstStyle/>
          <a:p>
            <a:r>
              <a:rPr lang="en-US" altLang="zh-CN" sz="3200" smtClean="0"/>
              <a:t>SCON</a:t>
            </a:r>
            <a:r>
              <a:rPr lang="zh-CN" altLang="en-US" sz="3200" smtClean="0"/>
              <a:t>用来控制和检测串行口的工作方式和工作状态，地址为</a:t>
            </a:r>
            <a:r>
              <a:rPr lang="en-US" altLang="zh-CN" sz="3200" smtClean="0"/>
              <a:t>98H</a:t>
            </a:r>
            <a:r>
              <a:rPr lang="zh-CN" altLang="en-US" sz="3200" smtClean="0"/>
              <a:t>，可位寻址。</a:t>
            </a:r>
            <a:endParaRPr lang="en-US" altLang="zh-CN" sz="3200" smtClean="0"/>
          </a:p>
          <a:p>
            <a:endParaRPr lang="en-US" altLang="zh-CN" sz="3200" smtClean="0"/>
          </a:p>
          <a:p>
            <a:endParaRPr lang="en-US" altLang="zh-CN" sz="3200" smtClean="0"/>
          </a:p>
          <a:p>
            <a:endParaRPr lang="en-US" altLang="zh-CN" sz="3200" smtClean="0"/>
          </a:p>
          <a:p>
            <a:endParaRPr lang="zh-CN" altLang="en-US" sz="3200" smtClean="0"/>
          </a:p>
        </p:txBody>
      </p:sp>
      <p:pic>
        <p:nvPicPr>
          <p:cNvPr id="461827" name="图片 3" descr="SCON.jpg"/>
          <p:cNvPicPr>
            <a:picLocks noChangeAspect="1"/>
          </p:cNvPicPr>
          <p:nvPr/>
        </p:nvPicPr>
        <p:blipFill>
          <a:blip r:embed="rId2"/>
          <a:srcRect/>
          <a:stretch>
            <a:fillRect/>
          </a:stretch>
        </p:blipFill>
        <p:spPr bwMode="auto">
          <a:xfrm>
            <a:off x="220663" y="2357438"/>
            <a:ext cx="8566150" cy="1071562"/>
          </a:xfrm>
          <a:prstGeom prst="rect">
            <a:avLst/>
          </a:prstGeom>
          <a:noFill/>
          <a:ln w="9525">
            <a:noFill/>
            <a:miter lim="800000"/>
            <a:headEnd/>
            <a:tailEnd/>
          </a:ln>
        </p:spPr>
      </p:pic>
      <p:pic>
        <p:nvPicPr>
          <p:cNvPr id="461828" name="图片 4" descr="串口模式.jpg"/>
          <p:cNvPicPr>
            <a:picLocks noChangeAspect="1"/>
          </p:cNvPicPr>
          <p:nvPr/>
        </p:nvPicPr>
        <p:blipFill>
          <a:blip r:embed="rId3"/>
          <a:srcRect/>
          <a:stretch>
            <a:fillRect/>
          </a:stretch>
        </p:blipFill>
        <p:spPr bwMode="auto">
          <a:xfrm>
            <a:off x="1214438" y="3500438"/>
            <a:ext cx="7572375" cy="3040062"/>
          </a:xfrm>
          <a:prstGeom prst="rect">
            <a:avLst/>
          </a:prstGeom>
          <a:noFill/>
          <a:ln w="9525">
            <a:noFill/>
            <a:miter lim="800000"/>
            <a:headEnd/>
            <a:tailEnd/>
          </a:ln>
        </p:spPr>
      </p:pic>
      <p:sp>
        <p:nvSpPr>
          <p:cNvPr id="461829" name="TextBox 5"/>
          <p:cNvSpPr txBox="1">
            <a:spLocks noChangeArrowheads="1"/>
          </p:cNvSpPr>
          <p:nvPr/>
        </p:nvSpPr>
        <p:spPr bwMode="auto">
          <a:xfrm>
            <a:off x="214313" y="4000500"/>
            <a:ext cx="1071562" cy="1816100"/>
          </a:xfrm>
          <a:prstGeom prst="rect">
            <a:avLst/>
          </a:prstGeom>
          <a:noFill/>
          <a:ln w="9525">
            <a:noFill/>
            <a:miter lim="800000"/>
            <a:headEnd/>
            <a:tailEnd/>
          </a:ln>
        </p:spPr>
        <p:txBody>
          <a:bodyPr>
            <a:spAutoFit/>
          </a:bodyPr>
          <a:lstStyle/>
          <a:p>
            <a:r>
              <a:rPr lang="zh-CN" altLang="en-US" sz="2800">
                <a:ea typeface="黑体" pitchFamily="49" charset="-122"/>
              </a:rPr>
              <a:t>串口</a:t>
            </a:r>
            <a:endParaRPr lang="en-US" altLang="zh-CN" sz="2800">
              <a:ea typeface="黑体" pitchFamily="49" charset="-122"/>
            </a:endParaRPr>
          </a:p>
          <a:p>
            <a:r>
              <a:rPr lang="zh-CN" altLang="en-US" sz="2800">
                <a:ea typeface="黑体" pitchFamily="49" charset="-122"/>
              </a:rPr>
              <a:t>工作</a:t>
            </a:r>
            <a:endParaRPr lang="en-US" altLang="zh-CN" sz="2800">
              <a:ea typeface="黑体" pitchFamily="49" charset="-122"/>
            </a:endParaRPr>
          </a:p>
          <a:p>
            <a:r>
              <a:rPr lang="zh-CN" altLang="en-US" sz="2800">
                <a:ea typeface="黑体" pitchFamily="49" charset="-122"/>
              </a:rPr>
              <a:t>模式</a:t>
            </a:r>
            <a:endParaRPr lang="en-US" altLang="zh-CN" sz="2800">
              <a:ea typeface="黑体" pitchFamily="49" charset="-122"/>
            </a:endParaRPr>
          </a:p>
          <a:p>
            <a:r>
              <a:rPr lang="zh-CN" altLang="en-US" sz="2800">
                <a:ea typeface="黑体" pitchFamily="49" charset="-122"/>
              </a:rPr>
              <a:t>设置</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zh-CN" altLang="en-US" sz="3200" dirty="0" smtClean="0"/>
              <a:t>串口模式</a:t>
            </a:r>
            <a:r>
              <a:rPr lang="en-US" altLang="zh-CN" sz="3200" dirty="0" smtClean="0"/>
              <a:t>1UART</a:t>
            </a:r>
            <a:r>
              <a:rPr lang="zh-CN" altLang="en-US" sz="3200" dirty="0" smtClean="0"/>
              <a:t>工作</a:t>
            </a:r>
            <a:endParaRPr lang="zh-CN" altLang="en-US" sz="3200" dirty="0"/>
          </a:p>
        </p:txBody>
      </p:sp>
      <p:sp>
        <p:nvSpPr>
          <p:cNvPr id="3" name="内容占位符 2"/>
          <p:cNvSpPr>
            <a:spLocks noGrp="1"/>
          </p:cNvSpPr>
          <p:nvPr>
            <p:ph idx="1"/>
          </p:nvPr>
        </p:nvSpPr>
        <p:spPr>
          <a:xfrm>
            <a:off x="750888" y="1357313"/>
            <a:ext cx="7764462" cy="5072062"/>
          </a:xfrm>
        </p:spPr>
        <p:txBody>
          <a:bodyPr>
            <a:normAutofit lnSpcReduction="10000"/>
          </a:bodyPr>
          <a:lstStyle/>
          <a:p>
            <a:pPr indent="-170815" fontAlgn="auto">
              <a:spcAft>
                <a:spcPts val="0"/>
              </a:spcAft>
              <a:defRPr/>
            </a:pPr>
            <a:r>
              <a:rPr lang="en-US" altLang="zh-CN" sz="3200" dirty="0" smtClean="0">
                <a:solidFill>
                  <a:srgbClr val="0070C0"/>
                </a:solidFill>
              </a:rPr>
              <a:t>UART</a:t>
            </a:r>
            <a:r>
              <a:rPr lang="zh-CN" altLang="en-US" sz="3200" dirty="0" smtClean="0">
                <a:solidFill>
                  <a:srgbClr val="0070C0"/>
                </a:solidFill>
              </a:rPr>
              <a:t>，即通用异步收发接口。</a:t>
            </a:r>
            <a:r>
              <a:rPr lang="en-US" altLang="zh-CN" sz="3200" dirty="0" smtClean="0">
                <a:solidFill>
                  <a:srgbClr val="0070C0"/>
                </a:solidFill>
              </a:rPr>
              <a:t>51</a:t>
            </a:r>
            <a:r>
              <a:rPr lang="zh-CN" altLang="en-US" sz="3200" dirty="0" smtClean="0">
                <a:solidFill>
                  <a:srgbClr val="0070C0"/>
                </a:solidFill>
              </a:rPr>
              <a:t>单片机串口最简便的通信模式。</a:t>
            </a:r>
            <a:endParaRPr lang="en-US" altLang="zh-CN" sz="3200" dirty="0" smtClean="0">
              <a:solidFill>
                <a:srgbClr val="0070C0"/>
              </a:solidFill>
            </a:endParaRPr>
          </a:p>
          <a:p>
            <a:pPr indent="-170815" fontAlgn="auto">
              <a:spcAft>
                <a:spcPts val="0"/>
              </a:spcAft>
              <a:defRPr/>
            </a:pPr>
            <a:r>
              <a:rPr lang="zh-CN" altLang="en-US" sz="3200" dirty="0" smtClean="0">
                <a:solidFill>
                  <a:srgbClr val="0070C0"/>
                </a:solidFill>
              </a:rPr>
              <a:t>模式</a:t>
            </a:r>
            <a:r>
              <a:rPr lang="en-US" altLang="zh-CN" sz="3200" dirty="0" smtClean="0">
                <a:solidFill>
                  <a:srgbClr val="0070C0"/>
                </a:solidFill>
              </a:rPr>
              <a:t>1</a:t>
            </a:r>
            <a:r>
              <a:rPr lang="zh-CN" altLang="en-US" sz="3200" dirty="0" smtClean="0">
                <a:solidFill>
                  <a:srgbClr val="0070C0"/>
                </a:solidFill>
              </a:rPr>
              <a:t>异步通信的帧格式：</a:t>
            </a: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lnSpc>
                <a:spcPct val="110000"/>
              </a:lnSpc>
              <a:spcAft>
                <a:spcPts val="0"/>
              </a:spcAft>
              <a:defRPr/>
            </a:pPr>
            <a:r>
              <a:rPr lang="zh-CN" altLang="en-US" sz="3200" dirty="0" smtClean="0">
                <a:solidFill>
                  <a:srgbClr val="0070C0"/>
                </a:solidFill>
              </a:rPr>
              <a:t>一位起始位（低电平），后跟</a:t>
            </a:r>
            <a:r>
              <a:rPr lang="en-US" altLang="zh-CN" sz="3200" dirty="0" smtClean="0">
                <a:solidFill>
                  <a:srgbClr val="0070C0"/>
                </a:solidFill>
              </a:rPr>
              <a:t>8</a:t>
            </a:r>
            <a:r>
              <a:rPr lang="zh-CN" altLang="en-US" sz="3200" dirty="0" smtClean="0">
                <a:solidFill>
                  <a:srgbClr val="0070C0"/>
                </a:solidFill>
              </a:rPr>
              <a:t>位数据位，</a:t>
            </a:r>
            <a:endParaRPr lang="en-US" altLang="zh-CN" sz="3200" dirty="0" smtClean="0">
              <a:solidFill>
                <a:srgbClr val="0070C0"/>
              </a:solidFill>
            </a:endParaRPr>
          </a:p>
          <a:p>
            <a:pPr indent="-170815" fontAlgn="auto">
              <a:lnSpc>
                <a:spcPct val="110000"/>
              </a:lnSpc>
              <a:spcAft>
                <a:spcPts val="0"/>
              </a:spcAft>
              <a:defRPr/>
            </a:pPr>
            <a:r>
              <a:rPr lang="zh-CN" altLang="en-US" sz="3200" dirty="0" smtClean="0">
                <a:solidFill>
                  <a:srgbClr val="0070C0"/>
                </a:solidFill>
              </a:rPr>
              <a:t>一位停止位（高电平）。如果连续发送，就会继续出现一位起始位</a:t>
            </a:r>
            <a:r>
              <a:rPr lang="en-US" altLang="zh-CN" sz="3200" dirty="0" smtClean="0">
                <a:solidFill>
                  <a:srgbClr val="0070C0"/>
                </a:solidFill>
              </a:rPr>
              <a:t>......</a:t>
            </a:r>
            <a:r>
              <a:rPr lang="zh-CN" altLang="en-US" sz="3200" dirty="0" smtClean="0">
                <a:solidFill>
                  <a:srgbClr val="0070C0"/>
                </a:solidFill>
              </a:rPr>
              <a:t>，否则，高电平将持续</a:t>
            </a:r>
            <a:r>
              <a:rPr lang="en-US" altLang="zh-CN" sz="3200" dirty="0" smtClean="0">
                <a:solidFill>
                  <a:srgbClr val="0070C0"/>
                </a:solidFill>
              </a:rPr>
              <a:t>......(</a:t>
            </a:r>
            <a:r>
              <a:rPr lang="zh-CN" altLang="en-US" sz="3200" dirty="0" smtClean="0">
                <a:solidFill>
                  <a:srgbClr val="0070C0"/>
                </a:solidFill>
              </a:rPr>
              <a:t>空闲状态</a:t>
            </a:r>
            <a:r>
              <a:rPr lang="en-US" altLang="zh-CN" sz="3200" dirty="0" smtClean="0">
                <a:solidFill>
                  <a:srgbClr val="0070C0"/>
                </a:solidFill>
              </a:rPr>
              <a:t>)</a:t>
            </a:r>
          </a:p>
          <a:p>
            <a:pPr indent="-170815" fontAlgn="auto">
              <a:spcAft>
                <a:spcPts val="0"/>
              </a:spcAft>
              <a:defRPr/>
            </a:pPr>
            <a:endParaRPr lang="zh-CN" altLang="en-US" sz="3200" dirty="0">
              <a:solidFill>
                <a:srgbClr val="0070C0"/>
              </a:solidFill>
            </a:endParaRPr>
          </a:p>
        </p:txBody>
      </p:sp>
      <p:pic>
        <p:nvPicPr>
          <p:cNvPr id="462851" name="Picture 3"/>
          <p:cNvPicPr>
            <a:picLocks noChangeAspect="1" noChangeArrowheads="1"/>
          </p:cNvPicPr>
          <p:nvPr/>
        </p:nvPicPr>
        <p:blipFill>
          <a:blip r:embed="rId2"/>
          <a:srcRect/>
          <a:stretch>
            <a:fillRect/>
          </a:stretch>
        </p:blipFill>
        <p:spPr bwMode="auto">
          <a:xfrm>
            <a:off x="1071563" y="2919413"/>
            <a:ext cx="6327775" cy="1366837"/>
          </a:xfrm>
          <a:prstGeom prst="rect">
            <a:avLst/>
          </a:prstGeom>
          <a:noFill/>
          <a:ln w="9525">
            <a:noFill/>
            <a:miter lim="800000"/>
            <a:headEnd/>
            <a:tailEnd/>
          </a:ln>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zh-CN" altLang="en-US" sz="3200" dirty="0" smtClean="0"/>
              <a:t>串口模式</a:t>
            </a:r>
            <a:r>
              <a:rPr lang="en-US" altLang="zh-CN" sz="3200" dirty="0" smtClean="0"/>
              <a:t>1UART</a:t>
            </a:r>
            <a:r>
              <a:rPr lang="zh-CN" altLang="en-US" sz="3200" dirty="0" smtClean="0"/>
              <a:t>工作</a:t>
            </a:r>
            <a:endParaRPr lang="zh-CN" altLang="en-US" sz="3200" dirty="0"/>
          </a:p>
        </p:txBody>
      </p:sp>
      <p:sp>
        <p:nvSpPr>
          <p:cNvPr id="463874" name="内容占位符 2"/>
          <p:cNvSpPr>
            <a:spLocks noGrp="1"/>
          </p:cNvSpPr>
          <p:nvPr>
            <p:ph idx="1"/>
          </p:nvPr>
        </p:nvSpPr>
        <p:spPr bwMode="auto">
          <a:xfrm>
            <a:off x="750888" y="1357313"/>
            <a:ext cx="7764462" cy="5072062"/>
          </a:xfrm>
        </p:spPr>
        <p:txBody>
          <a:bodyPr wrap="square" numCol="1" anchor="t" anchorCtr="0" compatLnSpc="1">
            <a:prstTxWarp prst="textNoShape">
              <a:avLst/>
            </a:prstTxWarp>
          </a:bodyPr>
          <a:lstStyle/>
          <a:p>
            <a:r>
              <a:rPr lang="zh-CN" altLang="en-US" sz="3200" smtClean="0">
                <a:solidFill>
                  <a:srgbClr val="0070C0"/>
                </a:solidFill>
              </a:rPr>
              <a:t>波特率</a:t>
            </a:r>
            <a:endParaRPr lang="en-US" altLang="zh-CN" sz="3200" smtClean="0">
              <a:solidFill>
                <a:srgbClr val="0070C0"/>
              </a:solidFill>
            </a:endParaRPr>
          </a:p>
          <a:p>
            <a:r>
              <a:rPr lang="zh-CN" altLang="en-US" sz="3200" smtClean="0">
                <a:solidFill>
                  <a:srgbClr val="0070C0"/>
                </a:solidFill>
              </a:rPr>
              <a:t>暂时可理解为每秒钟传送的高低电平状态的个数。常用的波特率是</a:t>
            </a:r>
            <a:r>
              <a:rPr lang="en-US" altLang="zh-CN" sz="3200" smtClean="0">
                <a:solidFill>
                  <a:srgbClr val="0070C0"/>
                </a:solidFill>
              </a:rPr>
              <a:t>9600</a:t>
            </a:r>
          </a:p>
          <a:p>
            <a:endParaRPr lang="en-US" altLang="zh-CN" sz="3200" smtClean="0">
              <a:solidFill>
                <a:srgbClr val="0070C0"/>
              </a:solidFill>
            </a:endParaRPr>
          </a:p>
          <a:p>
            <a:endParaRPr lang="en-US" altLang="zh-CN" sz="3200" smtClean="0">
              <a:solidFill>
                <a:srgbClr val="0070C0"/>
              </a:solidFill>
            </a:endParaRPr>
          </a:p>
          <a:p>
            <a:pPr>
              <a:lnSpc>
                <a:spcPct val="110000"/>
              </a:lnSpc>
            </a:pPr>
            <a:endParaRPr lang="en-US" altLang="zh-CN" sz="3200" smtClean="0">
              <a:solidFill>
                <a:srgbClr val="0070C0"/>
              </a:solidFill>
            </a:endParaRPr>
          </a:p>
          <a:p>
            <a:r>
              <a:rPr lang="zh-CN" altLang="en-US" sz="3200" smtClean="0">
                <a:solidFill>
                  <a:srgbClr val="0070C0"/>
                </a:solidFill>
              </a:rPr>
              <a:t>确定的波特率定义了每个数据位的“位定时”。上述帧格式才得以正确地传送。</a:t>
            </a:r>
          </a:p>
        </p:txBody>
      </p:sp>
      <p:pic>
        <p:nvPicPr>
          <p:cNvPr id="463875" name="Picture 3"/>
          <p:cNvPicPr>
            <a:picLocks noChangeAspect="1" noChangeArrowheads="1"/>
          </p:cNvPicPr>
          <p:nvPr/>
        </p:nvPicPr>
        <p:blipFill>
          <a:blip r:embed="rId2"/>
          <a:srcRect/>
          <a:stretch>
            <a:fillRect/>
          </a:stretch>
        </p:blipFill>
        <p:spPr bwMode="auto">
          <a:xfrm>
            <a:off x="1071563" y="2919413"/>
            <a:ext cx="6327775" cy="1366837"/>
          </a:xfrm>
          <a:prstGeom prst="rect">
            <a:avLst/>
          </a:prstGeom>
          <a:noFill/>
          <a:ln w="9525">
            <a:noFill/>
            <a:miter lim="800000"/>
            <a:headEnd/>
            <a:tailEnd/>
          </a:ln>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zh-CN" altLang="en-US" sz="3200" dirty="0" smtClean="0">
                <a:solidFill>
                  <a:srgbClr val="0070C0"/>
                </a:solidFill>
              </a:rPr>
              <a:t>波特率的实现</a:t>
            </a:r>
            <a:endParaRPr lang="en-US" altLang="zh-CN" sz="3200" dirty="0" smtClean="0">
              <a:solidFill>
                <a:srgbClr val="0070C0"/>
              </a:solidFill>
            </a:endParaRPr>
          </a:p>
        </p:txBody>
      </p:sp>
      <p:sp>
        <p:nvSpPr>
          <p:cNvPr id="3" name="内容占位符 2"/>
          <p:cNvSpPr>
            <a:spLocks noGrp="1"/>
          </p:cNvSpPr>
          <p:nvPr>
            <p:ph idx="1"/>
          </p:nvPr>
        </p:nvSpPr>
        <p:spPr>
          <a:xfrm>
            <a:off x="750888" y="1357313"/>
            <a:ext cx="7764462" cy="5500687"/>
          </a:xfrm>
        </p:spPr>
        <p:txBody>
          <a:bodyPr>
            <a:normAutofit lnSpcReduction="10000"/>
          </a:bodyPr>
          <a:lstStyle/>
          <a:p>
            <a:pPr indent="-170815" fontAlgn="auto">
              <a:spcAft>
                <a:spcPts val="0"/>
              </a:spcAft>
              <a:defRPr/>
            </a:pPr>
            <a:r>
              <a:rPr lang="zh-CN" altLang="en-US" sz="3200" dirty="0" smtClean="0">
                <a:solidFill>
                  <a:srgbClr val="0070C0"/>
                </a:solidFill>
              </a:rPr>
              <a:t>用工作于模式</a:t>
            </a:r>
            <a:r>
              <a:rPr lang="en-US" altLang="zh-CN" sz="3200" dirty="0" smtClean="0">
                <a:solidFill>
                  <a:srgbClr val="0070C0"/>
                </a:solidFill>
              </a:rPr>
              <a:t>2</a:t>
            </a:r>
            <a:r>
              <a:rPr lang="zh-CN" altLang="en-US" sz="3200" dirty="0" smtClean="0">
                <a:solidFill>
                  <a:srgbClr val="0070C0"/>
                </a:solidFill>
              </a:rPr>
              <a:t>的</a:t>
            </a:r>
            <a:r>
              <a:rPr lang="en-US" altLang="zh-CN" sz="3200" dirty="0" smtClean="0">
                <a:solidFill>
                  <a:srgbClr val="0070C0"/>
                </a:solidFill>
              </a:rPr>
              <a:t>T/C1</a:t>
            </a:r>
            <a:r>
              <a:rPr lang="zh-CN" altLang="en-US" sz="3200" dirty="0" smtClean="0">
                <a:solidFill>
                  <a:srgbClr val="0070C0"/>
                </a:solidFill>
              </a:rPr>
              <a:t>（非中断工作）：</a:t>
            </a: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lnSpc>
                <a:spcPct val="160000"/>
              </a:lnSpc>
              <a:spcAft>
                <a:spcPts val="0"/>
              </a:spcAft>
              <a:defRPr/>
            </a:pPr>
            <a:r>
              <a:rPr lang="zh-CN" altLang="en-US" sz="3200" dirty="0" smtClean="0">
                <a:solidFill>
                  <a:srgbClr val="0070C0"/>
                </a:solidFill>
              </a:rPr>
              <a:t>不难理解，</a:t>
            </a:r>
            <a:r>
              <a:rPr lang="en-US" altLang="zh-CN" sz="3200" dirty="0" smtClean="0">
                <a:solidFill>
                  <a:srgbClr val="0070C0"/>
                </a:solidFill>
              </a:rPr>
              <a:t>51</a:t>
            </a:r>
            <a:r>
              <a:rPr lang="zh-CN" altLang="en-US" sz="3200" dirty="0" smtClean="0">
                <a:solidFill>
                  <a:srgbClr val="0070C0"/>
                </a:solidFill>
              </a:rPr>
              <a:t>机串口的收发信时钟来自于定时器</a:t>
            </a:r>
            <a:r>
              <a:rPr lang="en-US" altLang="zh-CN" sz="3200" dirty="0" smtClean="0">
                <a:solidFill>
                  <a:srgbClr val="0070C0"/>
                </a:solidFill>
              </a:rPr>
              <a:t>1</a:t>
            </a:r>
            <a:r>
              <a:rPr lang="zh-CN" altLang="en-US" sz="3200" dirty="0" smtClean="0">
                <a:solidFill>
                  <a:srgbClr val="0070C0"/>
                </a:solidFill>
              </a:rPr>
              <a:t>的溢出脉冲</a:t>
            </a:r>
            <a:r>
              <a:rPr lang="en-US" altLang="zh-CN" sz="3200" dirty="0" smtClean="0">
                <a:solidFill>
                  <a:srgbClr val="0070C0"/>
                </a:solidFill>
              </a:rPr>
              <a:t>32</a:t>
            </a:r>
            <a:r>
              <a:rPr lang="zh-CN" altLang="en-US" sz="3200" dirty="0" smtClean="0">
                <a:solidFill>
                  <a:srgbClr val="0070C0"/>
                </a:solidFill>
              </a:rPr>
              <a:t>分频（</a:t>
            </a:r>
            <a:r>
              <a:rPr lang="en-US" altLang="zh-CN" sz="3200" dirty="0" smtClean="0">
                <a:solidFill>
                  <a:srgbClr val="0070C0"/>
                </a:solidFill>
              </a:rPr>
              <a:t>SMOD=0</a:t>
            </a:r>
            <a:r>
              <a:rPr lang="zh-CN" altLang="en-US" sz="3200" dirty="0" smtClean="0">
                <a:solidFill>
                  <a:srgbClr val="0070C0"/>
                </a:solidFill>
              </a:rPr>
              <a:t>）</a:t>
            </a: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p:txBody>
      </p:sp>
      <p:pic>
        <p:nvPicPr>
          <p:cNvPr id="464899" name="Picture 2"/>
          <p:cNvPicPr>
            <a:picLocks noChangeAspect="1" noChangeArrowheads="1"/>
          </p:cNvPicPr>
          <p:nvPr/>
        </p:nvPicPr>
        <p:blipFill>
          <a:blip r:embed="rId2"/>
          <a:srcRect/>
          <a:stretch>
            <a:fillRect/>
          </a:stretch>
        </p:blipFill>
        <p:spPr bwMode="auto">
          <a:xfrm>
            <a:off x="1785938" y="2000250"/>
            <a:ext cx="5143500" cy="33401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98031"/>
          </a:xfrm>
        </p:spPr>
        <p:txBody>
          <a:bodyPr/>
          <a:lstStyle/>
          <a:p>
            <a:pPr algn="ctr" fontAlgn="auto">
              <a:spcAft>
                <a:spcPts val="0"/>
              </a:spcAft>
              <a:defRPr/>
            </a:pPr>
            <a:r>
              <a:rPr lang="zh-CN" altLang="en-US" sz="3600" dirty="0" smtClean="0">
                <a:solidFill>
                  <a:srgbClr val="0070C0"/>
                </a:solidFill>
              </a:rPr>
              <a:t>二进制数与十进制数之间的等值转换</a:t>
            </a:r>
            <a:endParaRPr lang="zh-CN" altLang="en-US" sz="3600" dirty="0">
              <a:solidFill>
                <a:srgbClr val="0070C0"/>
              </a:solidFill>
            </a:endParaRPr>
          </a:p>
        </p:txBody>
      </p:sp>
      <p:sp>
        <p:nvSpPr>
          <p:cNvPr id="29698" name="内容占位符 2"/>
          <p:cNvSpPr>
            <a:spLocks noGrp="1"/>
          </p:cNvSpPr>
          <p:nvPr>
            <p:ph idx="1"/>
          </p:nvPr>
        </p:nvSpPr>
        <p:spPr bwMode="auto">
          <a:xfrm>
            <a:off x="750888" y="1428750"/>
            <a:ext cx="7764462" cy="4732338"/>
          </a:xfrm>
        </p:spPr>
        <p:txBody>
          <a:bodyPr wrap="square" numCol="1" anchor="t" anchorCtr="0" compatLnSpc="1">
            <a:prstTxWarp prst="textNoShape">
              <a:avLst/>
            </a:prstTxWarp>
          </a:bodyPr>
          <a:lstStyle/>
          <a:p>
            <a:r>
              <a:rPr lang="en-US" altLang="zh-CN" sz="3200" smtClean="0">
                <a:solidFill>
                  <a:srgbClr val="0070C0"/>
                </a:solidFill>
              </a:rPr>
              <a:t>2.</a:t>
            </a:r>
            <a:r>
              <a:rPr lang="zh-CN" altLang="en-US" sz="3200" smtClean="0">
                <a:solidFill>
                  <a:srgbClr val="0070C0"/>
                </a:solidFill>
              </a:rPr>
              <a:t>十进制数转换成二进制数：</a:t>
            </a:r>
            <a:endParaRPr lang="en-US" altLang="zh-CN" sz="3200" smtClean="0">
              <a:solidFill>
                <a:srgbClr val="0070C0"/>
              </a:solidFill>
            </a:endParaRPr>
          </a:p>
          <a:p>
            <a:r>
              <a:rPr lang="en-US" altLang="zh-CN" sz="3200" smtClean="0">
                <a:solidFill>
                  <a:srgbClr val="0070C0"/>
                </a:solidFill>
              </a:rPr>
              <a:t>a) </a:t>
            </a:r>
            <a:r>
              <a:rPr lang="zh-CN" altLang="en-US" sz="3200" smtClean="0">
                <a:solidFill>
                  <a:srgbClr val="0070C0"/>
                </a:solidFill>
              </a:rPr>
              <a:t>小数     乘二取整法</a:t>
            </a:r>
          </a:p>
        </p:txBody>
      </p:sp>
      <p:sp>
        <p:nvSpPr>
          <p:cNvPr id="5" name="右箭头 4"/>
          <p:cNvSpPr/>
          <p:nvPr/>
        </p:nvSpPr>
        <p:spPr>
          <a:xfrm>
            <a:off x="2857500" y="2214563"/>
            <a:ext cx="428625"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pic>
        <p:nvPicPr>
          <p:cNvPr id="29700" name="Picture 3"/>
          <p:cNvPicPr>
            <a:picLocks noChangeAspect="1" noChangeArrowheads="1"/>
          </p:cNvPicPr>
          <p:nvPr/>
        </p:nvPicPr>
        <p:blipFill>
          <a:blip r:embed="rId2"/>
          <a:srcRect/>
          <a:stretch>
            <a:fillRect/>
          </a:stretch>
        </p:blipFill>
        <p:spPr bwMode="auto">
          <a:xfrm>
            <a:off x="357188" y="2571750"/>
            <a:ext cx="8429625" cy="399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zh-CN" altLang="en-US" sz="3200" dirty="0" smtClean="0">
                <a:solidFill>
                  <a:srgbClr val="0070C0"/>
                </a:solidFill>
              </a:rPr>
              <a:t>波特率的实现</a:t>
            </a:r>
            <a:endParaRPr lang="en-US" altLang="zh-CN" sz="3200" dirty="0" smtClean="0">
              <a:solidFill>
                <a:srgbClr val="0070C0"/>
              </a:solidFill>
            </a:endParaRPr>
          </a:p>
        </p:txBody>
      </p:sp>
      <p:sp>
        <p:nvSpPr>
          <p:cNvPr id="465922" name="内容占位符 2"/>
          <p:cNvSpPr>
            <a:spLocks noGrp="1"/>
          </p:cNvSpPr>
          <p:nvPr>
            <p:ph idx="1"/>
          </p:nvPr>
        </p:nvSpPr>
        <p:spPr bwMode="auto">
          <a:xfrm>
            <a:off x="750888" y="1357313"/>
            <a:ext cx="7764462" cy="5500687"/>
          </a:xfrm>
        </p:spPr>
        <p:txBody>
          <a:bodyPr wrap="square" numCol="1" anchor="t" anchorCtr="0" compatLnSpc="1">
            <a:prstTxWarp prst="textNoShape">
              <a:avLst/>
            </a:prstTxWarp>
          </a:bodyPr>
          <a:lstStyle/>
          <a:p>
            <a:r>
              <a:rPr lang="zh-CN" altLang="en-US" sz="3200" smtClean="0">
                <a:solidFill>
                  <a:srgbClr val="0070C0"/>
                </a:solidFill>
              </a:rPr>
              <a:t>用工作于模式</a:t>
            </a:r>
            <a:r>
              <a:rPr lang="en-US" altLang="zh-CN" sz="3200" smtClean="0">
                <a:solidFill>
                  <a:srgbClr val="0070C0"/>
                </a:solidFill>
              </a:rPr>
              <a:t>2</a:t>
            </a:r>
            <a:r>
              <a:rPr lang="zh-CN" altLang="en-US" sz="3200" smtClean="0">
                <a:solidFill>
                  <a:srgbClr val="0070C0"/>
                </a:solidFill>
              </a:rPr>
              <a:t>的</a:t>
            </a:r>
            <a:r>
              <a:rPr lang="en-US" altLang="zh-CN" sz="3200" smtClean="0">
                <a:solidFill>
                  <a:srgbClr val="0070C0"/>
                </a:solidFill>
              </a:rPr>
              <a:t>T/C1</a:t>
            </a:r>
            <a:r>
              <a:rPr lang="zh-CN" altLang="en-US" sz="3200" smtClean="0">
                <a:solidFill>
                  <a:srgbClr val="0070C0"/>
                </a:solidFill>
              </a:rPr>
              <a:t>（非中断工作）：</a:t>
            </a:r>
            <a:endParaRPr lang="en-US" altLang="zh-CN" sz="3200" smtClean="0">
              <a:solidFill>
                <a:srgbClr val="0070C0"/>
              </a:solidFill>
            </a:endParaRPr>
          </a:p>
          <a:p>
            <a:r>
              <a:rPr lang="zh-CN" altLang="en-US" sz="3200" smtClean="0">
                <a:solidFill>
                  <a:srgbClr val="0070C0"/>
                </a:solidFill>
              </a:rPr>
              <a:t>设石英晶体频率为</a:t>
            </a:r>
            <a:r>
              <a:rPr lang="en-US" altLang="zh-CN" sz="3200" smtClean="0">
                <a:solidFill>
                  <a:srgbClr val="0070C0"/>
                </a:solidFill>
              </a:rPr>
              <a:t>11.0592MHz</a:t>
            </a:r>
            <a:r>
              <a:rPr lang="zh-CN" altLang="en-US" sz="3200" smtClean="0">
                <a:solidFill>
                  <a:srgbClr val="0070C0"/>
                </a:solidFill>
              </a:rPr>
              <a:t>，期望的波特率为</a:t>
            </a:r>
            <a:r>
              <a:rPr lang="en-US" altLang="zh-CN" sz="3200" smtClean="0">
                <a:solidFill>
                  <a:srgbClr val="0070C0"/>
                </a:solidFill>
              </a:rPr>
              <a:t>9600</a:t>
            </a:r>
            <a:r>
              <a:rPr lang="zh-CN" altLang="en-US" sz="3200" smtClean="0">
                <a:solidFill>
                  <a:srgbClr val="0070C0"/>
                </a:solidFill>
              </a:rPr>
              <a:t>，则</a:t>
            </a:r>
            <a:r>
              <a:rPr lang="en-US" altLang="zh-CN" sz="3200" smtClean="0">
                <a:solidFill>
                  <a:srgbClr val="0070C0"/>
                </a:solidFill>
              </a:rPr>
              <a:t>TH1=TL1</a:t>
            </a:r>
            <a:r>
              <a:rPr lang="zh-CN" altLang="en-US" sz="3200" smtClean="0">
                <a:solidFill>
                  <a:srgbClr val="0070C0"/>
                </a:solidFill>
              </a:rPr>
              <a:t>的内容（</a:t>
            </a:r>
            <a:r>
              <a:rPr lang="en-US" altLang="zh-CN" sz="3200" smtClean="0">
                <a:solidFill>
                  <a:srgbClr val="0070C0"/>
                </a:solidFill>
              </a:rPr>
              <a:t>X</a:t>
            </a:r>
            <a:r>
              <a:rPr lang="zh-CN" altLang="en-US" sz="3200" smtClean="0">
                <a:solidFill>
                  <a:srgbClr val="0070C0"/>
                </a:solidFill>
              </a:rPr>
              <a:t>）计算如下：</a:t>
            </a:r>
            <a:endParaRPr lang="en-US" altLang="zh-CN" sz="3200" smtClean="0">
              <a:solidFill>
                <a:srgbClr val="0070C0"/>
              </a:solidFill>
            </a:endParaRPr>
          </a:p>
          <a:p>
            <a:endParaRPr lang="en-US" altLang="zh-CN" sz="3200" smtClean="0">
              <a:solidFill>
                <a:srgbClr val="0070C0"/>
              </a:solidFill>
            </a:endParaRPr>
          </a:p>
          <a:p>
            <a:endParaRPr lang="en-US" altLang="zh-CN" sz="3200" smtClean="0">
              <a:solidFill>
                <a:srgbClr val="0070C0"/>
              </a:solidFill>
            </a:endParaRPr>
          </a:p>
          <a:p>
            <a:r>
              <a:rPr lang="zh-CN" altLang="en-US" sz="3200" smtClean="0">
                <a:solidFill>
                  <a:srgbClr val="0070C0"/>
                </a:solidFill>
              </a:rPr>
              <a:t>（有兴趣的可以从原始概念推演。）</a:t>
            </a:r>
            <a:endParaRPr lang="en-US" altLang="zh-CN" sz="3200" smtClean="0">
              <a:solidFill>
                <a:srgbClr val="0070C0"/>
              </a:solidFill>
            </a:endParaRPr>
          </a:p>
          <a:p>
            <a:r>
              <a:rPr lang="zh-CN" altLang="en-US" sz="3200" smtClean="0">
                <a:solidFill>
                  <a:srgbClr val="0070C0"/>
                </a:solidFill>
              </a:rPr>
              <a:t>这正是很多单片机小系统的石英晶体不用</a:t>
            </a:r>
            <a:r>
              <a:rPr lang="en-US" altLang="zh-CN" sz="3200" smtClean="0">
                <a:solidFill>
                  <a:srgbClr val="0070C0"/>
                </a:solidFill>
              </a:rPr>
              <a:t>12MHz</a:t>
            </a:r>
            <a:r>
              <a:rPr lang="zh-CN" altLang="en-US" sz="3200" smtClean="0">
                <a:solidFill>
                  <a:srgbClr val="0070C0"/>
                </a:solidFill>
              </a:rPr>
              <a:t>，而用</a:t>
            </a:r>
            <a:r>
              <a:rPr lang="en-US" altLang="zh-CN" sz="3200" smtClean="0">
                <a:solidFill>
                  <a:srgbClr val="0070C0"/>
                </a:solidFill>
              </a:rPr>
              <a:t>11.0592MHz</a:t>
            </a:r>
            <a:r>
              <a:rPr lang="zh-CN" altLang="en-US" sz="3200" smtClean="0">
                <a:solidFill>
                  <a:srgbClr val="0070C0"/>
                </a:solidFill>
              </a:rPr>
              <a:t>的缘故。</a:t>
            </a:r>
            <a:endParaRPr lang="en-US" altLang="zh-CN" sz="3200" smtClean="0">
              <a:solidFill>
                <a:srgbClr val="0070C0"/>
              </a:solidFill>
            </a:endParaRPr>
          </a:p>
          <a:p>
            <a:endParaRPr lang="en-US" altLang="zh-CN" sz="3200" smtClean="0">
              <a:solidFill>
                <a:srgbClr val="0070C0"/>
              </a:solidFill>
            </a:endParaRPr>
          </a:p>
          <a:p>
            <a:endParaRPr lang="en-US" altLang="zh-CN" sz="3200" smtClean="0">
              <a:solidFill>
                <a:srgbClr val="0070C0"/>
              </a:solidFill>
            </a:endParaRPr>
          </a:p>
          <a:p>
            <a:endParaRPr lang="en-US" altLang="zh-CN" sz="3200" smtClean="0">
              <a:solidFill>
                <a:srgbClr val="0070C0"/>
              </a:solidFill>
            </a:endParaRPr>
          </a:p>
          <a:p>
            <a:endParaRPr lang="en-US" altLang="zh-CN" sz="3200" smtClean="0">
              <a:solidFill>
                <a:srgbClr val="0070C0"/>
              </a:solidFill>
            </a:endParaRPr>
          </a:p>
          <a:p>
            <a:endParaRPr lang="en-US" altLang="zh-CN" sz="3200" smtClean="0">
              <a:solidFill>
                <a:srgbClr val="0070C0"/>
              </a:solidFill>
            </a:endParaRPr>
          </a:p>
          <a:p>
            <a:endParaRPr lang="en-US" altLang="zh-CN" sz="3200" smtClean="0">
              <a:solidFill>
                <a:srgbClr val="0070C0"/>
              </a:solidFill>
            </a:endParaRPr>
          </a:p>
          <a:p>
            <a:endParaRPr lang="en-US" altLang="zh-CN" sz="3200" smtClean="0">
              <a:solidFill>
                <a:srgbClr val="0070C0"/>
              </a:solidFill>
            </a:endParaRPr>
          </a:p>
          <a:p>
            <a:pPr>
              <a:lnSpc>
                <a:spcPct val="160000"/>
              </a:lnSpc>
              <a:buFont typeface="Webdings" pitchFamily="18" charset="2"/>
              <a:buNone/>
            </a:pPr>
            <a:endParaRPr lang="en-US" altLang="zh-CN" sz="3200" smtClean="0">
              <a:solidFill>
                <a:srgbClr val="0070C0"/>
              </a:solidFill>
            </a:endParaRPr>
          </a:p>
          <a:p>
            <a:endParaRPr lang="en-US" altLang="zh-CN" sz="3200" smtClean="0">
              <a:solidFill>
                <a:srgbClr val="0070C0"/>
              </a:solidFill>
            </a:endParaRPr>
          </a:p>
        </p:txBody>
      </p:sp>
      <p:pic>
        <p:nvPicPr>
          <p:cNvPr id="465923" name="Picture 2"/>
          <p:cNvPicPr>
            <a:picLocks noChangeAspect="1" noChangeArrowheads="1"/>
          </p:cNvPicPr>
          <p:nvPr/>
        </p:nvPicPr>
        <p:blipFill>
          <a:blip r:embed="rId2"/>
          <a:srcRect/>
          <a:stretch>
            <a:fillRect/>
          </a:stretch>
        </p:blipFill>
        <p:spPr bwMode="auto">
          <a:xfrm>
            <a:off x="1143000" y="3357563"/>
            <a:ext cx="6953250" cy="1071562"/>
          </a:xfrm>
          <a:prstGeom prst="rect">
            <a:avLst/>
          </a:prstGeom>
          <a:noFill/>
          <a:ln w="9525">
            <a:noFill/>
            <a:miter lim="800000"/>
            <a:headEnd/>
            <a:tailEnd/>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769469"/>
          </a:xfrm>
        </p:spPr>
        <p:txBody>
          <a:bodyPr/>
          <a:lstStyle/>
          <a:p>
            <a:pPr algn="ctr" fontAlgn="auto">
              <a:spcAft>
                <a:spcPts val="0"/>
              </a:spcAft>
              <a:defRPr/>
            </a:pPr>
            <a:r>
              <a:rPr lang="zh-CN" altLang="en-US" sz="3600" dirty="0" smtClean="0"/>
              <a:t>应用示例</a:t>
            </a:r>
            <a:endParaRPr lang="zh-CN" altLang="en-US" sz="3600" dirty="0"/>
          </a:p>
        </p:txBody>
      </p:sp>
      <p:sp>
        <p:nvSpPr>
          <p:cNvPr id="466946" name="内容占位符 2"/>
          <p:cNvSpPr>
            <a:spLocks noGrp="1"/>
          </p:cNvSpPr>
          <p:nvPr>
            <p:ph idx="1"/>
          </p:nvPr>
        </p:nvSpPr>
        <p:spPr bwMode="auto">
          <a:xfrm>
            <a:off x="750888" y="1357313"/>
            <a:ext cx="7764462" cy="4286250"/>
          </a:xfrm>
        </p:spPr>
        <p:txBody>
          <a:bodyPr wrap="square" numCol="1" anchor="t" anchorCtr="0" compatLnSpc="1">
            <a:prstTxWarp prst="textNoShape">
              <a:avLst/>
            </a:prstTxWarp>
          </a:bodyPr>
          <a:lstStyle/>
          <a:p>
            <a:r>
              <a:rPr lang="zh-CN" altLang="en-US" sz="3200" smtClean="0"/>
              <a:t>设计与上位机通信的单片机串口通信程序，要求：</a:t>
            </a:r>
            <a:r>
              <a:rPr lang="en-US" altLang="zh-CN" sz="3200" smtClean="0"/>
              <a:t>1</a:t>
            </a:r>
            <a:r>
              <a:rPr lang="zh-CN" altLang="en-US" sz="3200" smtClean="0"/>
              <a:t>、如果接收到以</a:t>
            </a:r>
            <a:r>
              <a:rPr lang="en-US" altLang="zh-CN" sz="3200" smtClean="0"/>
              <a:t>$</a:t>
            </a:r>
            <a:r>
              <a:rPr lang="zh-CN" altLang="en-US" sz="3200" smtClean="0"/>
              <a:t>开始的字符串，则将其后</a:t>
            </a:r>
            <a:r>
              <a:rPr lang="en-US" altLang="zh-CN" sz="3200" smtClean="0"/>
              <a:t>2</a:t>
            </a:r>
            <a:r>
              <a:rPr lang="zh-CN" altLang="en-US" sz="3200" smtClean="0"/>
              <a:t>个字节作为控制下限值，接下来的</a:t>
            </a:r>
            <a:r>
              <a:rPr lang="en-US" altLang="zh-CN" sz="3200" smtClean="0"/>
              <a:t>2</a:t>
            </a:r>
            <a:r>
              <a:rPr lang="zh-CN" altLang="en-US" sz="3200" smtClean="0"/>
              <a:t>个字节作为控制的上限值存于相关单元。信息帧的结束字符为“空”。</a:t>
            </a:r>
            <a:r>
              <a:rPr lang="en-US" altLang="zh-CN" sz="3200" smtClean="0"/>
              <a:t>2</a:t>
            </a:r>
            <a:r>
              <a:rPr lang="zh-CN" altLang="en-US" sz="3200" smtClean="0"/>
              <a:t>、如果接收到！，则将本机当前记录单元内容发送到上位机。</a:t>
            </a:r>
            <a:endParaRPr lang="en-US" altLang="zh-CN" sz="3200" smtClean="0"/>
          </a:p>
          <a:p>
            <a:r>
              <a:rPr lang="zh-CN" altLang="en-US" sz="3200" smtClean="0"/>
              <a:t>设计条件：单片机是</a:t>
            </a:r>
            <a:r>
              <a:rPr lang="en-US" altLang="zh-CN" sz="3200" smtClean="0"/>
              <a:t>STC89C52RC</a:t>
            </a:r>
            <a:r>
              <a:rPr lang="zh-CN" altLang="en-US" sz="3200" smtClean="0"/>
              <a:t>，晶振频率</a:t>
            </a:r>
            <a:r>
              <a:rPr lang="en-US" altLang="zh-CN" sz="3200" smtClean="0"/>
              <a:t>11.0592MHz</a:t>
            </a:r>
            <a:r>
              <a:rPr lang="zh-CN" altLang="en-US" sz="3200" smtClean="0"/>
              <a:t>，波特率要求是</a:t>
            </a:r>
            <a:r>
              <a:rPr lang="en-US" altLang="zh-CN" sz="3200" smtClean="0"/>
              <a:t>9600</a:t>
            </a:r>
            <a:r>
              <a:rPr lang="zh-CN" altLang="en-US" sz="3200" smtClean="0"/>
              <a:t>。</a:t>
            </a:r>
          </a:p>
          <a:p>
            <a:endParaRPr lang="zh-CN" altLang="en-US" smtClean="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555155"/>
          </a:xfrm>
        </p:spPr>
        <p:txBody>
          <a:bodyPr>
            <a:normAutofit fontScale="90000"/>
          </a:bodyPr>
          <a:lstStyle/>
          <a:p>
            <a:pPr algn="ctr" fontAlgn="auto">
              <a:spcAft>
                <a:spcPts val="0"/>
              </a:spcAft>
              <a:defRPr/>
            </a:pPr>
            <a:r>
              <a:rPr lang="zh-CN" altLang="en-US" sz="3600" dirty="0" smtClean="0"/>
              <a:t>应用示例</a:t>
            </a:r>
            <a:endParaRPr lang="zh-CN" altLang="en-US" sz="3600" dirty="0"/>
          </a:p>
        </p:txBody>
      </p:sp>
      <p:sp>
        <p:nvSpPr>
          <p:cNvPr id="467970" name="内容占位符 2"/>
          <p:cNvSpPr>
            <a:spLocks noGrp="1"/>
          </p:cNvSpPr>
          <p:nvPr>
            <p:ph idx="1"/>
          </p:nvPr>
        </p:nvSpPr>
        <p:spPr bwMode="auto">
          <a:xfrm>
            <a:off x="750888" y="1143000"/>
            <a:ext cx="7764462" cy="4500563"/>
          </a:xfrm>
        </p:spPr>
        <p:txBody>
          <a:bodyPr wrap="square" numCol="1" anchor="t" anchorCtr="0" compatLnSpc="1">
            <a:prstTxWarp prst="textNoShape">
              <a:avLst/>
            </a:prstTxWarp>
          </a:bodyPr>
          <a:lstStyle/>
          <a:p>
            <a:r>
              <a:rPr lang="zh-CN" altLang="en-US" sz="2800" smtClean="0"/>
              <a:t>为简便用</a:t>
            </a:r>
            <a:r>
              <a:rPr lang="en-US" altLang="zh-CN" sz="2800" smtClean="0"/>
              <a:t>C</a:t>
            </a:r>
            <a:r>
              <a:rPr lang="zh-CN" altLang="en-US" sz="2800" smtClean="0"/>
              <a:t>语言程序</a:t>
            </a:r>
            <a:endParaRPr lang="en-US" altLang="zh-CN" sz="2800" smtClean="0"/>
          </a:p>
          <a:p>
            <a:r>
              <a:rPr lang="en-US" altLang="zh-CN" sz="2800" smtClean="0"/>
              <a:t>#include  &lt;reg52.h&gt;</a:t>
            </a:r>
          </a:p>
          <a:p>
            <a:r>
              <a:rPr lang="en-US" altLang="zh-CN" sz="2800" smtClean="0"/>
              <a:t>typedef   unsigned char unit8;</a:t>
            </a:r>
          </a:p>
          <a:p>
            <a:r>
              <a:rPr lang="en-US" altLang="zh-CN" sz="2800" smtClean="0"/>
              <a:t>typedef   unsigned int unit16;</a:t>
            </a:r>
          </a:p>
          <a:p>
            <a:r>
              <a:rPr lang="en-US" altLang="zh-CN" sz="2800" smtClean="0"/>
              <a:t>unit8 buffh</a:t>
            </a:r>
            <a:r>
              <a:rPr lang="zh-CN" altLang="en-US" sz="2800" smtClean="0"/>
              <a:t>，</a:t>
            </a:r>
            <a:r>
              <a:rPr lang="en-US" altLang="zh-CN" sz="2800" smtClean="0"/>
              <a:t>buffl,UART_buff;</a:t>
            </a:r>
          </a:p>
          <a:p>
            <a:r>
              <a:rPr lang="en-US" altLang="zh-CN" sz="2800" smtClean="0"/>
              <a:t>unit8 recbuf</a:t>
            </a:r>
            <a:r>
              <a:rPr lang="zh-CN" altLang="en-US" sz="2800" smtClean="0"/>
              <a:t>（</a:t>
            </a:r>
            <a:r>
              <a:rPr lang="en-US" altLang="zh-CN" sz="2800" smtClean="0"/>
              <a:t>10</a:t>
            </a:r>
            <a:r>
              <a:rPr lang="zh-CN" altLang="en-US" sz="2800" smtClean="0"/>
              <a:t>）</a:t>
            </a:r>
            <a:r>
              <a:rPr lang="en-US" altLang="zh-CN" sz="2800" smtClean="0"/>
              <a:t>;</a:t>
            </a:r>
          </a:p>
          <a:p>
            <a:r>
              <a:rPr lang="en-US" altLang="zh-CN" sz="2800" smtClean="0"/>
              <a:t>unit8 item=0</a:t>
            </a:r>
            <a:r>
              <a:rPr lang="zh-CN" altLang="en-US" sz="2800" smtClean="0"/>
              <a:t>；</a:t>
            </a:r>
          </a:p>
          <a:p>
            <a:r>
              <a:rPr lang="en-US" altLang="zh-CN" sz="2800" smtClean="0"/>
              <a:t>unit8 data,dataen;</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555155"/>
          </a:xfrm>
        </p:spPr>
        <p:txBody>
          <a:bodyPr>
            <a:normAutofit fontScale="90000"/>
          </a:bodyPr>
          <a:lstStyle/>
          <a:p>
            <a:pPr algn="ctr" fontAlgn="auto">
              <a:spcAft>
                <a:spcPts val="0"/>
              </a:spcAft>
              <a:defRPr/>
            </a:pPr>
            <a:r>
              <a:rPr lang="zh-CN" altLang="en-US" sz="3600" dirty="0" smtClean="0"/>
              <a:t>应用示例</a:t>
            </a:r>
            <a:endParaRPr lang="zh-CN" altLang="en-US" sz="3600" dirty="0"/>
          </a:p>
        </p:txBody>
      </p:sp>
      <p:sp>
        <p:nvSpPr>
          <p:cNvPr id="3" name="内容占位符 2"/>
          <p:cNvSpPr>
            <a:spLocks noGrp="1"/>
          </p:cNvSpPr>
          <p:nvPr>
            <p:ph idx="1"/>
          </p:nvPr>
        </p:nvSpPr>
        <p:spPr>
          <a:xfrm>
            <a:off x="750888" y="1143000"/>
            <a:ext cx="7764462" cy="4500563"/>
          </a:xfrm>
        </p:spPr>
        <p:txBody>
          <a:bodyPr>
            <a:normAutofit fontScale="92500" lnSpcReduction="20000"/>
          </a:bodyPr>
          <a:lstStyle/>
          <a:p>
            <a:pPr indent="-170815" fontAlgn="auto">
              <a:spcAft>
                <a:spcPts val="0"/>
              </a:spcAft>
              <a:defRPr/>
            </a:pPr>
            <a:r>
              <a:rPr lang="en-US" altLang="zh-CN" sz="2800" dirty="0" smtClean="0"/>
              <a:t>//</a:t>
            </a:r>
            <a:r>
              <a:rPr lang="zh-CN" altLang="en-US" sz="2800" dirty="0" smtClean="0"/>
              <a:t>（初始化程序</a:t>
            </a:r>
            <a:r>
              <a:rPr lang="en-US" altLang="zh-CN" sz="2800" dirty="0" smtClean="0"/>
              <a:t>——</a:t>
            </a:r>
            <a:r>
              <a:rPr lang="zh-CN" altLang="en-US" sz="2800" dirty="0" smtClean="0"/>
              <a:t>）</a:t>
            </a:r>
            <a:endParaRPr lang="en-US" altLang="zh-CN" sz="2800" dirty="0" smtClean="0"/>
          </a:p>
          <a:p>
            <a:pPr indent="-170815" fontAlgn="auto">
              <a:spcAft>
                <a:spcPts val="0"/>
              </a:spcAft>
              <a:defRPr/>
            </a:pPr>
            <a:r>
              <a:rPr lang="en-US" altLang="zh-CN" sz="2800" dirty="0" smtClean="0"/>
              <a:t>void UART_init(void)</a:t>
            </a:r>
          </a:p>
          <a:p>
            <a:pPr indent="-170815" fontAlgn="auto">
              <a:spcAft>
                <a:spcPts val="0"/>
              </a:spcAft>
              <a:defRPr/>
            </a:pPr>
            <a:r>
              <a:rPr lang="en-US" altLang="zh-CN" sz="2800" dirty="0" smtClean="0"/>
              <a:t>{ </a:t>
            </a:r>
          </a:p>
          <a:p>
            <a:pPr indent="-170815" fontAlgn="auto">
              <a:spcAft>
                <a:spcPts val="0"/>
              </a:spcAft>
              <a:defRPr/>
            </a:pPr>
            <a:r>
              <a:rPr lang="en-US" altLang="zh-CN" sz="2800" dirty="0" smtClean="0"/>
              <a:t>  SCON = 0x50;</a:t>
            </a:r>
          </a:p>
          <a:p>
            <a:pPr indent="-170815" fontAlgn="auto">
              <a:spcAft>
                <a:spcPts val="0"/>
              </a:spcAft>
              <a:defRPr/>
            </a:pPr>
            <a:r>
              <a:rPr lang="en-US" altLang="zh-CN" sz="2800" dirty="0" smtClean="0"/>
              <a:t>  TMOD = 0x20;</a:t>
            </a:r>
          </a:p>
          <a:p>
            <a:pPr indent="-170815" fontAlgn="auto">
              <a:spcAft>
                <a:spcPts val="0"/>
              </a:spcAft>
              <a:defRPr/>
            </a:pPr>
            <a:r>
              <a:rPr lang="en-US" altLang="zh-CN" sz="2800" dirty="0" smtClean="0"/>
              <a:t>  TH1  = 0xFD;</a:t>
            </a:r>
          </a:p>
          <a:p>
            <a:pPr indent="-170815" fontAlgn="auto">
              <a:spcAft>
                <a:spcPts val="0"/>
              </a:spcAft>
              <a:defRPr/>
            </a:pPr>
            <a:r>
              <a:rPr lang="en-US" altLang="zh-CN" sz="2800" dirty="0" smtClean="0"/>
              <a:t>  TL1  = 0xFD;</a:t>
            </a:r>
          </a:p>
          <a:p>
            <a:pPr indent="-170815" fontAlgn="auto">
              <a:spcAft>
                <a:spcPts val="0"/>
              </a:spcAft>
              <a:defRPr/>
            </a:pPr>
            <a:r>
              <a:rPr lang="en-US" altLang="zh-CN" sz="2800" dirty="0" smtClean="0"/>
              <a:t>  TR1  = 1;</a:t>
            </a:r>
          </a:p>
          <a:p>
            <a:pPr indent="-170815" fontAlgn="auto">
              <a:spcAft>
                <a:spcPts val="0"/>
              </a:spcAft>
              <a:defRPr/>
            </a:pPr>
            <a:r>
              <a:rPr lang="en-US" altLang="zh-CN" sz="2800" dirty="0" smtClean="0"/>
              <a:t>  EA   = 1;</a:t>
            </a:r>
          </a:p>
          <a:p>
            <a:pPr indent="-170815" fontAlgn="auto">
              <a:spcAft>
                <a:spcPts val="0"/>
              </a:spcAft>
              <a:defRPr/>
            </a:pPr>
            <a:r>
              <a:rPr lang="en-US" altLang="zh-CN" sz="2800" dirty="0" smtClean="0"/>
              <a:t>  ES   = 1;</a:t>
            </a:r>
          </a:p>
          <a:p>
            <a:pPr indent="-170815" fontAlgn="auto">
              <a:spcAft>
                <a:spcPts val="0"/>
              </a:spcAft>
              <a:defRPr/>
            </a:pPr>
            <a:r>
              <a:rPr lang="en-US" altLang="zh-CN" sz="2800" dirty="0" smtClean="0"/>
              <a:t>}</a:t>
            </a:r>
            <a:endParaRPr lang="zh-CN" altLang="en-US" sz="2800"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555155"/>
          </a:xfrm>
        </p:spPr>
        <p:txBody>
          <a:bodyPr>
            <a:normAutofit fontScale="90000"/>
          </a:bodyPr>
          <a:lstStyle/>
          <a:p>
            <a:pPr algn="ctr" fontAlgn="auto">
              <a:spcAft>
                <a:spcPts val="0"/>
              </a:spcAft>
              <a:defRPr/>
            </a:pPr>
            <a:r>
              <a:rPr lang="zh-CN" altLang="en-US" sz="3600" dirty="0" smtClean="0"/>
              <a:t>应用示例</a:t>
            </a:r>
            <a:endParaRPr lang="zh-CN" altLang="en-US" sz="3600" dirty="0"/>
          </a:p>
        </p:txBody>
      </p:sp>
      <p:sp>
        <p:nvSpPr>
          <p:cNvPr id="470018" name="内容占位符 2"/>
          <p:cNvSpPr>
            <a:spLocks noGrp="1"/>
          </p:cNvSpPr>
          <p:nvPr>
            <p:ph idx="1"/>
          </p:nvPr>
        </p:nvSpPr>
        <p:spPr bwMode="auto">
          <a:xfrm>
            <a:off x="750888" y="1143000"/>
            <a:ext cx="7764462" cy="4500563"/>
          </a:xfrm>
        </p:spPr>
        <p:txBody>
          <a:bodyPr wrap="square" numCol="1" anchor="t" anchorCtr="0" compatLnSpc="1">
            <a:prstTxWarp prst="textNoShape">
              <a:avLst/>
            </a:prstTxWarp>
          </a:bodyPr>
          <a:lstStyle/>
          <a:p>
            <a:r>
              <a:rPr lang="en-US" altLang="zh-CN" sz="2800" smtClean="0"/>
              <a:t>//</a:t>
            </a:r>
            <a:r>
              <a:rPr lang="zh-CN" altLang="en-US" sz="2800" smtClean="0"/>
              <a:t>（发送一个字节字符子程序</a:t>
            </a:r>
            <a:r>
              <a:rPr lang="en-US" altLang="zh-CN" sz="2800" smtClean="0"/>
              <a:t>——</a:t>
            </a:r>
            <a:r>
              <a:rPr lang="zh-CN" altLang="en-US" sz="2800" smtClean="0"/>
              <a:t>）</a:t>
            </a:r>
            <a:endParaRPr lang="en-US" altLang="zh-CN" sz="2800" smtClean="0"/>
          </a:p>
          <a:p>
            <a:r>
              <a:rPr lang="en-US" altLang="zh-CN" sz="2800" smtClean="0"/>
              <a:t>void UART_send_byte(unit8 dat)</a:t>
            </a:r>
          </a:p>
          <a:p>
            <a:r>
              <a:rPr lang="en-US" altLang="zh-CN" sz="2800" smtClean="0"/>
              <a:t>{</a:t>
            </a:r>
          </a:p>
          <a:p>
            <a:r>
              <a:rPr lang="en-US" altLang="zh-CN" sz="2800" smtClean="0"/>
              <a:t>   SBUF = dat;</a:t>
            </a:r>
          </a:p>
          <a:p>
            <a:r>
              <a:rPr lang="en-US" altLang="zh-CN" sz="2800" smtClean="0"/>
              <a:t>}</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313" y="285750"/>
            <a:ext cx="8786812" cy="6572250"/>
          </a:xfrm>
        </p:spPr>
        <p:txBody>
          <a:bodyPr>
            <a:normAutofit fontScale="62500" lnSpcReduction="20000"/>
          </a:bodyPr>
          <a:lstStyle/>
          <a:p>
            <a:pPr indent="-170815" fontAlgn="auto">
              <a:spcAft>
                <a:spcPts val="0"/>
              </a:spcAft>
              <a:buFont typeface="Webdings" pitchFamily="18" charset="2"/>
              <a:buNone/>
              <a:defRPr/>
            </a:pPr>
            <a:r>
              <a:rPr lang="en-US" altLang="zh-CN" sz="2800" dirty="0" smtClean="0"/>
              <a:t>main()</a:t>
            </a:r>
          </a:p>
          <a:p>
            <a:pPr indent="-170815" fontAlgn="auto">
              <a:spcAft>
                <a:spcPts val="0"/>
              </a:spcAft>
              <a:buFont typeface="Webdings" pitchFamily="18" charset="2"/>
              <a:buNone/>
              <a:defRPr/>
            </a:pPr>
            <a:r>
              <a:rPr lang="en-US" altLang="zh-CN" sz="2800" dirty="0" smtClean="0"/>
              <a:t>{</a:t>
            </a:r>
          </a:p>
          <a:p>
            <a:pPr indent="-170815" fontAlgn="auto">
              <a:spcAft>
                <a:spcPts val="0"/>
              </a:spcAft>
              <a:buFont typeface="Webdings" pitchFamily="18" charset="2"/>
              <a:buNone/>
              <a:defRPr/>
            </a:pPr>
            <a:r>
              <a:rPr lang="en-US" altLang="zh-CN" sz="2800" dirty="0" smtClean="0"/>
              <a:t>   UART_init();</a:t>
            </a:r>
          </a:p>
          <a:p>
            <a:pPr indent="-170815" fontAlgn="auto">
              <a:spcAft>
                <a:spcPts val="0"/>
              </a:spcAft>
              <a:buFont typeface="Webdings" pitchFamily="18" charset="2"/>
              <a:buNone/>
              <a:defRPr/>
            </a:pPr>
            <a:r>
              <a:rPr lang="en-US" altLang="zh-CN" sz="2800" dirty="0" smtClean="0"/>
              <a:t> while (1)</a:t>
            </a:r>
          </a:p>
          <a:p>
            <a:pPr indent="-170815" fontAlgn="auto">
              <a:spcAft>
                <a:spcPts val="0"/>
              </a:spcAft>
              <a:buFont typeface="Webdings" pitchFamily="18" charset="2"/>
              <a:buNone/>
              <a:defRPr/>
            </a:pPr>
            <a:r>
              <a:rPr lang="en-US" altLang="zh-CN" sz="2800" dirty="0" smtClean="0"/>
              <a:t>  {</a:t>
            </a:r>
          </a:p>
          <a:p>
            <a:pPr indent="-170815" fontAlgn="auto">
              <a:spcAft>
                <a:spcPts val="0"/>
              </a:spcAft>
              <a:buFont typeface="Webdings" pitchFamily="18" charset="2"/>
              <a:buNone/>
              <a:defRPr/>
            </a:pPr>
            <a:r>
              <a:rPr lang="en-US" altLang="zh-CN" sz="2800" dirty="0" smtClean="0"/>
              <a:t>   if (recbuf(0)==0x21)</a:t>
            </a:r>
          </a:p>
          <a:p>
            <a:pPr indent="-170815" fontAlgn="auto">
              <a:spcAft>
                <a:spcPts val="0"/>
              </a:spcAft>
              <a:buFont typeface="Webdings" pitchFamily="18" charset="2"/>
              <a:buNone/>
              <a:defRPr/>
            </a:pPr>
            <a:r>
              <a:rPr lang="en-US" altLang="zh-CN" sz="2800" dirty="0" smtClean="0"/>
              <a:t>    {</a:t>
            </a:r>
          </a:p>
          <a:p>
            <a:pPr indent="-170815" fontAlgn="auto">
              <a:spcAft>
                <a:spcPts val="0"/>
              </a:spcAft>
              <a:buFont typeface="Webdings" pitchFamily="18" charset="2"/>
              <a:buNone/>
              <a:defRPr/>
            </a:pPr>
            <a:r>
              <a:rPr lang="en-US" altLang="zh-CN" sz="2800" dirty="0" smtClean="0"/>
              <a:t>     UART_send_bute(data);</a:t>
            </a:r>
          </a:p>
          <a:p>
            <a:pPr indent="-170815" fontAlgn="auto">
              <a:spcAft>
                <a:spcPts val="0"/>
              </a:spcAft>
              <a:buFont typeface="Webdings" pitchFamily="18" charset="2"/>
              <a:buNone/>
              <a:defRPr/>
            </a:pPr>
            <a:r>
              <a:rPr lang="en-US" altLang="zh-CN" sz="2800" dirty="0" smtClean="0"/>
              <a:t>     }</a:t>
            </a:r>
          </a:p>
          <a:p>
            <a:pPr indent="-170815" fontAlgn="auto">
              <a:spcAft>
                <a:spcPts val="0"/>
              </a:spcAft>
              <a:buFont typeface="Webdings" pitchFamily="18" charset="2"/>
              <a:buNone/>
              <a:defRPr/>
            </a:pPr>
            <a:r>
              <a:rPr lang="en-US" altLang="zh-CN" sz="2800" dirty="0" smtClean="0"/>
              <a:t>   if (recbuf(0)==0x24&amp;&amp;dataen==0xFF)</a:t>
            </a:r>
          </a:p>
          <a:p>
            <a:pPr indent="-170815" fontAlgn="auto">
              <a:spcAft>
                <a:spcPts val="0"/>
              </a:spcAft>
              <a:buFont typeface="Webdings" pitchFamily="18" charset="2"/>
              <a:buNone/>
              <a:defRPr/>
            </a:pPr>
            <a:r>
              <a:rPr lang="en-US" altLang="zh-CN" sz="2800" dirty="0" smtClean="0"/>
              <a:t>    {</a:t>
            </a:r>
          </a:p>
          <a:p>
            <a:pPr indent="-170815" fontAlgn="auto">
              <a:spcAft>
                <a:spcPts val="0"/>
              </a:spcAft>
              <a:buFont typeface="Webdings" pitchFamily="18" charset="2"/>
              <a:buNone/>
              <a:defRPr/>
            </a:pPr>
            <a:r>
              <a:rPr lang="en-US" altLang="zh-CN" sz="2800" dirty="0" smtClean="0"/>
              <a:t>     if (recbuff(1)&gt;0x2F&amp;&amp;recbuff(1)&lt;0x3A&amp;&amp;recbuff(2)&gt;0x2F&amp;&amp;recbuff(2)&lt;0x3A)</a:t>
            </a:r>
          </a:p>
          <a:p>
            <a:pPr indent="-170815" fontAlgn="auto">
              <a:spcAft>
                <a:spcPts val="0"/>
              </a:spcAft>
              <a:buFont typeface="Webdings" pitchFamily="18" charset="2"/>
              <a:buNone/>
              <a:defRPr/>
            </a:pPr>
            <a:r>
              <a:rPr lang="en-US" altLang="zh-CN" sz="2800" dirty="0" smtClean="0"/>
              <a:t>      {</a:t>
            </a:r>
          </a:p>
          <a:p>
            <a:pPr indent="-170815" fontAlgn="auto">
              <a:spcAft>
                <a:spcPts val="0"/>
              </a:spcAft>
              <a:buFont typeface="Webdings" pitchFamily="18" charset="2"/>
              <a:buNone/>
              <a:defRPr/>
            </a:pPr>
            <a:r>
              <a:rPr lang="en-US" altLang="zh-CN" sz="2800" dirty="0" smtClean="0"/>
              <a:t>       buffl=(recbuff(1)-48)*10+(recbuff(2)-48);</a:t>
            </a:r>
          </a:p>
          <a:p>
            <a:pPr indent="-170815" fontAlgn="auto">
              <a:spcAft>
                <a:spcPts val="0"/>
              </a:spcAft>
              <a:buFont typeface="Webdings" pitchFamily="18" charset="2"/>
              <a:buNone/>
              <a:defRPr/>
            </a:pPr>
            <a:r>
              <a:rPr lang="en-US" altLang="zh-CN" sz="2800" dirty="0" smtClean="0"/>
              <a:t>       }</a:t>
            </a:r>
          </a:p>
          <a:p>
            <a:pPr indent="-170815" fontAlgn="auto">
              <a:spcAft>
                <a:spcPts val="0"/>
              </a:spcAft>
              <a:buFont typeface="Webdings" pitchFamily="18" charset="2"/>
              <a:buNone/>
              <a:defRPr/>
            </a:pPr>
            <a:r>
              <a:rPr lang="en-US" altLang="zh-CN" sz="2800" dirty="0" smtClean="0"/>
              <a:t>     if (recbuff(3)&gt;0x2F&amp;&amp;recbuff(3)&lt;0x3A&amp;&amp;recbuff(4)&gt;0x2F&amp;&amp;recbuff(4)&lt;0x3A)</a:t>
            </a:r>
          </a:p>
          <a:p>
            <a:pPr indent="-170815" fontAlgn="auto">
              <a:spcAft>
                <a:spcPts val="0"/>
              </a:spcAft>
              <a:buFont typeface="Webdings" pitchFamily="18" charset="2"/>
              <a:buNone/>
              <a:defRPr/>
            </a:pPr>
            <a:r>
              <a:rPr lang="en-US" altLang="zh-CN" sz="2800" dirty="0" smtClean="0"/>
              <a:t>      {</a:t>
            </a:r>
          </a:p>
          <a:p>
            <a:pPr indent="-170815" fontAlgn="auto">
              <a:spcAft>
                <a:spcPts val="0"/>
              </a:spcAft>
              <a:buFont typeface="Webdings" pitchFamily="18" charset="2"/>
              <a:buNone/>
              <a:defRPr/>
            </a:pPr>
            <a:r>
              <a:rPr lang="en-US" altLang="zh-CN" sz="2800" dirty="0" smtClean="0"/>
              <a:t>       buffh=(recbuff(3)-48)*10+(recbuff(4)-48);</a:t>
            </a:r>
          </a:p>
          <a:p>
            <a:pPr indent="-170815" fontAlgn="auto">
              <a:spcAft>
                <a:spcPts val="0"/>
              </a:spcAft>
              <a:buFont typeface="Webdings" pitchFamily="18" charset="2"/>
              <a:buNone/>
              <a:defRPr/>
            </a:pPr>
            <a:r>
              <a:rPr lang="en-US" altLang="zh-CN" sz="2800" dirty="0" smtClean="0"/>
              <a:t>       }</a:t>
            </a:r>
          </a:p>
          <a:p>
            <a:pPr indent="-170815" fontAlgn="auto">
              <a:spcAft>
                <a:spcPts val="0"/>
              </a:spcAft>
              <a:buFont typeface="Webdings" pitchFamily="18" charset="2"/>
              <a:buNone/>
              <a:defRPr/>
            </a:pPr>
            <a:r>
              <a:rPr lang="en-US" altLang="zh-CN" sz="2800" dirty="0" smtClean="0"/>
              <a:t>     }</a:t>
            </a:r>
          </a:p>
          <a:p>
            <a:pPr indent="-170815" fontAlgn="auto">
              <a:spcAft>
                <a:spcPts val="0"/>
              </a:spcAft>
              <a:buFont typeface="Webdings" pitchFamily="18" charset="2"/>
              <a:buNone/>
              <a:defRPr/>
            </a:pPr>
            <a:r>
              <a:rPr lang="en-US" altLang="zh-CN" sz="2800" dirty="0" smtClean="0"/>
              <a:t>  }</a:t>
            </a:r>
          </a:p>
          <a:p>
            <a:pPr indent="-170815" fontAlgn="auto">
              <a:spcAft>
                <a:spcPts val="0"/>
              </a:spcAft>
              <a:buFont typeface="Webdings" pitchFamily="18" charset="2"/>
              <a:buNone/>
              <a:defRPr/>
            </a:pPr>
            <a:r>
              <a:rPr lang="en-US" altLang="zh-CN" sz="2800" dirty="0" smtClean="0"/>
              <a:t> }</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5" name="内容占位符 2"/>
          <p:cNvSpPr>
            <a:spLocks noGrp="1"/>
          </p:cNvSpPr>
          <p:nvPr>
            <p:ph idx="1"/>
          </p:nvPr>
        </p:nvSpPr>
        <p:spPr bwMode="auto">
          <a:xfrm>
            <a:off x="214313" y="285750"/>
            <a:ext cx="8786812" cy="6572250"/>
          </a:xfrm>
        </p:spPr>
        <p:txBody>
          <a:bodyPr wrap="square" numCol="1" anchor="t" anchorCtr="0" compatLnSpc="1">
            <a:prstTxWarp prst="textNoShape">
              <a:avLst/>
            </a:prstTxWarp>
          </a:bodyPr>
          <a:lstStyle/>
          <a:p>
            <a:pPr>
              <a:buFont typeface="Webdings" pitchFamily="18" charset="2"/>
              <a:buNone/>
            </a:pPr>
            <a:r>
              <a:rPr lang="en-US" altLang="zh-CN" sz="2800" smtClean="0"/>
              <a:t>void ser_int (void) interrupt 4   </a:t>
            </a:r>
          </a:p>
          <a:p>
            <a:pPr>
              <a:buFont typeface="Webdings" pitchFamily="18" charset="2"/>
              <a:buNone/>
            </a:pPr>
            <a:r>
              <a:rPr lang="en-US" altLang="zh-CN" sz="2800" smtClean="0"/>
              <a:t>{  </a:t>
            </a:r>
          </a:p>
          <a:p>
            <a:pPr>
              <a:buFont typeface="Webdings" pitchFamily="18" charset="2"/>
              <a:buNone/>
            </a:pPr>
            <a:r>
              <a:rPr lang="en-US" altLang="zh-CN" sz="2800" smtClean="0"/>
              <a:t>    if(RI == 1) </a:t>
            </a:r>
          </a:p>
          <a:p>
            <a:pPr>
              <a:buFont typeface="Webdings" pitchFamily="18" charset="2"/>
              <a:buNone/>
            </a:pPr>
            <a:r>
              <a:rPr lang="en-US" altLang="zh-CN" sz="2800" smtClean="0"/>
              <a:t>     {                </a:t>
            </a:r>
          </a:p>
          <a:p>
            <a:pPr>
              <a:buFont typeface="Webdings" pitchFamily="18" charset="2"/>
              <a:buNone/>
            </a:pPr>
            <a:r>
              <a:rPr lang="en-US" altLang="zh-CN" sz="2800" smtClean="0"/>
              <a:t>      RI = 0;      //</a:t>
            </a:r>
            <a:r>
              <a:rPr lang="zh-CN" altLang="en-US" sz="2800" smtClean="0"/>
              <a:t>若收到字符，清除标志。  </a:t>
            </a:r>
          </a:p>
          <a:p>
            <a:pPr>
              <a:buFont typeface="Webdings" pitchFamily="18" charset="2"/>
              <a:buNone/>
            </a:pPr>
            <a:r>
              <a:rPr lang="zh-CN" altLang="en-US" sz="2800" smtClean="0"/>
              <a:t>      </a:t>
            </a:r>
            <a:r>
              <a:rPr lang="en-US" altLang="zh-CN" sz="2800" smtClean="0"/>
              <a:t>UART_buff = SBUF;</a:t>
            </a:r>
          </a:p>
          <a:p>
            <a:pPr>
              <a:buFont typeface="Webdings" pitchFamily="18" charset="2"/>
              <a:buNone/>
            </a:pPr>
            <a:r>
              <a:rPr lang="en-US" altLang="zh-CN" sz="2800" smtClean="0"/>
              <a:t>     //</a:t>
            </a:r>
            <a:r>
              <a:rPr lang="zh-CN" altLang="en-US" sz="2800" smtClean="0"/>
              <a:t>接收字符的处理程序段</a:t>
            </a:r>
            <a:r>
              <a:rPr lang="en-US" altLang="zh-CN" sz="2800" smtClean="0"/>
              <a:t>   </a:t>
            </a:r>
          </a:p>
          <a:p>
            <a:pPr>
              <a:buFont typeface="Webdings" pitchFamily="18" charset="2"/>
              <a:buNone/>
            </a:pPr>
            <a:r>
              <a:rPr lang="en-US" altLang="zh-CN" sz="2800" smtClean="0"/>
              <a:t>      }  </a:t>
            </a:r>
          </a:p>
          <a:p>
            <a:pPr>
              <a:buFont typeface="Webdings" pitchFamily="18" charset="2"/>
              <a:buNone/>
            </a:pPr>
            <a:r>
              <a:rPr lang="en-US" altLang="zh-CN" sz="2800" smtClean="0"/>
              <a:t>    else </a:t>
            </a:r>
          </a:p>
          <a:p>
            <a:pPr>
              <a:buFont typeface="Webdings" pitchFamily="18" charset="2"/>
              <a:buNone/>
            </a:pPr>
            <a:r>
              <a:rPr lang="en-US" altLang="zh-CN" sz="2800" smtClean="0"/>
              <a:t>    {        //</a:t>
            </a:r>
            <a:r>
              <a:rPr lang="zh-CN" altLang="en-US" sz="2800" smtClean="0"/>
              <a:t>如果是发送结束中断</a:t>
            </a:r>
            <a:r>
              <a:rPr lang="en-US" altLang="zh-CN" sz="2800" smtClean="0"/>
              <a:t>  </a:t>
            </a:r>
          </a:p>
          <a:p>
            <a:pPr>
              <a:buFont typeface="Webdings" pitchFamily="18" charset="2"/>
              <a:buNone/>
            </a:pPr>
            <a:r>
              <a:rPr lang="en-US" altLang="zh-CN" sz="2800" smtClean="0"/>
              <a:t>      TI = 0;      //</a:t>
            </a:r>
            <a:r>
              <a:rPr lang="zh-CN" altLang="en-US" sz="2800" smtClean="0"/>
              <a:t>清除标志</a:t>
            </a:r>
            <a:r>
              <a:rPr lang="en-US" altLang="zh-CN" sz="2800" smtClean="0"/>
              <a:t>.  </a:t>
            </a:r>
          </a:p>
          <a:p>
            <a:pPr>
              <a:buFont typeface="Webdings" pitchFamily="18" charset="2"/>
              <a:buNone/>
            </a:pPr>
            <a:r>
              <a:rPr lang="en-US" altLang="zh-CN" sz="2800" smtClean="0"/>
              <a:t>     } </a:t>
            </a:r>
          </a:p>
          <a:p>
            <a:pPr>
              <a:buFont typeface="Webdings" pitchFamily="18" charset="2"/>
              <a:buNone/>
            </a:pPr>
            <a:r>
              <a:rPr lang="en-US" altLang="zh-CN" sz="2800" smtClean="0"/>
              <a:t>}</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313" y="285750"/>
            <a:ext cx="8786812" cy="6572250"/>
          </a:xfrm>
        </p:spPr>
        <p:txBody>
          <a:bodyPr>
            <a:normAutofit fontScale="62500" lnSpcReduction="20000"/>
          </a:bodyPr>
          <a:lstStyle/>
          <a:p>
            <a:pPr indent="-170815" fontAlgn="auto">
              <a:spcAft>
                <a:spcPts val="0"/>
              </a:spcAft>
              <a:buFont typeface="Webdings" pitchFamily="18" charset="2"/>
              <a:buNone/>
              <a:defRPr/>
            </a:pPr>
            <a:r>
              <a:rPr lang="en-US" altLang="zh-CN" sz="2800" dirty="0" smtClean="0"/>
              <a:t>//</a:t>
            </a:r>
            <a:r>
              <a:rPr lang="zh-CN" altLang="en-US" sz="2800" dirty="0" smtClean="0"/>
              <a:t>接收字符的处理程序段</a:t>
            </a:r>
            <a:r>
              <a:rPr lang="en-US" altLang="zh-CN" sz="2800" dirty="0" smtClean="0"/>
              <a:t>   </a:t>
            </a:r>
          </a:p>
          <a:p>
            <a:pPr indent="-170815" fontAlgn="auto">
              <a:spcAft>
                <a:spcPts val="0"/>
              </a:spcAft>
              <a:buFont typeface="Webdings" pitchFamily="18" charset="2"/>
              <a:buNone/>
              <a:defRPr/>
            </a:pPr>
            <a:r>
              <a:rPr lang="en-US" altLang="zh-CN" sz="2800" dirty="0" smtClean="0"/>
              <a:t> if </a:t>
            </a:r>
            <a:r>
              <a:rPr lang="zh-CN" altLang="en-US" sz="2800" dirty="0" smtClean="0"/>
              <a:t>（</a:t>
            </a:r>
            <a:r>
              <a:rPr lang="en-US" altLang="zh-CN" sz="2800" dirty="0" smtClean="0"/>
              <a:t>UART_buff == '\0' </a:t>
            </a:r>
            <a:r>
              <a:rPr lang="zh-CN" altLang="en-US" sz="2800" dirty="0" smtClean="0"/>
              <a:t>）</a:t>
            </a:r>
          </a:p>
          <a:p>
            <a:pPr indent="-170815" fontAlgn="auto">
              <a:spcAft>
                <a:spcPts val="0"/>
              </a:spcAft>
              <a:buFont typeface="Webdings" pitchFamily="18" charset="2"/>
              <a:buNone/>
              <a:defRPr/>
            </a:pPr>
            <a:r>
              <a:rPr lang="zh-CN" altLang="en-US" sz="2800" dirty="0" smtClean="0"/>
              <a:t>     </a:t>
            </a:r>
            <a:r>
              <a:rPr lang="en-US" altLang="zh-CN" sz="2800" dirty="0" smtClean="0"/>
              <a:t>{</a:t>
            </a:r>
          </a:p>
          <a:p>
            <a:pPr indent="-170815" fontAlgn="auto">
              <a:spcAft>
                <a:spcPts val="0"/>
              </a:spcAft>
              <a:buFont typeface="Webdings" pitchFamily="18" charset="2"/>
              <a:buNone/>
              <a:defRPr/>
            </a:pPr>
            <a:r>
              <a:rPr lang="en-US" altLang="zh-CN" sz="2800" dirty="0" smtClean="0"/>
              <a:t>      item=0;</a:t>
            </a:r>
          </a:p>
          <a:p>
            <a:pPr indent="-170815" fontAlgn="auto">
              <a:spcAft>
                <a:spcPts val="0"/>
              </a:spcAft>
              <a:buFont typeface="Webdings" pitchFamily="18" charset="2"/>
              <a:buNone/>
              <a:defRPr/>
            </a:pPr>
            <a:r>
              <a:rPr lang="en-US" altLang="zh-CN" sz="2800" dirty="0" smtClean="0"/>
              <a:t>      dataen=0xFF;</a:t>
            </a:r>
          </a:p>
          <a:p>
            <a:pPr indent="-170815" fontAlgn="auto">
              <a:spcAft>
                <a:spcPts val="0"/>
              </a:spcAft>
              <a:buFont typeface="Webdings" pitchFamily="18" charset="2"/>
              <a:buNone/>
              <a:defRPr/>
            </a:pPr>
            <a:r>
              <a:rPr lang="en-US" altLang="zh-CN" sz="2800" dirty="0" smtClean="0"/>
              <a:t>      }</a:t>
            </a:r>
          </a:p>
          <a:p>
            <a:pPr indent="-170815" fontAlgn="auto">
              <a:spcAft>
                <a:spcPts val="0"/>
              </a:spcAft>
              <a:buFont typeface="Webdings" pitchFamily="18" charset="2"/>
              <a:buNone/>
              <a:defRPr/>
            </a:pPr>
            <a:r>
              <a:rPr lang="en-US" altLang="zh-CN" sz="2800" dirty="0" smtClean="0"/>
              <a:t> if (UART_buff </a:t>
            </a:r>
            <a:r>
              <a:rPr lang="zh-CN" altLang="en-US" sz="2800" dirty="0" smtClean="0"/>
              <a:t>！</a:t>
            </a:r>
            <a:r>
              <a:rPr lang="en-US" altLang="zh-CN" sz="2800" dirty="0" smtClean="0"/>
              <a:t>= '\0' &amp;&amp;  item&gt;0)</a:t>
            </a:r>
          </a:p>
          <a:p>
            <a:pPr indent="-170815" fontAlgn="auto">
              <a:spcAft>
                <a:spcPts val="0"/>
              </a:spcAft>
              <a:buFont typeface="Webdings" pitchFamily="18" charset="2"/>
              <a:buNone/>
              <a:defRPr/>
            </a:pPr>
            <a:r>
              <a:rPr lang="en-US" altLang="zh-CN" sz="2800" dirty="0" smtClean="0"/>
              <a:t>      {</a:t>
            </a:r>
          </a:p>
          <a:p>
            <a:pPr indent="-170815" fontAlgn="auto">
              <a:spcAft>
                <a:spcPts val="0"/>
              </a:spcAft>
              <a:buFont typeface="Webdings" pitchFamily="18" charset="2"/>
              <a:buNone/>
              <a:defRPr/>
            </a:pPr>
            <a:r>
              <a:rPr lang="en-US" altLang="zh-CN" sz="2800" dirty="0" smtClean="0"/>
              <a:t>       recbuf(item</a:t>
            </a:r>
            <a:r>
              <a:rPr lang="zh-CN" altLang="en-US" sz="2800" dirty="0" smtClean="0"/>
              <a:t>）</a:t>
            </a:r>
            <a:r>
              <a:rPr lang="en-US" altLang="zh-CN" sz="2800" dirty="0" smtClean="0"/>
              <a:t>=UART_buff; </a:t>
            </a:r>
          </a:p>
          <a:p>
            <a:pPr indent="-170815" fontAlgn="auto">
              <a:spcAft>
                <a:spcPts val="0"/>
              </a:spcAft>
              <a:buFont typeface="Webdings" pitchFamily="18" charset="2"/>
              <a:buNone/>
              <a:defRPr/>
            </a:pPr>
            <a:r>
              <a:rPr lang="en-US" altLang="zh-CN" sz="2800" dirty="0" smtClean="0"/>
              <a:t>       item++;</a:t>
            </a:r>
          </a:p>
          <a:p>
            <a:pPr indent="-170815" fontAlgn="auto">
              <a:spcAft>
                <a:spcPts val="0"/>
              </a:spcAft>
              <a:buFont typeface="Webdings" pitchFamily="18" charset="2"/>
              <a:buNone/>
              <a:defRPr/>
            </a:pPr>
            <a:r>
              <a:rPr lang="en-US" altLang="zh-CN" sz="2800" dirty="0" smtClean="0"/>
              <a:t>       }</a:t>
            </a:r>
          </a:p>
          <a:p>
            <a:pPr indent="-170815" fontAlgn="auto">
              <a:spcAft>
                <a:spcPts val="0"/>
              </a:spcAft>
              <a:buFont typeface="Webdings" pitchFamily="18" charset="2"/>
              <a:buNone/>
              <a:defRPr/>
            </a:pPr>
            <a:r>
              <a:rPr lang="en-US" altLang="zh-CN" sz="2800" dirty="0" smtClean="0"/>
              <a:t>  if(UART_buff == '$') </a:t>
            </a:r>
          </a:p>
          <a:p>
            <a:pPr indent="-170815" fontAlgn="auto">
              <a:spcAft>
                <a:spcPts val="0"/>
              </a:spcAft>
              <a:buFont typeface="Webdings" pitchFamily="18" charset="2"/>
              <a:buNone/>
              <a:defRPr/>
            </a:pPr>
            <a:r>
              <a:rPr lang="en-US" altLang="zh-CN" sz="2800" dirty="0" smtClean="0"/>
              <a:t>       {       </a:t>
            </a:r>
          </a:p>
          <a:p>
            <a:pPr indent="-170815" fontAlgn="auto">
              <a:spcAft>
                <a:spcPts val="0"/>
              </a:spcAft>
              <a:buFont typeface="Webdings" pitchFamily="18" charset="2"/>
              <a:buNone/>
              <a:defRPr/>
            </a:pPr>
            <a:r>
              <a:rPr lang="en-US" altLang="zh-CN" sz="2800" dirty="0" smtClean="0"/>
              <a:t>         recbuf</a:t>
            </a:r>
            <a:r>
              <a:rPr lang="zh-CN" altLang="en-US" sz="2800" dirty="0" smtClean="0"/>
              <a:t>（</a:t>
            </a:r>
            <a:r>
              <a:rPr lang="en-US" altLang="zh-CN" sz="2800" dirty="0" smtClean="0"/>
              <a:t>0</a:t>
            </a:r>
            <a:r>
              <a:rPr lang="zh-CN" altLang="en-US" sz="2800" dirty="0" smtClean="0"/>
              <a:t>） </a:t>
            </a:r>
            <a:r>
              <a:rPr lang="en-US" altLang="zh-CN" sz="2800" dirty="0" smtClean="0"/>
              <a:t>= UART_buff;</a:t>
            </a:r>
          </a:p>
          <a:p>
            <a:pPr indent="-170815" fontAlgn="auto">
              <a:spcAft>
                <a:spcPts val="0"/>
              </a:spcAft>
              <a:buFont typeface="Webdings" pitchFamily="18" charset="2"/>
              <a:buNone/>
              <a:defRPr/>
            </a:pPr>
            <a:r>
              <a:rPr lang="en-US" altLang="zh-CN" sz="2800" dirty="0" smtClean="0"/>
              <a:t>         item=1</a:t>
            </a:r>
            <a:r>
              <a:rPr lang="zh-CN" altLang="en-US" sz="2800" dirty="0" smtClean="0"/>
              <a:t>；</a:t>
            </a:r>
          </a:p>
          <a:p>
            <a:pPr indent="-170815" fontAlgn="auto">
              <a:spcAft>
                <a:spcPts val="0"/>
              </a:spcAft>
              <a:buFont typeface="Webdings" pitchFamily="18" charset="2"/>
              <a:buNone/>
              <a:defRPr/>
            </a:pPr>
            <a:r>
              <a:rPr lang="zh-CN" altLang="en-US" sz="2800" dirty="0" smtClean="0"/>
              <a:t>        </a:t>
            </a:r>
            <a:r>
              <a:rPr lang="en-US" altLang="zh-CN" sz="2800" dirty="0" smtClean="0"/>
              <a:t>}</a:t>
            </a:r>
          </a:p>
          <a:p>
            <a:pPr indent="-170815" fontAlgn="auto">
              <a:spcAft>
                <a:spcPts val="0"/>
              </a:spcAft>
              <a:buFont typeface="Webdings" pitchFamily="18" charset="2"/>
              <a:buNone/>
              <a:defRPr/>
            </a:pPr>
            <a:r>
              <a:rPr lang="en-US" altLang="zh-CN" sz="2800" dirty="0" smtClean="0"/>
              <a:t>  if(UART_buff == '!') </a:t>
            </a:r>
          </a:p>
          <a:p>
            <a:pPr indent="-170815" fontAlgn="auto">
              <a:spcAft>
                <a:spcPts val="0"/>
              </a:spcAft>
              <a:buFont typeface="Webdings" pitchFamily="18" charset="2"/>
              <a:buNone/>
              <a:defRPr/>
            </a:pPr>
            <a:r>
              <a:rPr lang="en-US" altLang="zh-CN" sz="2800" dirty="0" smtClean="0"/>
              <a:t>       {       </a:t>
            </a:r>
          </a:p>
          <a:p>
            <a:pPr indent="-170815" fontAlgn="auto">
              <a:spcAft>
                <a:spcPts val="0"/>
              </a:spcAft>
              <a:buFont typeface="Webdings" pitchFamily="18" charset="2"/>
              <a:buNone/>
              <a:defRPr/>
            </a:pPr>
            <a:r>
              <a:rPr lang="en-US" altLang="zh-CN" sz="2800" dirty="0" smtClean="0"/>
              <a:t>         recbuf</a:t>
            </a:r>
            <a:r>
              <a:rPr lang="zh-CN" altLang="en-US" sz="2800" dirty="0" smtClean="0"/>
              <a:t>（</a:t>
            </a:r>
            <a:r>
              <a:rPr lang="en-US" altLang="zh-CN" sz="2800" dirty="0" smtClean="0"/>
              <a:t>0</a:t>
            </a:r>
            <a:r>
              <a:rPr lang="zh-CN" altLang="en-US" sz="2800" dirty="0" smtClean="0"/>
              <a:t>） </a:t>
            </a:r>
            <a:r>
              <a:rPr lang="en-US" altLang="zh-CN" sz="2800" dirty="0" smtClean="0"/>
              <a:t>= UART_buff;</a:t>
            </a:r>
          </a:p>
          <a:p>
            <a:pPr indent="-170815" fontAlgn="auto">
              <a:spcAft>
                <a:spcPts val="0"/>
              </a:spcAft>
              <a:buFont typeface="Webdings" pitchFamily="18" charset="2"/>
              <a:buNone/>
              <a:defRPr/>
            </a:pPr>
            <a:r>
              <a:rPr lang="en-US" altLang="zh-CN" sz="2800" dirty="0" smtClean="0"/>
              <a:t>         item=0</a:t>
            </a:r>
            <a:r>
              <a:rPr lang="zh-CN" altLang="en-US" sz="2800" dirty="0" smtClean="0"/>
              <a:t>；</a:t>
            </a:r>
          </a:p>
          <a:p>
            <a:pPr indent="-170815" fontAlgn="auto">
              <a:spcAft>
                <a:spcPts val="0"/>
              </a:spcAft>
              <a:buFont typeface="Webdings" pitchFamily="18" charset="2"/>
              <a:buNone/>
              <a:defRPr/>
            </a:pPr>
            <a:r>
              <a:rPr lang="zh-CN" altLang="en-US" sz="2800" dirty="0" smtClean="0"/>
              <a:t>        </a:t>
            </a:r>
            <a:r>
              <a:rPr lang="en-US" altLang="zh-CN" sz="2800" dirty="0" smtClean="0"/>
              <a:t>}</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z3.jpg"/>
          <p:cNvPicPr>
            <a:picLocks noChangeAspect="1"/>
          </p:cNvPicPr>
          <p:nvPr/>
        </p:nvPicPr>
        <p:blipFill>
          <a:blip r:embed="rId2"/>
          <a:srcRect/>
          <a:stretch>
            <a:fillRect/>
          </a:stretch>
        </p:blipFill>
        <p:spPr bwMode="auto">
          <a:xfrm>
            <a:off x="3357563" y="5572125"/>
            <a:ext cx="500062" cy="519113"/>
          </a:xfrm>
          <a:prstGeom prst="rect">
            <a:avLst/>
          </a:prstGeom>
          <a:noFill/>
          <a:ln w="9525">
            <a:noFill/>
            <a:miter lim="800000"/>
            <a:headEnd/>
            <a:tailEnd/>
          </a:ln>
        </p:spPr>
      </p:pic>
      <p:pic>
        <p:nvPicPr>
          <p:cNvPr id="5" name="图片 4" descr="z2.jpg"/>
          <p:cNvPicPr>
            <a:picLocks noChangeAspect="1"/>
          </p:cNvPicPr>
          <p:nvPr/>
        </p:nvPicPr>
        <p:blipFill>
          <a:blip r:embed="rId3"/>
          <a:srcRect/>
          <a:stretch>
            <a:fillRect/>
          </a:stretch>
        </p:blipFill>
        <p:spPr bwMode="auto">
          <a:xfrm>
            <a:off x="2286000" y="5554663"/>
            <a:ext cx="500063" cy="517525"/>
          </a:xfrm>
          <a:prstGeom prst="rect">
            <a:avLst/>
          </a:prstGeom>
          <a:noFill/>
          <a:ln w="9525">
            <a:noFill/>
            <a:miter lim="800000"/>
            <a:headEnd/>
            <a:tailEnd/>
          </a:ln>
        </p:spPr>
      </p:pic>
      <p:pic>
        <p:nvPicPr>
          <p:cNvPr id="4" name="图片 3" descr="z1.jpg"/>
          <p:cNvPicPr>
            <a:picLocks noChangeAspect="1"/>
          </p:cNvPicPr>
          <p:nvPr/>
        </p:nvPicPr>
        <p:blipFill>
          <a:blip r:embed="rId4"/>
          <a:srcRect/>
          <a:stretch>
            <a:fillRect/>
          </a:stretch>
        </p:blipFill>
        <p:spPr bwMode="auto">
          <a:xfrm>
            <a:off x="1193800" y="4643438"/>
            <a:ext cx="977900" cy="428625"/>
          </a:xfrm>
          <a:prstGeom prst="rect">
            <a:avLst/>
          </a:prstGeom>
          <a:noFill/>
          <a:ln w="9525">
            <a:noFill/>
            <a:miter lim="800000"/>
            <a:headEnd/>
            <a:tailEnd/>
          </a:ln>
        </p:spPr>
      </p:pic>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en-US" altLang="zh-CN" sz="3200" dirty="0" smtClean="0"/>
              <a:t>8. </a:t>
            </a:r>
            <a:r>
              <a:rPr lang="en-US" sz="3200" dirty="0" smtClean="0"/>
              <a:t>MCS-51</a:t>
            </a:r>
            <a:r>
              <a:rPr lang="zh-CN" altLang="en-US" sz="3200" dirty="0" smtClean="0"/>
              <a:t>应用系统的存储器扩展</a:t>
            </a:r>
            <a:endParaRPr lang="zh-CN" altLang="en-US" sz="3200" dirty="0"/>
          </a:p>
        </p:txBody>
      </p:sp>
      <p:sp>
        <p:nvSpPr>
          <p:cNvPr id="3" name="内容占位符 2"/>
          <p:cNvSpPr>
            <a:spLocks noGrp="1"/>
          </p:cNvSpPr>
          <p:nvPr>
            <p:ph idx="1"/>
          </p:nvPr>
        </p:nvSpPr>
        <p:spPr bwMode="auto">
          <a:xfrm>
            <a:off x="571500" y="1285875"/>
            <a:ext cx="7943850" cy="4875213"/>
          </a:xfrm>
        </p:spPr>
        <p:txBody>
          <a:bodyPr wrap="square" numCol="1" anchor="t" anchorCtr="0" compatLnSpc="1">
            <a:prstTxWarp prst="textNoShape">
              <a:avLst/>
            </a:prstTxWarp>
          </a:bodyPr>
          <a:lstStyle/>
          <a:p>
            <a:r>
              <a:rPr lang="zh-CN" altLang="en-US" sz="3200" smtClean="0"/>
              <a:t>无论扩充程序存储器还是数据存储器均应注意如下要求：</a:t>
            </a:r>
          </a:p>
          <a:p>
            <a:r>
              <a:rPr lang="en-US" altLang="zh-CN" sz="3200" smtClean="0"/>
              <a:t>1.P0</a:t>
            </a:r>
            <a:r>
              <a:rPr lang="zh-CN" altLang="en-US" sz="3200" smtClean="0"/>
              <a:t>口作为复用的低八位地址和数据总线使用，高八位地址总线由</a:t>
            </a:r>
            <a:r>
              <a:rPr lang="en-US" altLang="zh-CN" sz="3200" smtClean="0"/>
              <a:t>P2</a:t>
            </a:r>
            <a:r>
              <a:rPr lang="zh-CN" altLang="en-US" sz="3200" smtClean="0"/>
              <a:t>口承担。故</a:t>
            </a:r>
            <a:r>
              <a:rPr lang="en-US" altLang="zh-CN" sz="3200" smtClean="0"/>
              <a:t>P0</a:t>
            </a:r>
            <a:r>
              <a:rPr lang="zh-CN" altLang="en-US" sz="3200" smtClean="0"/>
              <a:t>口和</a:t>
            </a:r>
            <a:r>
              <a:rPr lang="en-US" altLang="zh-CN" sz="3200" smtClean="0"/>
              <a:t>P2</a:t>
            </a:r>
            <a:r>
              <a:rPr lang="zh-CN" altLang="en-US" sz="3200" smtClean="0"/>
              <a:t>口都不能再作</a:t>
            </a:r>
            <a:r>
              <a:rPr lang="en-US" altLang="zh-CN" sz="3200" smtClean="0"/>
              <a:t>I/O</a:t>
            </a:r>
            <a:r>
              <a:rPr lang="zh-CN" altLang="en-US" sz="3200" smtClean="0"/>
              <a:t>接口使用。</a:t>
            </a:r>
            <a:endParaRPr lang="en-US" altLang="zh-CN" sz="3200" smtClean="0"/>
          </a:p>
          <a:p>
            <a:r>
              <a:rPr lang="en-US" altLang="zh-CN" sz="3200" smtClean="0"/>
              <a:t>2.ALE</a:t>
            </a:r>
            <a:r>
              <a:rPr lang="zh-CN" altLang="en-US" sz="3200" smtClean="0"/>
              <a:t>作为低</a:t>
            </a:r>
            <a:r>
              <a:rPr lang="en-US" altLang="zh-CN" sz="3200" smtClean="0"/>
              <a:t>8</a:t>
            </a:r>
            <a:r>
              <a:rPr lang="zh-CN" altLang="en-US" sz="3200" smtClean="0"/>
              <a:t>位地址锁存信号。（需外扩地址锁存芯片如</a:t>
            </a:r>
            <a:r>
              <a:rPr lang="en-US" altLang="zh-CN" sz="3200" smtClean="0"/>
              <a:t>573</a:t>
            </a:r>
            <a:r>
              <a:rPr lang="zh-CN" altLang="en-US" sz="3200" smtClean="0"/>
              <a:t>或</a:t>
            </a:r>
            <a:r>
              <a:rPr lang="en-US" altLang="zh-CN" sz="3200" smtClean="0"/>
              <a:t>373</a:t>
            </a:r>
            <a:r>
              <a:rPr lang="zh-CN" altLang="en-US" sz="3200" smtClean="0"/>
              <a:t>）。</a:t>
            </a:r>
            <a:endParaRPr lang="en-US" altLang="zh-CN" sz="3200" smtClean="0"/>
          </a:p>
          <a:p>
            <a:r>
              <a:rPr lang="en-US" altLang="zh-CN" sz="3200" smtClean="0"/>
              <a:t>3.   </a:t>
            </a:r>
            <a:r>
              <a:rPr lang="zh-CN" altLang="en-US" sz="3200" smtClean="0"/>
              <a:t>（低电平有效）为读程序存储器选通（允许）信号，接程序存储器的输出允许端（</a:t>
            </a:r>
            <a:r>
              <a:rPr lang="en-US" sz="3200" smtClean="0"/>
              <a:t>    </a:t>
            </a:r>
            <a:r>
              <a:rPr lang="zh-CN" altLang="en-US" sz="3200" smtClean="0"/>
              <a:t>或</a:t>
            </a:r>
            <a:r>
              <a:rPr lang="en-US" sz="3200" smtClean="0"/>
              <a:t>   </a:t>
            </a:r>
            <a:r>
              <a:rPr lang="zh-CN" altLang="en-US" sz="320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en-US" altLang="zh-CN" sz="3200" dirty="0" smtClean="0"/>
              <a:t>8. </a:t>
            </a:r>
            <a:r>
              <a:rPr lang="en-US" sz="3200" dirty="0" smtClean="0"/>
              <a:t>MCS-51</a:t>
            </a:r>
            <a:r>
              <a:rPr lang="zh-CN" altLang="en-US" sz="3200" dirty="0" smtClean="0"/>
              <a:t>应用系统的存储器扩展</a:t>
            </a:r>
            <a:endParaRPr lang="zh-CN" altLang="en-US" sz="3200" dirty="0"/>
          </a:p>
        </p:txBody>
      </p:sp>
      <p:sp>
        <p:nvSpPr>
          <p:cNvPr id="3" name="内容占位符 2"/>
          <p:cNvSpPr>
            <a:spLocks noGrp="1"/>
          </p:cNvSpPr>
          <p:nvPr>
            <p:ph idx="1"/>
          </p:nvPr>
        </p:nvSpPr>
        <p:spPr bwMode="auto">
          <a:xfrm>
            <a:off x="428625" y="1643063"/>
            <a:ext cx="7943850" cy="3589337"/>
          </a:xfrm>
        </p:spPr>
        <p:txBody>
          <a:bodyPr wrap="square" numCol="1" anchor="t" anchorCtr="0" compatLnSpc="1">
            <a:prstTxWarp prst="textNoShape">
              <a:avLst/>
            </a:prstTxWarp>
          </a:bodyPr>
          <a:lstStyle/>
          <a:p>
            <a:pPr>
              <a:lnSpc>
                <a:spcPct val="150000"/>
              </a:lnSpc>
            </a:pPr>
            <a:r>
              <a:rPr lang="en-US" altLang="zh-CN" sz="3200" smtClean="0"/>
              <a:t>4.   </a:t>
            </a:r>
            <a:r>
              <a:rPr lang="en-US" sz="3200" smtClean="0"/>
              <a:t>和   是数据存储器选通（允许）信号。 </a:t>
            </a:r>
          </a:p>
          <a:p>
            <a:pPr>
              <a:lnSpc>
                <a:spcPct val="150000"/>
              </a:lnSpc>
            </a:pPr>
            <a:endParaRPr lang="en-US" altLang="zh-CN" sz="3200" smtClean="0"/>
          </a:p>
          <a:p>
            <a:pPr>
              <a:lnSpc>
                <a:spcPct val="150000"/>
              </a:lnSpc>
            </a:pPr>
            <a:r>
              <a:rPr lang="en-US" altLang="zh-CN" sz="3200" smtClean="0"/>
              <a:t>5. </a:t>
            </a:r>
            <a:r>
              <a:rPr lang="zh-CN" altLang="en-US" sz="3200" smtClean="0"/>
              <a:t>注意</a:t>
            </a:r>
            <a:r>
              <a:rPr lang="en-US" altLang="zh-CN" sz="3200" smtClean="0"/>
              <a:t>  </a:t>
            </a:r>
            <a:r>
              <a:rPr lang="zh-CN" altLang="en-US" sz="3200" smtClean="0"/>
              <a:t>（低电平有效）的用法。</a:t>
            </a:r>
          </a:p>
        </p:txBody>
      </p:sp>
      <p:pic>
        <p:nvPicPr>
          <p:cNvPr id="7" name="图片 6" descr="z4.jpg"/>
          <p:cNvPicPr>
            <a:picLocks noChangeAspect="1"/>
          </p:cNvPicPr>
          <p:nvPr/>
        </p:nvPicPr>
        <p:blipFill>
          <a:blip r:embed="rId2"/>
          <a:srcRect/>
          <a:stretch>
            <a:fillRect/>
          </a:stretch>
        </p:blipFill>
        <p:spPr bwMode="auto">
          <a:xfrm>
            <a:off x="1219200" y="1808163"/>
            <a:ext cx="423863" cy="439737"/>
          </a:xfrm>
          <a:prstGeom prst="rect">
            <a:avLst/>
          </a:prstGeom>
          <a:noFill/>
          <a:ln w="9525">
            <a:noFill/>
            <a:miter lim="800000"/>
            <a:headEnd/>
            <a:tailEnd/>
          </a:ln>
        </p:spPr>
      </p:pic>
      <p:pic>
        <p:nvPicPr>
          <p:cNvPr id="8" name="图片 7" descr="z5.jpg"/>
          <p:cNvPicPr>
            <a:picLocks noChangeAspect="1"/>
          </p:cNvPicPr>
          <p:nvPr/>
        </p:nvPicPr>
        <p:blipFill>
          <a:blip r:embed="rId3"/>
          <a:srcRect/>
          <a:stretch>
            <a:fillRect/>
          </a:stretch>
        </p:blipFill>
        <p:spPr bwMode="auto">
          <a:xfrm>
            <a:off x="2286000" y="1828800"/>
            <a:ext cx="428625" cy="428625"/>
          </a:xfrm>
          <a:prstGeom prst="rect">
            <a:avLst/>
          </a:prstGeom>
          <a:noFill/>
          <a:ln w="9525">
            <a:noFill/>
            <a:miter lim="800000"/>
            <a:headEnd/>
            <a:tailEnd/>
          </a:ln>
        </p:spPr>
      </p:pic>
      <p:pic>
        <p:nvPicPr>
          <p:cNvPr id="9" name="图片 8" descr="z6.jpg"/>
          <p:cNvPicPr>
            <a:picLocks noChangeAspect="1"/>
          </p:cNvPicPr>
          <p:nvPr/>
        </p:nvPicPr>
        <p:blipFill>
          <a:blip r:embed="rId4"/>
          <a:srcRect/>
          <a:stretch>
            <a:fillRect/>
          </a:stretch>
        </p:blipFill>
        <p:spPr bwMode="auto">
          <a:xfrm>
            <a:off x="2214563" y="4214813"/>
            <a:ext cx="561975" cy="4810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solidFill>
                  <a:srgbClr val="0070C0"/>
                </a:solidFill>
              </a:rPr>
              <a:t>二进制数的四则运算</a:t>
            </a:r>
            <a:endParaRPr lang="zh-CN" altLang="en-US" sz="3600" dirty="0">
              <a:solidFill>
                <a:srgbClr val="0070C0"/>
              </a:solidFill>
            </a:endParaRPr>
          </a:p>
        </p:txBody>
      </p:sp>
      <p:sp>
        <p:nvSpPr>
          <p:cNvPr id="30722" name="内容占位符 2"/>
          <p:cNvSpPr>
            <a:spLocks noGrp="1"/>
          </p:cNvSpPr>
          <p:nvPr>
            <p:ph idx="1"/>
          </p:nvPr>
        </p:nvSpPr>
        <p:spPr bwMode="auto">
          <a:xfrm>
            <a:off x="750888" y="1500188"/>
            <a:ext cx="7764462" cy="4660900"/>
          </a:xfrm>
        </p:spPr>
        <p:txBody>
          <a:bodyPr wrap="square" numCol="1" anchor="t" anchorCtr="0" compatLnSpc="1">
            <a:prstTxWarp prst="textNoShape">
              <a:avLst/>
            </a:prstTxWarp>
          </a:bodyPr>
          <a:lstStyle/>
          <a:p>
            <a:r>
              <a:rPr lang="en-US" altLang="zh-CN" sz="3200" smtClean="0">
                <a:solidFill>
                  <a:srgbClr val="0070C0"/>
                </a:solidFill>
              </a:rPr>
              <a:t>1. </a:t>
            </a:r>
            <a:r>
              <a:rPr lang="zh-CN" altLang="en-US" sz="3200" smtClean="0">
                <a:solidFill>
                  <a:srgbClr val="0070C0"/>
                </a:solidFill>
              </a:rPr>
              <a:t>加法运算</a:t>
            </a:r>
            <a:endParaRPr lang="en-US" altLang="zh-CN" sz="3200" smtClean="0">
              <a:solidFill>
                <a:srgbClr val="0070C0"/>
              </a:solidFill>
            </a:endParaRPr>
          </a:p>
          <a:p>
            <a:r>
              <a:rPr lang="zh-CN" altLang="en-US" sz="3200" smtClean="0"/>
              <a:t>①</a:t>
            </a:r>
            <a:r>
              <a:rPr lang="en-US" sz="3200" smtClean="0"/>
              <a:t> </a:t>
            </a:r>
            <a:r>
              <a:rPr lang="en-US" altLang="zh-CN" sz="3200" smtClean="0"/>
              <a:t>0+0=0</a:t>
            </a:r>
            <a:endParaRPr lang="zh-CN" altLang="en-US" sz="3200" smtClean="0"/>
          </a:p>
          <a:p>
            <a:r>
              <a:rPr lang="zh-CN" altLang="en-US" sz="3200" smtClean="0"/>
              <a:t>②</a:t>
            </a:r>
            <a:r>
              <a:rPr lang="en-US" altLang="zh-CN" sz="3200" smtClean="0"/>
              <a:t> 0+1=1+0=1</a:t>
            </a:r>
            <a:endParaRPr lang="zh-CN" altLang="en-US" sz="3200" smtClean="0"/>
          </a:p>
          <a:p>
            <a:r>
              <a:rPr lang="zh-CN" altLang="en-US" sz="3200" smtClean="0"/>
              <a:t>③</a:t>
            </a:r>
            <a:r>
              <a:rPr lang="en-US" altLang="zh-CN" sz="3200" smtClean="0"/>
              <a:t> 1+1=0  </a:t>
            </a:r>
            <a:r>
              <a:rPr lang="zh-CN" altLang="en-US" sz="3200" smtClean="0"/>
              <a:t>进位</a:t>
            </a:r>
            <a:r>
              <a:rPr lang="en-US" altLang="zh-CN" sz="3200" smtClean="0"/>
              <a:t>1</a:t>
            </a:r>
            <a:r>
              <a:rPr lang="zh-CN" altLang="en-US" sz="3200" smtClean="0"/>
              <a:t>（即</a:t>
            </a:r>
            <a:r>
              <a:rPr lang="en-US" sz="3200" smtClean="0"/>
              <a:t> </a:t>
            </a:r>
            <a:r>
              <a:rPr lang="en-US" altLang="zh-CN" sz="3200" smtClean="0"/>
              <a:t>1+1=10</a:t>
            </a:r>
            <a:r>
              <a:rPr lang="zh-CN" altLang="en-US" sz="3200" smtClean="0"/>
              <a:t>）</a:t>
            </a:r>
          </a:p>
          <a:p>
            <a:pPr>
              <a:buFont typeface="Webdings" pitchFamily="18" charset="2"/>
              <a:buNone/>
            </a:pPr>
            <a:endParaRPr lang="en-US" altLang="zh-CN" sz="3200" smtClean="0">
              <a:solidFill>
                <a:srgbClr val="0070C0"/>
              </a:solidFill>
            </a:endParaRPr>
          </a:p>
          <a:p>
            <a:endParaRPr lang="en-US" altLang="zh-CN" sz="3200" smtClean="0">
              <a:solidFill>
                <a:srgbClr val="0070C0"/>
              </a:solidFill>
            </a:endParaRPr>
          </a:p>
          <a:p>
            <a:pPr>
              <a:buFont typeface="Webdings" pitchFamily="18" charset="2"/>
              <a:buNone/>
            </a:pPr>
            <a:endParaRPr lang="en-US" altLang="zh-CN" sz="3200" smtClean="0">
              <a:solidFill>
                <a:srgbClr val="0070C0"/>
              </a:solidFill>
            </a:endParaRPr>
          </a:p>
          <a:p>
            <a:r>
              <a:rPr lang="zh-CN" altLang="en-US" sz="3200" smtClean="0">
                <a:solidFill>
                  <a:srgbClr val="0070C0"/>
                </a:solidFill>
              </a:rPr>
              <a:t>例：</a:t>
            </a:r>
            <a:endParaRPr lang="en-US" altLang="zh-CN" sz="3200" smtClean="0">
              <a:solidFill>
                <a:srgbClr val="0070C0"/>
              </a:solidFill>
            </a:endParaRPr>
          </a:p>
          <a:p>
            <a:endParaRPr lang="en-US" altLang="zh-CN" sz="3200" smtClean="0">
              <a:solidFill>
                <a:srgbClr val="0070C0"/>
              </a:solidFill>
            </a:endParaRPr>
          </a:p>
          <a:p>
            <a:endParaRPr lang="en-US" altLang="zh-CN" sz="3200" smtClean="0">
              <a:solidFill>
                <a:srgbClr val="0070C0"/>
              </a:solidFill>
            </a:endParaRPr>
          </a:p>
          <a:p>
            <a:endParaRPr lang="zh-CN" altLang="en-US" sz="3200" smtClean="0">
              <a:solidFill>
                <a:srgbClr val="0070C0"/>
              </a:solidFill>
            </a:endParaRPr>
          </a:p>
        </p:txBody>
      </p:sp>
      <p:pic>
        <p:nvPicPr>
          <p:cNvPr id="30723" name="Picture 2"/>
          <p:cNvPicPr>
            <a:picLocks noChangeAspect="1" noChangeArrowheads="1"/>
          </p:cNvPicPr>
          <p:nvPr/>
        </p:nvPicPr>
        <p:blipFill>
          <a:blip r:embed="rId2"/>
          <a:srcRect/>
          <a:stretch>
            <a:fillRect/>
          </a:stretch>
        </p:blipFill>
        <p:spPr bwMode="auto">
          <a:xfrm>
            <a:off x="2500313" y="3857625"/>
            <a:ext cx="3403600" cy="1941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6161" name="Picture 2"/>
          <p:cNvPicPr>
            <a:picLocks noChangeAspect="1" noChangeArrowheads="1"/>
          </p:cNvPicPr>
          <p:nvPr/>
        </p:nvPicPr>
        <p:blipFill>
          <a:blip r:embed="rId2"/>
          <a:srcRect/>
          <a:stretch>
            <a:fillRect/>
          </a:stretch>
        </p:blipFill>
        <p:spPr bwMode="auto">
          <a:xfrm>
            <a:off x="428625" y="928688"/>
            <a:ext cx="8001000" cy="5761037"/>
          </a:xfrm>
          <a:prstGeom prst="rect">
            <a:avLst/>
          </a:prstGeom>
          <a:noFill/>
          <a:ln w="9525">
            <a:noFill/>
            <a:miter lim="800000"/>
            <a:headEnd/>
            <a:tailEnd/>
          </a:ln>
        </p:spPr>
      </p:pic>
      <p:sp>
        <p:nvSpPr>
          <p:cNvPr id="2" name="标题 1"/>
          <p:cNvSpPr>
            <a:spLocks noGrp="1"/>
          </p:cNvSpPr>
          <p:nvPr>
            <p:ph type="title"/>
          </p:nvPr>
        </p:nvSpPr>
        <p:spPr>
          <a:xfrm>
            <a:off x="628650" y="357167"/>
            <a:ext cx="7886700" cy="571504"/>
          </a:xfrm>
        </p:spPr>
        <p:txBody>
          <a:bodyPr/>
          <a:lstStyle/>
          <a:p>
            <a:pPr algn="ctr" fontAlgn="auto">
              <a:spcAft>
                <a:spcPts val="0"/>
              </a:spcAft>
              <a:defRPr/>
            </a:pPr>
            <a:r>
              <a:rPr lang="en-US" sz="3200" dirty="0" smtClean="0"/>
              <a:t>MCS-51</a:t>
            </a:r>
            <a:r>
              <a:rPr lang="zh-CN" altLang="en-US" sz="3200" dirty="0" smtClean="0"/>
              <a:t>的程序存储器扩展</a:t>
            </a:r>
            <a:r>
              <a:rPr lang="en-US" altLang="zh-CN" sz="3200" dirty="0" smtClean="0"/>
              <a:t>——</a:t>
            </a:r>
            <a:r>
              <a:rPr lang="zh-CN" altLang="en-US" sz="3200" dirty="0" smtClean="0"/>
              <a:t>（</a:t>
            </a:r>
            <a:r>
              <a:rPr lang="en-US" altLang="zh-CN" sz="3200" dirty="0" smtClean="0"/>
              <a:t>8KBEPROM</a:t>
            </a:r>
            <a:r>
              <a:rPr lang="zh-CN" altLang="en-US" sz="3200" dirty="0" smtClean="0"/>
              <a:t>）</a:t>
            </a:r>
            <a:endParaRPr lang="zh-CN" altLang="en-US" sz="3200" dirty="0"/>
          </a:p>
        </p:txBody>
      </p:sp>
      <p:sp>
        <p:nvSpPr>
          <p:cNvPr id="476163" name="TextBox 10"/>
          <p:cNvSpPr txBox="1">
            <a:spLocks noChangeArrowheads="1"/>
          </p:cNvSpPr>
          <p:nvPr/>
        </p:nvSpPr>
        <p:spPr bwMode="auto">
          <a:xfrm>
            <a:off x="357188" y="928688"/>
            <a:ext cx="5000625" cy="646112"/>
          </a:xfrm>
          <a:prstGeom prst="rect">
            <a:avLst/>
          </a:prstGeom>
          <a:noFill/>
          <a:ln w="9525">
            <a:noFill/>
            <a:miter lim="800000"/>
            <a:headEnd/>
            <a:tailEnd/>
          </a:ln>
        </p:spPr>
        <p:txBody>
          <a:bodyPr>
            <a:spAutoFit/>
          </a:bodyPr>
          <a:lstStyle/>
          <a:p>
            <a:r>
              <a:rPr lang="zh-CN" altLang="en-US" sz="1800">
                <a:ea typeface="黑体" pitchFamily="49" charset="-122"/>
              </a:rPr>
              <a:t>地址</a:t>
            </a:r>
            <a:r>
              <a:rPr lang="en-US" altLang="zh-CN" sz="1800">
                <a:ea typeface="黑体" pitchFamily="49" charset="-122"/>
              </a:rPr>
              <a:t>0000H~1FFFH</a:t>
            </a:r>
            <a:r>
              <a:rPr lang="zh-CN" altLang="en-US" sz="1800">
                <a:ea typeface="黑体" pitchFamily="49" charset="-122"/>
              </a:rPr>
              <a:t>，</a:t>
            </a:r>
            <a:r>
              <a:rPr lang="en-US" altLang="zh-CN" sz="1800">
                <a:ea typeface="黑体" pitchFamily="49" charset="-122"/>
              </a:rPr>
              <a:t>2000H~3FFFH......</a:t>
            </a:r>
          </a:p>
          <a:p>
            <a:r>
              <a:rPr lang="en-US" altLang="zh-CN" sz="1800">
                <a:ea typeface="黑体" pitchFamily="49" charset="-122"/>
              </a:rPr>
              <a:t>6000H~7FFFH</a:t>
            </a:r>
            <a:endParaRPr lang="zh-CN" altLang="en-US" sz="1800">
              <a:ea typeface="黑体" pitchFamily="49" charset="-122"/>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7185" name="Picture 2"/>
          <p:cNvPicPr>
            <a:picLocks noChangeAspect="1" noChangeArrowheads="1"/>
          </p:cNvPicPr>
          <p:nvPr/>
        </p:nvPicPr>
        <p:blipFill>
          <a:blip r:embed="rId2"/>
          <a:srcRect/>
          <a:stretch>
            <a:fillRect/>
          </a:stretch>
        </p:blipFill>
        <p:spPr bwMode="auto">
          <a:xfrm>
            <a:off x="428625" y="1071563"/>
            <a:ext cx="8143875" cy="5545137"/>
          </a:xfrm>
          <a:prstGeom prst="rect">
            <a:avLst/>
          </a:prstGeom>
          <a:noFill/>
          <a:ln w="9525">
            <a:noFill/>
            <a:miter lim="800000"/>
            <a:headEnd/>
            <a:tailEnd/>
          </a:ln>
        </p:spPr>
      </p:pic>
      <p:sp>
        <p:nvSpPr>
          <p:cNvPr id="2" name="标题 1"/>
          <p:cNvSpPr>
            <a:spLocks noGrp="1"/>
          </p:cNvSpPr>
          <p:nvPr>
            <p:ph type="title"/>
          </p:nvPr>
        </p:nvSpPr>
        <p:spPr>
          <a:xfrm>
            <a:off x="628650" y="357167"/>
            <a:ext cx="7886700" cy="571504"/>
          </a:xfrm>
        </p:spPr>
        <p:txBody>
          <a:bodyPr/>
          <a:lstStyle/>
          <a:p>
            <a:pPr algn="ctr" fontAlgn="auto">
              <a:spcAft>
                <a:spcPts val="0"/>
              </a:spcAft>
              <a:defRPr/>
            </a:pPr>
            <a:r>
              <a:rPr lang="en-US" sz="3200" dirty="0" smtClean="0"/>
              <a:t>MCS-51</a:t>
            </a:r>
            <a:r>
              <a:rPr lang="zh-CN" altLang="en-US" sz="3200" dirty="0" smtClean="0"/>
              <a:t>的数据存储器扩展</a:t>
            </a:r>
            <a:r>
              <a:rPr lang="en-US" altLang="zh-CN" sz="3200" dirty="0" smtClean="0"/>
              <a:t>——</a:t>
            </a:r>
            <a:r>
              <a:rPr lang="zh-CN" altLang="en-US" sz="3200" dirty="0" smtClean="0"/>
              <a:t>（</a:t>
            </a:r>
            <a:r>
              <a:rPr lang="en-US" altLang="zh-CN" sz="3200" dirty="0" smtClean="0"/>
              <a:t>2KBRAM</a:t>
            </a:r>
            <a:r>
              <a:rPr lang="zh-CN" altLang="en-US" sz="3200" dirty="0" smtClean="0"/>
              <a:t>）</a:t>
            </a:r>
            <a:endParaRPr lang="zh-CN" altLang="en-US" sz="3200" dirty="0"/>
          </a:p>
        </p:txBody>
      </p:sp>
      <p:sp>
        <p:nvSpPr>
          <p:cNvPr id="477187" name="TextBox 5"/>
          <p:cNvSpPr txBox="1">
            <a:spLocks noChangeArrowheads="1"/>
          </p:cNvSpPr>
          <p:nvPr/>
        </p:nvSpPr>
        <p:spPr bwMode="auto">
          <a:xfrm>
            <a:off x="2214563" y="1071563"/>
            <a:ext cx="3571875" cy="369887"/>
          </a:xfrm>
          <a:prstGeom prst="rect">
            <a:avLst/>
          </a:prstGeom>
          <a:noFill/>
          <a:ln w="9525">
            <a:noFill/>
            <a:miter lim="800000"/>
            <a:headEnd/>
            <a:tailEnd/>
          </a:ln>
        </p:spPr>
        <p:txBody>
          <a:bodyPr>
            <a:spAutoFit/>
          </a:bodyPr>
          <a:lstStyle/>
          <a:p>
            <a:r>
              <a:rPr lang="zh-CN" altLang="en-US" sz="1800">
                <a:ea typeface="黑体" pitchFamily="49" charset="-122"/>
              </a:rPr>
              <a:t>外部</a:t>
            </a:r>
            <a:r>
              <a:rPr lang="en-US" altLang="zh-CN" sz="1800">
                <a:ea typeface="黑体" pitchFamily="49" charset="-122"/>
              </a:rPr>
              <a:t>RAM</a:t>
            </a:r>
            <a:r>
              <a:rPr lang="zh-CN" altLang="en-US" sz="1800">
                <a:ea typeface="黑体" pitchFamily="49" charset="-122"/>
              </a:rPr>
              <a:t>地址</a:t>
            </a:r>
            <a:r>
              <a:rPr lang="en-US" altLang="zh-CN" sz="1800">
                <a:ea typeface="黑体" pitchFamily="49" charset="-122"/>
              </a:rPr>
              <a:t>0000H~07FFH</a:t>
            </a:r>
            <a:endParaRPr lang="zh-CN" altLang="en-US" sz="1800">
              <a:ea typeface="黑体" pitchFamily="49" charset="-122"/>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en-US" altLang="zh-CN" sz="3200" dirty="0" smtClean="0"/>
              <a:t>9.</a:t>
            </a:r>
            <a:r>
              <a:rPr lang="zh-CN" altLang="en-US" sz="3200" dirty="0" smtClean="0"/>
              <a:t>控制接口设计技术</a:t>
            </a:r>
            <a:endParaRPr lang="zh-CN" altLang="en-US" sz="3200" dirty="0"/>
          </a:p>
        </p:txBody>
      </p:sp>
      <p:sp>
        <p:nvSpPr>
          <p:cNvPr id="478210" name="内容占位符 2"/>
          <p:cNvSpPr>
            <a:spLocks noGrp="1"/>
          </p:cNvSpPr>
          <p:nvPr>
            <p:ph idx="1"/>
          </p:nvPr>
        </p:nvSpPr>
        <p:spPr bwMode="auto">
          <a:xfrm>
            <a:off x="750888" y="1357313"/>
            <a:ext cx="7764462" cy="4803775"/>
          </a:xfrm>
        </p:spPr>
        <p:txBody>
          <a:bodyPr wrap="square" numCol="1" anchor="t" anchorCtr="0" compatLnSpc="1">
            <a:prstTxWarp prst="textNoShape">
              <a:avLst/>
            </a:prstTxWarp>
          </a:bodyPr>
          <a:lstStyle/>
          <a:p>
            <a:r>
              <a:rPr lang="en-US" altLang="zh-CN" sz="2800" b="1" smtClean="0"/>
              <a:t>9-1 </a:t>
            </a:r>
            <a:r>
              <a:rPr lang="zh-CN" altLang="en-US" sz="2800" b="1" smtClean="0"/>
              <a:t>开关量的接口技术</a:t>
            </a:r>
            <a:r>
              <a:rPr lang="en-US" altLang="zh-CN" sz="2800" b="1" smtClean="0"/>
              <a:t>——</a:t>
            </a:r>
            <a:r>
              <a:rPr lang="zh-CN" altLang="en-US" sz="2800" b="1" smtClean="0"/>
              <a:t>常用元器件</a:t>
            </a:r>
            <a:endParaRPr lang="en-US" altLang="zh-CN" sz="2800" b="1" smtClean="0"/>
          </a:p>
          <a:p>
            <a:r>
              <a:rPr lang="zh-CN" altLang="en-US" sz="2800" b="1" smtClean="0"/>
              <a:t>光电耦合器</a:t>
            </a:r>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pPr>
              <a:buFont typeface="Webdings" pitchFamily="18" charset="2"/>
              <a:buNone/>
            </a:pPr>
            <a:r>
              <a:rPr lang="en-US" altLang="zh-CN" sz="2800" b="1" smtClean="0"/>
              <a:t>           (a)              (b)</a:t>
            </a:r>
          </a:p>
          <a:p>
            <a:pPr>
              <a:buFont typeface="Webdings" pitchFamily="18" charset="2"/>
              <a:buNone/>
            </a:pPr>
            <a:r>
              <a:rPr lang="en-US" altLang="zh-CN" sz="2800" b="1" smtClean="0"/>
              <a:t>(a)</a:t>
            </a:r>
            <a:r>
              <a:rPr lang="zh-CN" altLang="en-US" sz="2800" b="1" smtClean="0"/>
              <a:t>单极性信号输入；（</a:t>
            </a:r>
            <a:r>
              <a:rPr lang="en-US" altLang="zh-CN" sz="2800" b="1" smtClean="0"/>
              <a:t>b</a:t>
            </a:r>
            <a:r>
              <a:rPr lang="zh-CN" altLang="en-US" sz="2800" b="1" smtClean="0"/>
              <a:t>）双极性信号输入</a:t>
            </a:r>
            <a:endParaRPr lang="en-US" altLang="zh-CN" sz="2800" b="1" smtClean="0"/>
          </a:p>
          <a:p>
            <a:pPr>
              <a:buFont typeface="Webdings" pitchFamily="18" charset="2"/>
              <a:buNone/>
            </a:pPr>
            <a:r>
              <a:rPr lang="zh-CN" altLang="en-US" sz="2800" b="1" smtClean="0"/>
              <a:t>还有输出晶体管为达林顿结构的耦合器电路。</a:t>
            </a:r>
            <a:endParaRPr lang="en-US" altLang="zh-CN" sz="2800" b="1" smtClean="0"/>
          </a:p>
          <a:p>
            <a:endParaRPr lang="zh-CN" altLang="en-US" sz="2800" b="1" smtClean="0"/>
          </a:p>
          <a:p>
            <a:endParaRPr lang="zh-CN" altLang="en-US" smtClean="0"/>
          </a:p>
        </p:txBody>
      </p:sp>
      <p:pic>
        <p:nvPicPr>
          <p:cNvPr id="478211" name="Picture 2"/>
          <p:cNvPicPr>
            <a:picLocks noChangeAspect="1" noChangeArrowheads="1"/>
          </p:cNvPicPr>
          <p:nvPr/>
        </p:nvPicPr>
        <p:blipFill>
          <a:blip r:embed="rId2"/>
          <a:srcRect/>
          <a:stretch>
            <a:fillRect/>
          </a:stretch>
        </p:blipFill>
        <p:spPr bwMode="auto">
          <a:xfrm>
            <a:off x="1500188" y="2428875"/>
            <a:ext cx="6489700" cy="1627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zh-CN" altLang="en-US" sz="3200" dirty="0" smtClean="0"/>
              <a:t>光电耦合开关量输入的典型</a:t>
            </a:r>
            <a:endParaRPr lang="zh-CN" altLang="en-US" sz="3200" dirty="0"/>
          </a:p>
        </p:txBody>
      </p:sp>
      <p:sp>
        <p:nvSpPr>
          <p:cNvPr id="479234" name="内容占位符 2"/>
          <p:cNvSpPr>
            <a:spLocks noGrp="1"/>
          </p:cNvSpPr>
          <p:nvPr>
            <p:ph idx="1"/>
          </p:nvPr>
        </p:nvSpPr>
        <p:spPr bwMode="auto">
          <a:xfrm>
            <a:off x="750888" y="1357313"/>
            <a:ext cx="7764462" cy="4803775"/>
          </a:xfrm>
        </p:spPr>
        <p:txBody>
          <a:bodyPr wrap="square" numCol="1" anchor="t" anchorCtr="0" compatLnSpc="1">
            <a:prstTxWarp prst="textNoShape">
              <a:avLst/>
            </a:prstTxWarp>
          </a:bodyPr>
          <a:lstStyle/>
          <a:p>
            <a:pPr>
              <a:buFont typeface="Webdings" pitchFamily="18" charset="2"/>
              <a:buNone/>
            </a:pPr>
            <a:endParaRPr lang="en-US" altLang="zh-CN" sz="2800" b="1" smtClean="0"/>
          </a:p>
          <a:p>
            <a:endParaRPr lang="zh-CN" altLang="en-US" sz="2800" b="1" smtClean="0"/>
          </a:p>
          <a:p>
            <a:endParaRPr lang="zh-CN" altLang="en-US" smtClean="0"/>
          </a:p>
        </p:txBody>
      </p:sp>
      <p:pic>
        <p:nvPicPr>
          <p:cNvPr id="479235" name="Picture 2"/>
          <p:cNvPicPr>
            <a:picLocks noChangeAspect="1" noChangeArrowheads="1"/>
          </p:cNvPicPr>
          <p:nvPr/>
        </p:nvPicPr>
        <p:blipFill>
          <a:blip r:embed="rId2"/>
          <a:srcRect/>
          <a:stretch>
            <a:fillRect/>
          </a:stretch>
        </p:blipFill>
        <p:spPr bwMode="auto">
          <a:xfrm>
            <a:off x="1428750" y="1500188"/>
            <a:ext cx="6291263"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7" name="内容占位符 2"/>
          <p:cNvSpPr>
            <a:spLocks noGrp="1"/>
          </p:cNvSpPr>
          <p:nvPr>
            <p:ph idx="1"/>
          </p:nvPr>
        </p:nvSpPr>
        <p:spPr bwMode="auto">
          <a:xfrm>
            <a:off x="714375" y="571500"/>
            <a:ext cx="7800975" cy="5589588"/>
          </a:xfrm>
        </p:spPr>
        <p:txBody>
          <a:bodyPr wrap="square" numCol="1" anchor="t" anchorCtr="0" compatLnSpc="1">
            <a:prstTxWarp prst="textNoShape">
              <a:avLst/>
            </a:prstTxWarp>
          </a:bodyPr>
          <a:lstStyle/>
          <a:p>
            <a:r>
              <a:rPr lang="zh-CN" altLang="en-US" sz="2800" b="1" smtClean="0"/>
              <a:t>固态继电器</a:t>
            </a:r>
            <a:r>
              <a:rPr lang="en-US" altLang="zh-CN" sz="2800" b="1" smtClean="0"/>
              <a:t>——</a:t>
            </a:r>
            <a:r>
              <a:rPr lang="zh-CN" altLang="en-US" sz="2800" b="1" smtClean="0"/>
              <a:t>开关量输出</a:t>
            </a:r>
            <a:endParaRPr lang="en-US" altLang="zh-CN" sz="2800" b="1" smtClean="0"/>
          </a:p>
          <a:p>
            <a:endParaRPr lang="en-US" altLang="zh-CN" sz="2800" b="1" smtClean="0"/>
          </a:p>
          <a:p>
            <a:endParaRPr lang="en-US" altLang="zh-CN" sz="2800" b="1" smtClean="0"/>
          </a:p>
          <a:p>
            <a:pPr>
              <a:buFont typeface="Webdings" pitchFamily="18" charset="2"/>
              <a:buNone/>
            </a:pPr>
            <a:endParaRPr lang="en-US" altLang="zh-CN" sz="2800" b="1" smtClean="0"/>
          </a:p>
        </p:txBody>
      </p:sp>
      <p:pic>
        <p:nvPicPr>
          <p:cNvPr id="480258" name="Picture 2"/>
          <p:cNvPicPr>
            <a:picLocks noChangeAspect="1" noChangeArrowheads="1"/>
          </p:cNvPicPr>
          <p:nvPr/>
        </p:nvPicPr>
        <p:blipFill>
          <a:blip r:embed="rId2"/>
          <a:srcRect/>
          <a:stretch>
            <a:fillRect/>
          </a:stretch>
        </p:blipFill>
        <p:spPr bwMode="auto">
          <a:xfrm>
            <a:off x="236538" y="1076325"/>
            <a:ext cx="8594725" cy="5495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1" name="内容占位符 2"/>
          <p:cNvSpPr>
            <a:spLocks noGrp="1"/>
          </p:cNvSpPr>
          <p:nvPr>
            <p:ph idx="1"/>
          </p:nvPr>
        </p:nvSpPr>
        <p:spPr bwMode="auto">
          <a:xfrm>
            <a:off x="714375" y="571500"/>
            <a:ext cx="7800975" cy="5589588"/>
          </a:xfrm>
        </p:spPr>
        <p:txBody>
          <a:bodyPr wrap="square" numCol="1" anchor="t" anchorCtr="0" compatLnSpc="1">
            <a:prstTxWarp prst="textNoShape">
              <a:avLst/>
            </a:prstTxWarp>
          </a:bodyPr>
          <a:lstStyle/>
          <a:p>
            <a:r>
              <a:rPr lang="zh-CN" altLang="en-US" sz="2800" b="1" smtClean="0"/>
              <a:t>继电器</a:t>
            </a:r>
            <a:r>
              <a:rPr lang="en-US" altLang="zh-CN" sz="2800" b="1" smtClean="0"/>
              <a:t>——</a:t>
            </a:r>
            <a:r>
              <a:rPr lang="zh-CN" altLang="en-US" sz="2800" b="1" smtClean="0"/>
              <a:t>开关量输出</a:t>
            </a:r>
            <a:endParaRPr lang="en-US" altLang="zh-CN" sz="2800" b="1" smtClean="0"/>
          </a:p>
          <a:p>
            <a:endParaRPr lang="en-US" altLang="zh-CN" sz="2800" b="1" smtClean="0"/>
          </a:p>
          <a:p>
            <a:endParaRPr lang="en-US" altLang="zh-CN" sz="2800" b="1" smtClean="0"/>
          </a:p>
          <a:p>
            <a:pPr>
              <a:buFont typeface="Webdings" pitchFamily="18" charset="2"/>
              <a:buNone/>
            </a:pPr>
            <a:endParaRPr lang="en-US" altLang="zh-CN" sz="2800" b="1" smtClean="0"/>
          </a:p>
        </p:txBody>
      </p:sp>
      <p:pic>
        <p:nvPicPr>
          <p:cNvPr id="481282" name="Picture 2"/>
          <p:cNvPicPr>
            <a:picLocks noChangeAspect="1" noChangeArrowheads="1"/>
          </p:cNvPicPr>
          <p:nvPr/>
        </p:nvPicPr>
        <p:blipFill>
          <a:blip r:embed="rId2"/>
          <a:srcRect/>
          <a:stretch>
            <a:fillRect/>
          </a:stretch>
        </p:blipFill>
        <p:spPr bwMode="auto">
          <a:xfrm>
            <a:off x="787400" y="1214438"/>
            <a:ext cx="6142038" cy="2405062"/>
          </a:xfrm>
          <a:prstGeom prst="rect">
            <a:avLst/>
          </a:prstGeom>
          <a:noFill/>
          <a:ln w="9525">
            <a:noFill/>
            <a:miter lim="800000"/>
            <a:headEnd/>
            <a:tailEnd/>
          </a:ln>
        </p:spPr>
      </p:pic>
      <p:sp>
        <p:nvSpPr>
          <p:cNvPr id="481283" name="TextBox 4"/>
          <p:cNvSpPr txBox="1">
            <a:spLocks noChangeArrowheads="1"/>
          </p:cNvSpPr>
          <p:nvPr/>
        </p:nvSpPr>
        <p:spPr bwMode="auto">
          <a:xfrm>
            <a:off x="928688" y="3929063"/>
            <a:ext cx="7358062" cy="2062162"/>
          </a:xfrm>
          <a:prstGeom prst="rect">
            <a:avLst/>
          </a:prstGeom>
          <a:noFill/>
          <a:ln w="9525">
            <a:noFill/>
            <a:miter lim="800000"/>
            <a:headEnd/>
            <a:tailEnd/>
          </a:ln>
        </p:spPr>
        <p:txBody>
          <a:bodyPr>
            <a:spAutoFit/>
          </a:bodyPr>
          <a:lstStyle/>
          <a:p>
            <a:r>
              <a:rPr lang="zh-CN" altLang="en-US" sz="3200">
                <a:ea typeface="黑体" pitchFamily="49" charset="-122"/>
              </a:rPr>
              <a:t>可安装在电路板上的小继电器有</a:t>
            </a:r>
            <a:r>
              <a:rPr lang="en-US" altLang="zh-CN" sz="3200">
                <a:ea typeface="黑体" pitchFamily="49" charset="-122"/>
              </a:rPr>
              <a:t>5V</a:t>
            </a:r>
            <a:r>
              <a:rPr lang="zh-CN" altLang="en-US" sz="3200">
                <a:ea typeface="黑体" pitchFamily="49" charset="-122"/>
              </a:rPr>
              <a:t>，</a:t>
            </a:r>
            <a:r>
              <a:rPr lang="en-US" altLang="zh-CN" sz="3200">
                <a:ea typeface="黑体" pitchFamily="49" charset="-122"/>
              </a:rPr>
              <a:t>12V</a:t>
            </a:r>
            <a:r>
              <a:rPr lang="zh-CN" altLang="en-US" sz="3200">
                <a:ea typeface="黑体" pitchFamily="49" charset="-122"/>
              </a:rPr>
              <a:t>和</a:t>
            </a:r>
            <a:r>
              <a:rPr lang="en-US" altLang="zh-CN" sz="3200">
                <a:ea typeface="黑体" pitchFamily="49" charset="-122"/>
              </a:rPr>
              <a:t>24V</a:t>
            </a:r>
            <a:r>
              <a:rPr lang="zh-CN" altLang="en-US" sz="3200">
                <a:ea typeface="黑体" pitchFamily="49" charset="-122"/>
              </a:rPr>
              <a:t>等多种。</a:t>
            </a:r>
            <a:endParaRPr lang="en-US" altLang="zh-CN" sz="3200">
              <a:ea typeface="黑体" pitchFamily="49" charset="-122"/>
            </a:endParaRPr>
          </a:p>
          <a:p>
            <a:r>
              <a:rPr lang="zh-CN" altLang="en-US" sz="3200">
                <a:ea typeface="黑体" pitchFamily="49" charset="-122"/>
              </a:rPr>
              <a:t>注意到</a:t>
            </a:r>
            <a:r>
              <a:rPr lang="en-US" altLang="zh-CN" sz="3200">
                <a:ea typeface="黑体" pitchFamily="49" charset="-122"/>
              </a:rPr>
              <a:t>24V</a:t>
            </a:r>
            <a:r>
              <a:rPr lang="zh-CN" altLang="en-US" sz="3200">
                <a:ea typeface="黑体" pitchFamily="49" charset="-122"/>
              </a:rPr>
              <a:t>是标准工业应用电源；</a:t>
            </a:r>
            <a:r>
              <a:rPr lang="en-US" altLang="zh-CN" sz="3200">
                <a:ea typeface="黑体" pitchFamily="49" charset="-122"/>
              </a:rPr>
              <a:t>12V</a:t>
            </a:r>
            <a:r>
              <a:rPr lang="zh-CN" altLang="en-US" sz="3200">
                <a:ea typeface="黑体" pitchFamily="49" charset="-122"/>
              </a:rPr>
              <a:t>电源是汽车电子电路的首选。</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5" name="内容占位符 2"/>
          <p:cNvSpPr>
            <a:spLocks noGrp="1"/>
          </p:cNvSpPr>
          <p:nvPr>
            <p:ph idx="1"/>
          </p:nvPr>
        </p:nvSpPr>
        <p:spPr bwMode="auto">
          <a:xfrm>
            <a:off x="714375" y="357188"/>
            <a:ext cx="7800975" cy="5803900"/>
          </a:xfrm>
        </p:spPr>
        <p:txBody>
          <a:bodyPr wrap="square" numCol="1" anchor="t" anchorCtr="0" compatLnSpc="1">
            <a:prstTxWarp prst="textNoShape">
              <a:avLst/>
            </a:prstTxWarp>
          </a:bodyPr>
          <a:lstStyle/>
          <a:p>
            <a:r>
              <a:rPr lang="zh-CN" altLang="en-US" sz="2800" b="1" smtClean="0"/>
              <a:t>双向晶闸管输出</a:t>
            </a:r>
            <a:r>
              <a:rPr lang="en-US" altLang="zh-CN" sz="2800" b="1" smtClean="0"/>
              <a:t>——</a:t>
            </a:r>
            <a:r>
              <a:rPr lang="zh-CN" altLang="en-US" sz="2800" b="1" smtClean="0"/>
              <a:t>可调压</a:t>
            </a:r>
            <a:endParaRPr lang="en-US" altLang="zh-CN" sz="2800" b="1" smtClean="0"/>
          </a:p>
          <a:p>
            <a:endParaRPr lang="en-US" altLang="zh-CN" sz="2800" b="1" smtClean="0"/>
          </a:p>
          <a:p>
            <a:endParaRPr lang="en-US" altLang="zh-CN" sz="2800" b="1" smtClean="0"/>
          </a:p>
          <a:p>
            <a:pPr>
              <a:buFont typeface="Webdings" pitchFamily="18" charset="2"/>
              <a:buNone/>
            </a:pPr>
            <a:endParaRPr lang="en-US" altLang="zh-CN" sz="2800" b="1" smtClean="0"/>
          </a:p>
        </p:txBody>
      </p:sp>
      <p:pic>
        <p:nvPicPr>
          <p:cNvPr id="482306" name="Picture 2"/>
          <p:cNvPicPr>
            <a:picLocks noChangeAspect="1" noChangeArrowheads="1"/>
          </p:cNvPicPr>
          <p:nvPr/>
        </p:nvPicPr>
        <p:blipFill>
          <a:blip r:embed="rId2"/>
          <a:srcRect/>
          <a:stretch>
            <a:fillRect/>
          </a:stretch>
        </p:blipFill>
        <p:spPr bwMode="auto">
          <a:xfrm>
            <a:off x="242888" y="1035050"/>
            <a:ext cx="8543925" cy="3125788"/>
          </a:xfrm>
          <a:prstGeom prst="rect">
            <a:avLst/>
          </a:prstGeom>
          <a:noFill/>
          <a:ln w="9525">
            <a:noFill/>
            <a:miter lim="800000"/>
            <a:headEnd/>
            <a:tailEnd/>
          </a:ln>
        </p:spPr>
      </p:pic>
      <p:sp>
        <p:nvSpPr>
          <p:cNvPr id="482307" name="TextBox 5"/>
          <p:cNvSpPr txBox="1">
            <a:spLocks noChangeArrowheads="1"/>
          </p:cNvSpPr>
          <p:nvPr/>
        </p:nvSpPr>
        <p:spPr bwMode="auto">
          <a:xfrm>
            <a:off x="357188" y="4357688"/>
            <a:ext cx="8572500" cy="1384300"/>
          </a:xfrm>
          <a:prstGeom prst="rect">
            <a:avLst/>
          </a:prstGeom>
          <a:noFill/>
          <a:ln w="9525">
            <a:noFill/>
            <a:miter lim="800000"/>
            <a:headEnd/>
            <a:tailEnd/>
          </a:ln>
        </p:spPr>
        <p:txBody>
          <a:bodyPr>
            <a:spAutoFit/>
          </a:bodyPr>
          <a:lstStyle/>
          <a:p>
            <a:r>
              <a:rPr lang="zh-CN" altLang="en-US" sz="2800">
                <a:ea typeface="黑体" pitchFamily="49" charset="-122"/>
              </a:rPr>
              <a:t>当</a:t>
            </a:r>
            <a:r>
              <a:rPr lang="en-US" altLang="zh-CN" sz="2800">
                <a:ea typeface="黑体" pitchFamily="49" charset="-122"/>
              </a:rPr>
              <a:t>P1.0=0</a:t>
            </a:r>
            <a:r>
              <a:rPr lang="zh-CN" altLang="en-US" sz="2800">
                <a:ea typeface="黑体" pitchFamily="49" charset="-122"/>
              </a:rPr>
              <a:t>时，</a:t>
            </a:r>
            <a:r>
              <a:rPr lang="en-US" altLang="zh-CN" sz="2800">
                <a:ea typeface="黑体" pitchFamily="49" charset="-122"/>
              </a:rPr>
              <a:t>75452OC</a:t>
            </a:r>
            <a:r>
              <a:rPr lang="zh-CN" altLang="en-US" sz="2800">
                <a:ea typeface="黑体" pitchFamily="49" charset="-122"/>
              </a:rPr>
              <a:t>输出断路，则</a:t>
            </a:r>
            <a:r>
              <a:rPr lang="en-US" altLang="zh-CN" sz="2800">
                <a:ea typeface="黑体" pitchFamily="49" charset="-122"/>
              </a:rPr>
              <a:t>VT</a:t>
            </a:r>
            <a:r>
              <a:rPr lang="zh-CN" altLang="en-US" sz="2800">
                <a:ea typeface="黑体" pitchFamily="49" charset="-122"/>
              </a:rPr>
              <a:t>的触发脉冲消失，则在负载交流电源过零时关断；反之</a:t>
            </a:r>
            <a:r>
              <a:rPr lang="en-US" altLang="zh-CN" sz="2800">
                <a:ea typeface="黑体" pitchFamily="49" charset="-122"/>
              </a:rPr>
              <a:t>P1.0=1</a:t>
            </a:r>
            <a:r>
              <a:rPr lang="zh-CN" altLang="en-US" sz="2800">
                <a:ea typeface="黑体" pitchFamily="49" charset="-122"/>
              </a:rPr>
              <a:t>时负载会因</a:t>
            </a:r>
            <a:r>
              <a:rPr lang="en-US" altLang="zh-CN" sz="2800">
                <a:ea typeface="黑体" pitchFamily="49" charset="-122"/>
              </a:rPr>
              <a:t>VT</a:t>
            </a:r>
            <a:r>
              <a:rPr lang="zh-CN" altLang="en-US" sz="2800">
                <a:ea typeface="黑体" pitchFamily="49" charset="-122"/>
              </a:rPr>
              <a:t>导通而得到交流电源。</a:t>
            </a: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14375" y="357188"/>
            <a:ext cx="7800975" cy="6286500"/>
          </a:xfrm>
        </p:spPr>
        <p:txBody>
          <a:bodyPr>
            <a:normAutofit lnSpcReduction="10000"/>
          </a:bodyPr>
          <a:lstStyle/>
          <a:p>
            <a:pPr indent="-170815" fontAlgn="auto">
              <a:spcAft>
                <a:spcPts val="0"/>
              </a:spcAft>
              <a:defRPr/>
            </a:pPr>
            <a:r>
              <a:rPr lang="zh-CN" altLang="en-US" sz="2800" b="1" dirty="0" smtClean="0"/>
              <a:t>大功率</a:t>
            </a:r>
            <a:r>
              <a:rPr lang="en-US" altLang="zh-CN" sz="2800" b="1" dirty="0" smtClean="0"/>
              <a:t>MOS</a:t>
            </a:r>
            <a:r>
              <a:rPr lang="zh-CN" altLang="en-US" sz="2800" b="1" dirty="0" smtClean="0"/>
              <a:t>输出</a:t>
            </a:r>
            <a:r>
              <a:rPr lang="en-US" altLang="zh-CN" sz="2800" b="1" dirty="0" smtClean="0"/>
              <a:t>——PWM</a:t>
            </a:r>
            <a:r>
              <a:rPr lang="zh-CN" altLang="en-US" sz="2800" b="1" dirty="0" smtClean="0"/>
              <a:t>调压</a:t>
            </a:r>
            <a:endParaRPr lang="en-US" altLang="zh-CN" sz="2800" b="1" dirty="0" smtClean="0"/>
          </a:p>
          <a:p>
            <a:pPr indent="-170815" fontAlgn="auto">
              <a:spcAft>
                <a:spcPts val="0"/>
              </a:spcAft>
              <a:defRPr/>
            </a:pPr>
            <a:endParaRPr lang="en-US" altLang="zh-CN" sz="2800" b="1" dirty="0" smtClean="0"/>
          </a:p>
          <a:p>
            <a:pPr indent="-170815" fontAlgn="auto">
              <a:spcAft>
                <a:spcPts val="0"/>
              </a:spcAft>
              <a:defRPr/>
            </a:pPr>
            <a:endParaRPr lang="en-US" altLang="zh-CN" sz="2800" b="1" dirty="0" smtClean="0"/>
          </a:p>
          <a:p>
            <a:pPr indent="-170815" fontAlgn="auto">
              <a:spcAft>
                <a:spcPts val="0"/>
              </a:spcAft>
              <a:defRPr/>
            </a:pPr>
            <a:endParaRPr lang="en-US" altLang="zh-CN" sz="2800" b="1" dirty="0" smtClean="0"/>
          </a:p>
          <a:p>
            <a:pPr indent="-170815" fontAlgn="auto">
              <a:spcAft>
                <a:spcPts val="0"/>
              </a:spcAft>
              <a:defRPr/>
            </a:pPr>
            <a:endParaRPr lang="en-US" altLang="zh-CN" sz="2800" b="1" dirty="0" smtClean="0"/>
          </a:p>
          <a:p>
            <a:pPr indent="-170815" fontAlgn="auto">
              <a:spcAft>
                <a:spcPts val="0"/>
              </a:spcAft>
              <a:defRPr/>
            </a:pPr>
            <a:endParaRPr lang="en-US" altLang="zh-CN" sz="2800" b="1" dirty="0" smtClean="0"/>
          </a:p>
          <a:p>
            <a:pPr indent="-170815" fontAlgn="auto">
              <a:spcAft>
                <a:spcPts val="0"/>
              </a:spcAft>
              <a:defRPr/>
            </a:pPr>
            <a:endParaRPr lang="en-US" altLang="zh-CN" sz="2800" b="1" dirty="0" smtClean="0"/>
          </a:p>
          <a:p>
            <a:pPr indent="-170815" fontAlgn="auto">
              <a:spcAft>
                <a:spcPts val="0"/>
              </a:spcAft>
              <a:defRPr/>
            </a:pPr>
            <a:endParaRPr lang="en-US" altLang="zh-CN" sz="2800" b="1" dirty="0" smtClean="0"/>
          </a:p>
          <a:p>
            <a:pPr indent="-170815" fontAlgn="auto">
              <a:spcAft>
                <a:spcPts val="0"/>
              </a:spcAft>
              <a:defRPr/>
            </a:pPr>
            <a:endParaRPr lang="en-US" altLang="zh-CN" sz="2800" b="1" dirty="0" smtClean="0"/>
          </a:p>
          <a:p>
            <a:pPr indent="-170815" fontAlgn="auto">
              <a:spcAft>
                <a:spcPts val="0"/>
              </a:spcAft>
              <a:defRPr/>
            </a:pPr>
            <a:endParaRPr lang="en-US" altLang="zh-CN" sz="2800" b="1" dirty="0" smtClean="0"/>
          </a:p>
          <a:p>
            <a:pPr indent="-170815" fontAlgn="auto">
              <a:spcAft>
                <a:spcPts val="0"/>
              </a:spcAft>
              <a:defRPr/>
            </a:pPr>
            <a:endParaRPr lang="en-US" altLang="zh-CN" sz="2800" b="1" dirty="0" smtClean="0"/>
          </a:p>
          <a:p>
            <a:pPr indent="-170815" fontAlgn="auto">
              <a:spcAft>
                <a:spcPts val="0"/>
              </a:spcAft>
              <a:defRPr/>
            </a:pPr>
            <a:endParaRPr lang="en-US" altLang="zh-CN" sz="2800" b="1" dirty="0" smtClean="0"/>
          </a:p>
          <a:p>
            <a:pPr indent="-170815" fontAlgn="auto">
              <a:spcAft>
                <a:spcPts val="0"/>
              </a:spcAft>
              <a:defRPr/>
            </a:pPr>
            <a:r>
              <a:rPr lang="en-US" altLang="zh-CN" sz="2800" b="1" dirty="0" smtClean="0"/>
              <a:t>P1.X=1</a:t>
            </a:r>
            <a:r>
              <a:rPr lang="zh-CN" altLang="en-US" sz="2800" b="1" dirty="0" smtClean="0"/>
              <a:t>，</a:t>
            </a:r>
            <a:r>
              <a:rPr lang="en-US" altLang="zh-CN" sz="2800" b="1" dirty="0" smtClean="0"/>
              <a:t>VT1</a:t>
            </a:r>
            <a:r>
              <a:rPr lang="zh-CN" altLang="en-US" sz="2800" b="1" dirty="0" smtClean="0"/>
              <a:t>断路；</a:t>
            </a:r>
            <a:r>
              <a:rPr lang="en-US" altLang="zh-CN" sz="2800" b="1" dirty="0" smtClean="0"/>
              <a:t>P1.X=0</a:t>
            </a:r>
            <a:r>
              <a:rPr lang="zh-CN" altLang="en-US" sz="2800" b="1" dirty="0" smtClean="0"/>
              <a:t>，</a:t>
            </a:r>
            <a:r>
              <a:rPr lang="en-US" altLang="zh-CN" sz="2800" b="1" dirty="0" smtClean="0"/>
              <a:t>VT1</a:t>
            </a:r>
            <a:r>
              <a:rPr lang="zh-CN" altLang="en-US" sz="2800" b="1" dirty="0" smtClean="0"/>
              <a:t>导通直流电机</a:t>
            </a:r>
            <a:endParaRPr lang="en-US" altLang="zh-CN" sz="2800" b="1" dirty="0" smtClean="0"/>
          </a:p>
          <a:p>
            <a:pPr indent="-170815" fontAlgn="auto">
              <a:spcAft>
                <a:spcPts val="0"/>
              </a:spcAft>
              <a:buFont typeface="Webdings" pitchFamily="18" charset="2"/>
              <a:buNone/>
              <a:defRPr/>
            </a:pPr>
            <a:r>
              <a:rPr lang="zh-CN" altLang="en-US" sz="2800" b="1" dirty="0" smtClean="0"/>
              <a:t>获得电源，调节</a:t>
            </a:r>
            <a:r>
              <a:rPr lang="en-US" altLang="zh-CN" sz="2800" b="1" dirty="0" smtClean="0"/>
              <a:t>P1.X</a:t>
            </a:r>
            <a:r>
              <a:rPr lang="zh-CN" altLang="en-US" sz="2800" b="1" dirty="0" smtClean="0"/>
              <a:t>占空比实现</a:t>
            </a:r>
            <a:r>
              <a:rPr lang="en-US" altLang="zh-CN" sz="2800" b="1" dirty="0" smtClean="0"/>
              <a:t>PWM</a:t>
            </a:r>
            <a:r>
              <a:rPr lang="zh-CN" altLang="en-US" sz="2800" b="1" dirty="0" smtClean="0"/>
              <a:t>调速。</a:t>
            </a:r>
            <a:endParaRPr lang="en-US" altLang="zh-CN" sz="2800" b="1" dirty="0" smtClean="0"/>
          </a:p>
          <a:p>
            <a:pPr indent="-170815" fontAlgn="auto">
              <a:spcAft>
                <a:spcPts val="0"/>
              </a:spcAft>
              <a:defRPr/>
            </a:pPr>
            <a:endParaRPr lang="en-US" altLang="zh-CN" sz="2800" b="1" dirty="0" smtClean="0"/>
          </a:p>
          <a:p>
            <a:pPr indent="-170815" fontAlgn="auto">
              <a:spcAft>
                <a:spcPts val="0"/>
              </a:spcAft>
              <a:defRPr/>
            </a:pPr>
            <a:endParaRPr lang="en-US" altLang="zh-CN" sz="2800" b="1" dirty="0" smtClean="0"/>
          </a:p>
          <a:p>
            <a:pPr indent="-170815" fontAlgn="auto">
              <a:spcAft>
                <a:spcPts val="0"/>
              </a:spcAft>
              <a:defRPr/>
            </a:pPr>
            <a:endParaRPr lang="en-US" altLang="zh-CN" sz="2800" b="1" dirty="0" smtClean="0"/>
          </a:p>
          <a:p>
            <a:pPr indent="-170815" fontAlgn="auto">
              <a:spcAft>
                <a:spcPts val="0"/>
              </a:spcAft>
              <a:buFont typeface="Webdings" pitchFamily="18" charset="2"/>
              <a:buNone/>
              <a:defRPr/>
            </a:pPr>
            <a:endParaRPr lang="en-US" altLang="zh-CN" sz="2800" b="1" dirty="0" smtClean="0"/>
          </a:p>
        </p:txBody>
      </p:sp>
      <p:pic>
        <p:nvPicPr>
          <p:cNvPr id="483330" name="Picture 2"/>
          <p:cNvPicPr>
            <a:picLocks noChangeAspect="1" noChangeArrowheads="1"/>
          </p:cNvPicPr>
          <p:nvPr/>
        </p:nvPicPr>
        <p:blipFill>
          <a:blip r:embed="rId2"/>
          <a:srcRect/>
          <a:stretch>
            <a:fillRect/>
          </a:stretch>
        </p:blipFill>
        <p:spPr bwMode="auto">
          <a:xfrm>
            <a:off x="242888" y="881063"/>
            <a:ext cx="8753475" cy="4476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3" name="内容占位符 2"/>
          <p:cNvSpPr>
            <a:spLocks noGrp="1"/>
          </p:cNvSpPr>
          <p:nvPr>
            <p:ph idx="1"/>
          </p:nvPr>
        </p:nvSpPr>
        <p:spPr bwMode="auto">
          <a:xfrm>
            <a:off x="714375" y="1285875"/>
            <a:ext cx="7800975" cy="5357813"/>
          </a:xfrm>
        </p:spPr>
        <p:txBody>
          <a:bodyPr wrap="square" numCol="1" anchor="t" anchorCtr="0" compatLnSpc="1">
            <a:prstTxWarp prst="textNoShape">
              <a:avLst/>
            </a:prstTxWarp>
          </a:bodyPr>
          <a:lstStyle/>
          <a:p>
            <a:r>
              <a:rPr lang="en-US" altLang="zh-CN" sz="2800" b="1" smtClean="0"/>
              <a:t>DAC0832</a:t>
            </a:r>
          </a:p>
          <a:p>
            <a:endParaRPr lang="en-US" altLang="zh-CN" sz="2800" b="1" smtClean="0"/>
          </a:p>
          <a:p>
            <a:pPr>
              <a:buFont typeface="Webdings" pitchFamily="18" charset="2"/>
              <a:buNone/>
            </a:pPr>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r>
              <a:rPr lang="zh-CN" altLang="en-US" sz="2800" smtClean="0"/>
              <a:t>双缓冲方式（两级输入锁存）可以实现对个</a:t>
            </a:r>
            <a:r>
              <a:rPr lang="en-US" altLang="zh-CN" sz="2800" smtClean="0"/>
              <a:t>D/A</a:t>
            </a:r>
            <a:r>
              <a:rPr lang="zh-CN" altLang="en-US" sz="2800" smtClean="0"/>
              <a:t>电路的同步输出。</a:t>
            </a:r>
            <a:endParaRPr lang="en-US" altLang="zh-CN" sz="2800" smtClean="0"/>
          </a:p>
          <a:p>
            <a:r>
              <a:rPr lang="zh-CN" altLang="en-US" sz="2800" b="1" smtClean="0"/>
              <a:t>当然也可以采用单缓冲方式。</a:t>
            </a:r>
            <a:endParaRPr lang="en-US" altLang="zh-CN" sz="2800" b="1" smtClean="0"/>
          </a:p>
          <a:p>
            <a:r>
              <a:rPr lang="en-US" altLang="zh-CN" sz="2800" b="1" smtClean="0"/>
              <a:t>D/A</a:t>
            </a:r>
            <a:r>
              <a:rPr lang="zh-CN" altLang="en-US" sz="2800" b="1" smtClean="0"/>
              <a:t>电路需要电流电压转换电路。</a:t>
            </a:r>
            <a:endParaRPr lang="en-US" altLang="zh-CN" sz="2800" b="1" smtClean="0"/>
          </a:p>
          <a:p>
            <a:endParaRPr lang="en-US" altLang="zh-CN" sz="2800" b="1" smtClean="0"/>
          </a:p>
          <a:p>
            <a:endParaRPr lang="en-US" altLang="zh-CN" sz="2800" b="1" smtClean="0"/>
          </a:p>
          <a:p>
            <a:endParaRPr lang="en-US" altLang="zh-CN" sz="2800" b="1" smtClean="0"/>
          </a:p>
          <a:p>
            <a:pPr>
              <a:buFont typeface="Webdings" pitchFamily="18" charset="2"/>
              <a:buNone/>
            </a:pPr>
            <a:endParaRPr lang="en-US" altLang="zh-CN" sz="2800" b="1" smtClean="0"/>
          </a:p>
        </p:txBody>
      </p:sp>
      <p:sp>
        <p:nvSpPr>
          <p:cNvPr id="484354" name="TextBox 3"/>
          <p:cNvSpPr txBox="1">
            <a:spLocks noChangeArrowheads="1"/>
          </p:cNvSpPr>
          <p:nvPr/>
        </p:nvSpPr>
        <p:spPr bwMode="auto">
          <a:xfrm>
            <a:off x="928688" y="500063"/>
            <a:ext cx="7429500" cy="584200"/>
          </a:xfrm>
          <a:prstGeom prst="rect">
            <a:avLst/>
          </a:prstGeom>
          <a:noFill/>
          <a:ln w="9525">
            <a:noFill/>
            <a:miter lim="800000"/>
            <a:headEnd/>
            <a:tailEnd/>
          </a:ln>
        </p:spPr>
        <p:txBody>
          <a:bodyPr>
            <a:spAutoFit/>
          </a:bodyPr>
          <a:lstStyle/>
          <a:p>
            <a:pPr algn="ctr"/>
            <a:r>
              <a:rPr lang="zh-CN" altLang="en-US" sz="3200" b="1">
                <a:latin typeface="宋体" charset="-122"/>
              </a:rPr>
              <a:t>模拟量输出接口电路</a:t>
            </a:r>
          </a:p>
        </p:txBody>
      </p:sp>
      <p:pic>
        <p:nvPicPr>
          <p:cNvPr id="484355" name="Picture 2"/>
          <p:cNvPicPr>
            <a:picLocks noChangeAspect="1" noChangeArrowheads="1"/>
          </p:cNvPicPr>
          <p:nvPr/>
        </p:nvPicPr>
        <p:blipFill>
          <a:blip r:embed="rId2"/>
          <a:srcRect/>
          <a:stretch>
            <a:fillRect/>
          </a:stretch>
        </p:blipFill>
        <p:spPr bwMode="auto">
          <a:xfrm>
            <a:off x="601663" y="1785938"/>
            <a:ext cx="8113712" cy="2770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7" name="内容占位符 2"/>
          <p:cNvSpPr>
            <a:spLocks noGrp="1"/>
          </p:cNvSpPr>
          <p:nvPr>
            <p:ph idx="1"/>
          </p:nvPr>
        </p:nvSpPr>
        <p:spPr bwMode="auto">
          <a:xfrm>
            <a:off x="714375" y="1285875"/>
            <a:ext cx="7800975" cy="5357813"/>
          </a:xfrm>
        </p:spPr>
        <p:txBody>
          <a:bodyPr wrap="square" numCol="1" anchor="t" anchorCtr="0" compatLnSpc="1">
            <a:prstTxWarp prst="textNoShape">
              <a:avLst/>
            </a:prstTxWarp>
          </a:bodyPr>
          <a:lstStyle/>
          <a:p>
            <a:endParaRPr lang="en-US" altLang="zh-CN" sz="2800" b="1" smtClean="0"/>
          </a:p>
          <a:p>
            <a:endParaRPr lang="en-US" altLang="zh-CN" sz="2800" b="1" smtClean="0"/>
          </a:p>
          <a:p>
            <a:pPr>
              <a:buFont typeface="Webdings" pitchFamily="18" charset="2"/>
              <a:buNone/>
            </a:pPr>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r>
              <a:rPr lang="zh-CN" altLang="en-US" sz="2800" smtClean="0"/>
              <a:t>单极性输出</a:t>
            </a:r>
            <a:r>
              <a:rPr lang="en-US" altLang="zh-CN" sz="2800" smtClean="0"/>
              <a:t>D/A</a:t>
            </a:r>
            <a:r>
              <a:rPr lang="zh-CN" altLang="en-US" sz="2800" smtClean="0"/>
              <a:t>电路，电位器用于调节“增益”。</a:t>
            </a:r>
            <a:endParaRPr lang="en-US" altLang="zh-CN" sz="2800" smtClean="0"/>
          </a:p>
          <a:p>
            <a:r>
              <a:rPr lang="zh-CN" altLang="en-US" sz="2800" b="1" smtClean="0"/>
              <a:t>此时只要锁存</a:t>
            </a:r>
            <a:r>
              <a:rPr lang="en-US" altLang="zh-CN" sz="2800" b="1" smtClean="0"/>
              <a:t>8</a:t>
            </a:r>
            <a:r>
              <a:rPr lang="zh-CN" altLang="en-US" sz="2800" b="1" smtClean="0"/>
              <a:t>位数据到</a:t>
            </a:r>
            <a:r>
              <a:rPr lang="en-US" altLang="zh-CN" sz="2800" b="1" smtClean="0"/>
              <a:t>DAC0832</a:t>
            </a:r>
            <a:r>
              <a:rPr lang="zh-CN" altLang="en-US" sz="2800" b="1" smtClean="0"/>
              <a:t>，即可获得相应的输出电压（</a:t>
            </a:r>
            <a:r>
              <a:rPr lang="en-US" altLang="zh-CN" sz="2800" b="1" smtClean="0"/>
              <a:t>0 </a:t>
            </a:r>
            <a:r>
              <a:rPr lang="zh-CN" altLang="en-US" sz="2800" b="1" smtClean="0"/>
              <a:t>～ </a:t>
            </a:r>
            <a:r>
              <a:rPr lang="en-US" altLang="zh-CN" sz="2800" b="1" smtClean="0"/>
              <a:t>-V</a:t>
            </a:r>
            <a:r>
              <a:rPr lang="en-US" altLang="zh-CN" sz="2800" b="1" baseline="-25000" smtClean="0"/>
              <a:t>REF</a:t>
            </a:r>
            <a:r>
              <a:rPr lang="zh-CN" altLang="en-US" sz="2800" b="1" smtClean="0"/>
              <a:t>）。</a:t>
            </a:r>
            <a:endParaRPr lang="en-US" altLang="zh-CN" sz="2800" b="1" smtClean="0"/>
          </a:p>
          <a:p>
            <a:endParaRPr lang="en-US" altLang="zh-CN" sz="2800" b="1" smtClean="0"/>
          </a:p>
          <a:p>
            <a:endParaRPr lang="en-US" altLang="zh-CN" sz="2800" b="1" smtClean="0"/>
          </a:p>
          <a:p>
            <a:endParaRPr lang="en-US" altLang="zh-CN" sz="2800" b="1" smtClean="0"/>
          </a:p>
          <a:p>
            <a:pPr>
              <a:buFont typeface="Webdings" pitchFamily="18" charset="2"/>
              <a:buNone/>
            </a:pPr>
            <a:endParaRPr lang="en-US" altLang="zh-CN" sz="2800" b="1" smtClean="0"/>
          </a:p>
        </p:txBody>
      </p:sp>
      <p:sp>
        <p:nvSpPr>
          <p:cNvPr id="485378" name="TextBox 3"/>
          <p:cNvSpPr txBox="1">
            <a:spLocks noChangeArrowheads="1"/>
          </p:cNvSpPr>
          <p:nvPr/>
        </p:nvSpPr>
        <p:spPr bwMode="auto">
          <a:xfrm>
            <a:off x="928688" y="500063"/>
            <a:ext cx="7429500" cy="584200"/>
          </a:xfrm>
          <a:prstGeom prst="rect">
            <a:avLst/>
          </a:prstGeom>
          <a:noFill/>
          <a:ln w="9525">
            <a:noFill/>
            <a:miter lim="800000"/>
            <a:headEnd/>
            <a:tailEnd/>
          </a:ln>
        </p:spPr>
        <p:txBody>
          <a:bodyPr>
            <a:spAutoFit/>
          </a:bodyPr>
          <a:lstStyle/>
          <a:p>
            <a:pPr algn="ctr"/>
            <a:r>
              <a:rPr lang="zh-CN" altLang="en-US" sz="3200" b="1">
                <a:latin typeface="宋体" charset="-122"/>
              </a:rPr>
              <a:t>模拟量输出接口电路</a:t>
            </a:r>
          </a:p>
        </p:txBody>
      </p:sp>
      <p:pic>
        <p:nvPicPr>
          <p:cNvPr id="485379" name="Picture 2"/>
          <p:cNvPicPr>
            <a:picLocks noChangeAspect="1" noChangeArrowheads="1"/>
          </p:cNvPicPr>
          <p:nvPr/>
        </p:nvPicPr>
        <p:blipFill>
          <a:blip r:embed="rId2"/>
          <a:srcRect/>
          <a:stretch>
            <a:fillRect/>
          </a:stretch>
        </p:blipFill>
        <p:spPr bwMode="auto">
          <a:xfrm>
            <a:off x="1928813" y="1330325"/>
            <a:ext cx="3714750" cy="2593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solidFill>
                  <a:srgbClr val="0070C0"/>
                </a:solidFill>
              </a:rPr>
              <a:t>二进制数的四则运算</a:t>
            </a:r>
            <a:endParaRPr lang="zh-CN" altLang="en-US" sz="3600" dirty="0">
              <a:solidFill>
                <a:srgbClr val="0070C0"/>
              </a:solidFill>
            </a:endParaRPr>
          </a:p>
        </p:txBody>
      </p:sp>
      <p:sp>
        <p:nvSpPr>
          <p:cNvPr id="3" name="内容占位符 2"/>
          <p:cNvSpPr>
            <a:spLocks noGrp="1"/>
          </p:cNvSpPr>
          <p:nvPr>
            <p:ph idx="1"/>
          </p:nvPr>
        </p:nvSpPr>
        <p:spPr>
          <a:xfrm>
            <a:off x="750888" y="1500188"/>
            <a:ext cx="7764462" cy="4660900"/>
          </a:xfrm>
        </p:spPr>
        <p:txBody>
          <a:bodyPr>
            <a:normAutofit lnSpcReduction="10000"/>
          </a:bodyPr>
          <a:lstStyle/>
          <a:p>
            <a:pPr indent="-170815" fontAlgn="auto">
              <a:spcAft>
                <a:spcPts val="0"/>
              </a:spcAft>
              <a:defRPr/>
            </a:pPr>
            <a:r>
              <a:rPr lang="en-US" altLang="zh-CN" sz="3200" dirty="0" smtClean="0">
                <a:solidFill>
                  <a:srgbClr val="0070C0"/>
                </a:solidFill>
              </a:rPr>
              <a:t>2. </a:t>
            </a:r>
            <a:r>
              <a:rPr lang="zh-CN" altLang="en-US" sz="3200" dirty="0" smtClean="0">
                <a:solidFill>
                  <a:srgbClr val="0070C0"/>
                </a:solidFill>
              </a:rPr>
              <a:t>减法运算</a:t>
            </a:r>
            <a:endParaRPr lang="en-US" altLang="zh-CN" sz="3200" dirty="0" smtClean="0">
              <a:solidFill>
                <a:srgbClr val="0070C0"/>
              </a:solidFill>
            </a:endParaRPr>
          </a:p>
          <a:p>
            <a:pPr indent="-170815" fontAlgn="auto">
              <a:spcAft>
                <a:spcPts val="0"/>
              </a:spcAft>
              <a:defRPr/>
            </a:pPr>
            <a:r>
              <a:rPr lang="zh-CN" altLang="en-US" sz="3200" dirty="0" smtClean="0"/>
              <a:t>①</a:t>
            </a:r>
            <a:r>
              <a:rPr lang="en-US" sz="3200" dirty="0" smtClean="0"/>
              <a:t> 0</a:t>
            </a:r>
            <a:r>
              <a:rPr lang="en-US" altLang="zh-CN" sz="3200" dirty="0" smtClean="0"/>
              <a:t>-</a:t>
            </a:r>
            <a:r>
              <a:rPr lang="en-US" sz="3200" dirty="0" smtClean="0"/>
              <a:t>0=0      </a:t>
            </a:r>
            <a:r>
              <a:rPr lang="zh-CN" altLang="en-US" sz="3200" dirty="0" smtClean="0"/>
              <a:t>③</a:t>
            </a:r>
            <a:r>
              <a:rPr lang="en-US" sz="3200" dirty="0" smtClean="0"/>
              <a:t> 1</a:t>
            </a:r>
            <a:r>
              <a:rPr lang="en-US" altLang="zh-CN" sz="3200" dirty="0" smtClean="0"/>
              <a:t>-</a:t>
            </a:r>
            <a:r>
              <a:rPr lang="en-US" sz="3200" dirty="0" smtClean="0"/>
              <a:t>0=1   </a:t>
            </a:r>
            <a:endParaRPr lang="zh-CN" altLang="en-US" sz="3200" dirty="0" smtClean="0"/>
          </a:p>
          <a:p>
            <a:pPr indent="-170815" fontAlgn="auto">
              <a:spcAft>
                <a:spcPts val="0"/>
              </a:spcAft>
              <a:defRPr/>
            </a:pPr>
            <a:r>
              <a:rPr lang="zh-CN" altLang="en-US" sz="3200" dirty="0" smtClean="0"/>
              <a:t>②</a:t>
            </a:r>
            <a:r>
              <a:rPr lang="en-US" sz="3200" dirty="0" smtClean="0"/>
              <a:t> 1</a:t>
            </a:r>
            <a:r>
              <a:rPr lang="en-US" altLang="zh-CN" sz="3200" dirty="0" smtClean="0"/>
              <a:t>-</a:t>
            </a:r>
            <a:r>
              <a:rPr lang="en-US" sz="3200" dirty="0" smtClean="0"/>
              <a:t>1=0      ④  0</a:t>
            </a:r>
            <a:r>
              <a:rPr lang="en-US" altLang="zh-CN" sz="3200" dirty="0" smtClean="0"/>
              <a:t>-1=1 </a:t>
            </a:r>
            <a:r>
              <a:rPr lang="zh-CN" altLang="en-US" sz="3200" dirty="0" smtClean="0"/>
              <a:t>向高位借位</a:t>
            </a:r>
            <a:r>
              <a:rPr lang="en-US" altLang="zh-CN" sz="3200" dirty="0" smtClean="0"/>
              <a:t>1</a:t>
            </a:r>
            <a:endParaRPr lang="zh-CN" altLang="en-US" sz="3200" dirty="0" smtClean="0"/>
          </a:p>
          <a:p>
            <a:pPr indent="-170815" fontAlgn="auto">
              <a:spcAft>
                <a:spcPts val="0"/>
              </a:spcAft>
              <a:buFont typeface="Webdings" pitchFamily="18" charset="2"/>
              <a:buNone/>
              <a:defRPr/>
            </a:pP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spcAft>
                <a:spcPts val="0"/>
              </a:spcAft>
              <a:buFont typeface="Webdings" pitchFamily="18" charset="2"/>
              <a:buNone/>
              <a:defRPr/>
            </a:pPr>
            <a:endParaRPr lang="en-US" altLang="zh-CN" sz="3200" dirty="0" smtClean="0">
              <a:solidFill>
                <a:srgbClr val="0070C0"/>
              </a:solidFill>
            </a:endParaRPr>
          </a:p>
          <a:p>
            <a:pPr indent="-170815" fontAlgn="auto">
              <a:spcAft>
                <a:spcPts val="0"/>
              </a:spcAft>
              <a:defRPr/>
            </a:pPr>
            <a:r>
              <a:rPr lang="zh-CN" altLang="en-US" sz="3200" dirty="0" smtClean="0">
                <a:solidFill>
                  <a:srgbClr val="0070C0"/>
                </a:solidFill>
              </a:rPr>
              <a:t>例：</a:t>
            </a:r>
            <a:endParaRPr lang="en-US" altLang="zh-CN" sz="3200" dirty="0" smtClean="0">
              <a:solidFill>
                <a:srgbClr val="0070C0"/>
              </a:solidFill>
            </a:endParaRPr>
          </a:p>
          <a:p>
            <a:pPr indent="-170815" fontAlgn="auto">
              <a:spcAft>
                <a:spcPts val="0"/>
              </a:spcAft>
              <a:defRPr/>
            </a:pPr>
            <a:r>
              <a:rPr lang="en-US" altLang="zh-CN" sz="3200" dirty="0" smtClean="0">
                <a:solidFill>
                  <a:srgbClr val="0070C0"/>
                </a:solidFill>
              </a:rPr>
              <a:t>       </a:t>
            </a:r>
          </a:p>
          <a:p>
            <a:pPr indent="-170815" fontAlgn="auto">
              <a:spcAft>
                <a:spcPts val="0"/>
              </a:spcAft>
              <a:defRPr/>
            </a:pPr>
            <a:r>
              <a:rPr lang="zh-CN" altLang="en-US" sz="3200" dirty="0" smtClean="0">
                <a:solidFill>
                  <a:srgbClr val="0070C0"/>
                </a:solidFill>
              </a:rPr>
              <a:t>  即</a:t>
            </a:r>
            <a:r>
              <a:rPr lang="en-US" altLang="zh-CN" sz="3200" dirty="0" smtClean="0">
                <a:solidFill>
                  <a:srgbClr val="0070C0"/>
                </a:solidFill>
              </a:rPr>
              <a:t>11000100B-01100101B=01011111B</a:t>
            </a:r>
          </a:p>
          <a:p>
            <a:pPr indent="-170815" fontAlgn="auto">
              <a:spcAft>
                <a:spcPts val="0"/>
              </a:spcAft>
              <a:defRPr/>
            </a:pPr>
            <a:endParaRPr lang="en-US" altLang="zh-CN" sz="3200" dirty="0" smtClean="0">
              <a:solidFill>
                <a:srgbClr val="0070C0"/>
              </a:solidFill>
            </a:endParaRPr>
          </a:p>
          <a:p>
            <a:pPr indent="-170815" fontAlgn="auto">
              <a:spcAft>
                <a:spcPts val="0"/>
              </a:spcAft>
              <a:defRPr/>
            </a:pPr>
            <a:endParaRPr lang="zh-CN" altLang="en-US" sz="3200" dirty="0">
              <a:solidFill>
                <a:srgbClr val="0070C0"/>
              </a:solidFill>
            </a:endParaRPr>
          </a:p>
        </p:txBody>
      </p:sp>
      <p:pic>
        <p:nvPicPr>
          <p:cNvPr id="150530" name="Picture 2"/>
          <p:cNvPicPr>
            <a:picLocks noChangeAspect="1" noChangeArrowheads="1"/>
          </p:cNvPicPr>
          <p:nvPr/>
        </p:nvPicPr>
        <p:blipFill>
          <a:blip r:embed="rId2"/>
          <a:srcRect/>
          <a:stretch>
            <a:fillRect/>
          </a:stretch>
        </p:blipFill>
        <p:spPr bwMode="auto">
          <a:xfrm>
            <a:off x="2000250" y="3214688"/>
            <a:ext cx="5281613" cy="1857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0530"/>
                                        </p:tgtEl>
                                        <p:attrNameLst>
                                          <p:attrName>style.visibility</p:attrName>
                                        </p:attrNameLst>
                                      </p:cBhvr>
                                      <p:to>
                                        <p:strVal val="visible"/>
                                      </p:to>
                                    </p:set>
                                    <p:anim calcmode="lin" valueType="num">
                                      <p:cBhvr additive="base">
                                        <p:cTn id="7" dur="500" fill="hold"/>
                                        <p:tgtEl>
                                          <p:spTgt spid="150530"/>
                                        </p:tgtEl>
                                        <p:attrNameLst>
                                          <p:attrName>ppt_x</p:attrName>
                                        </p:attrNameLst>
                                      </p:cBhvr>
                                      <p:tavLst>
                                        <p:tav tm="0">
                                          <p:val>
                                            <p:strVal val="#ppt_x"/>
                                          </p:val>
                                        </p:tav>
                                        <p:tav tm="100000">
                                          <p:val>
                                            <p:strVal val="#ppt_x"/>
                                          </p:val>
                                        </p:tav>
                                      </p:tavLst>
                                    </p:anim>
                                    <p:anim calcmode="lin" valueType="num">
                                      <p:cBhvr additive="base">
                                        <p:cTn id="8" dur="500" fill="hold"/>
                                        <p:tgtEl>
                                          <p:spTgt spid="1505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 calcmode="lin" valueType="num">
                                      <p:cBhvr additive="base">
                                        <p:cTn id="1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6401" name="Picture 3"/>
          <p:cNvPicPr>
            <a:picLocks noChangeAspect="1" noChangeArrowheads="1"/>
          </p:cNvPicPr>
          <p:nvPr/>
        </p:nvPicPr>
        <p:blipFill>
          <a:blip r:embed="rId2"/>
          <a:srcRect/>
          <a:stretch>
            <a:fillRect/>
          </a:stretch>
        </p:blipFill>
        <p:spPr bwMode="auto">
          <a:xfrm>
            <a:off x="719138" y="1114425"/>
            <a:ext cx="7545387" cy="5314950"/>
          </a:xfrm>
          <a:prstGeom prst="rect">
            <a:avLst/>
          </a:prstGeom>
          <a:noFill/>
          <a:ln w="9525">
            <a:noFill/>
            <a:miter lim="800000"/>
            <a:headEnd/>
            <a:tailEnd/>
          </a:ln>
        </p:spPr>
      </p:pic>
      <p:sp>
        <p:nvSpPr>
          <p:cNvPr id="486402" name="内容占位符 2"/>
          <p:cNvSpPr>
            <a:spLocks noGrp="1"/>
          </p:cNvSpPr>
          <p:nvPr>
            <p:ph idx="1"/>
          </p:nvPr>
        </p:nvSpPr>
        <p:spPr bwMode="auto">
          <a:xfrm>
            <a:off x="714375" y="1285875"/>
            <a:ext cx="7800975" cy="5357813"/>
          </a:xfrm>
        </p:spPr>
        <p:txBody>
          <a:bodyPr wrap="square" numCol="1" anchor="t" anchorCtr="0" compatLnSpc="1">
            <a:prstTxWarp prst="textNoShape">
              <a:avLst/>
            </a:prstTxWarp>
          </a:bodyPr>
          <a:lstStyle/>
          <a:p>
            <a:endParaRPr lang="en-US" altLang="zh-CN" sz="2800" b="1" smtClean="0"/>
          </a:p>
          <a:p>
            <a:endParaRPr lang="en-US" altLang="zh-CN" sz="2800" b="1" smtClean="0"/>
          </a:p>
          <a:p>
            <a:pPr>
              <a:buFont typeface="Webdings" pitchFamily="18" charset="2"/>
              <a:buNone/>
            </a:pPr>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pPr>
              <a:buFont typeface="Webdings" pitchFamily="18" charset="2"/>
              <a:buNone/>
            </a:pPr>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pPr>
              <a:buFont typeface="Webdings" pitchFamily="18" charset="2"/>
              <a:buNone/>
            </a:pPr>
            <a:endParaRPr lang="en-US" altLang="zh-CN" sz="2800" b="1" smtClean="0"/>
          </a:p>
        </p:txBody>
      </p:sp>
      <p:sp>
        <p:nvSpPr>
          <p:cNvPr id="486403" name="TextBox 3"/>
          <p:cNvSpPr txBox="1">
            <a:spLocks noChangeArrowheads="1"/>
          </p:cNvSpPr>
          <p:nvPr/>
        </p:nvSpPr>
        <p:spPr bwMode="auto">
          <a:xfrm>
            <a:off x="928688" y="500063"/>
            <a:ext cx="7429500" cy="584200"/>
          </a:xfrm>
          <a:prstGeom prst="rect">
            <a:avLst/>
          </a:prstGeom>
          <a:noFill/>
          <a:ln w="9525">
            <a:noFill/>
            <a:miter lim="800000"/>
            <a:headEnd/>
            <a:tailEnd/>
          </a:ln>
        </p:spPr>
        <p:txBody>
          <a:bodyPr>
            <a:spAutoFit/>
          </a:bodyPr>
          <a:lstStyle/>
          <a:p>
            <a:pPr algn="ctr"/>
            <a:r>
              <a:rPr lang="zh-CN" altLang="en-US" sz="3200" b="1">
                <a:latin typeface="宋体" charset="-122"/>
              </a:rPr>
              <a:t>模拟量输出接口电路</a:t>
            </a:r>
            <a:r>
              <a:rPr lang="en-US" altLang="zh-CN" sz="3200" b="1">
                <a:latin typeface="宋体" charset="-122"/>
              </a:rPr>
              <a:t>——</a:t>
            </a:r>
            <a:r>
              <a:rPr lang="zh-CN" altLang="en-US" sz="3200" b="1">
                <a:latin typeface="宋体" charset="-122"/>
              </a:rPr>
              <a:t>双路双极性</a:t>
            </a:r>
          </a:p>
        </p:txBody>
      </p:sp>
      <p:sp>
        <p:nvSpPr>
          <p:cNvPr id="486404" name="TextBox 5"/>
          <p:cNvSpPr txBox="1">
            <a:spLocks noChangeArrowheads="1"/>
          </p:cNvSpPr>
          <p:nvPr/>
        </p:nvSpPr>
        <p:spPr bwMode="auto">
          <a:xfrm>
            <a:off x="5643563" y="3214688"/>
            <a:ext cx="2357437" cy="369887"/>
          </a:xfrm>
          <a:prstGeom prst="rect">
            <a:avLst/>
          </a:prstGeom>
          <a:noFill/>
          <a:ln w="9525">
            <a:noFill/>
            <a:miter lim="800000"/>
            <a:headEnd/>
            <a:tailEnd/>
          </a:ln>
        </p:spPr>
        <p:txBody>
          <a:bodyPr>
            <a:spAutoFit/>
          </a:bodyPr>
          <a:lstStyle/>
          <a:p>
            <a:r>
              <a:rPr lang="zh-CN" altLang="en-US" sz="1800">
                <a:ea typeface="黑体" pitchFamily="49" charset="-122"/>
              </a:rPr>
              <a:t>第一路地址</a:t>
            </a:r>
            <a:r>
              <a:rPr lang="en-US" altLang="zh-CN" sz="1800">
                <a:ea typeface="黑体" pitchFamily="49" charset="-122"/>
              </a:rPr>
              <a:t>0xDFFF</a:t>
            </a:r>
            <a:endParaRPr lang="zh-CN" altLang="en-US" sz="1800">
              <a:ea typeface="黑体" pitchFamily="49" charset="-122"/>
            </a:endParaRPr>
          </a:p>
        </p:txBody>
      </p:sp>
      <p:sp>
        <p:nvSpPr>
          <p:cNvPr id="486405" name="TextBox 6"/>
          <p:cNvSpPr txBox="1">
            <a:spLocks noChangeArrowheads="1"/>
          </p:cNvSpPr>
          <p:nvPr/>
        </p:nvSpPr>
        <p:spPr bwMode="auto">
          <a:xfrm>
            <a:off x="5795963" y="5916613"/>
            <a:ext cx="2357437" cy="923925"/>
          </a:xfrm>
          <a:prstGeom prst="rect">
            <a:avLst/>
          </a:prstGeom>
          <a:noFill/>
          <a:ln w="9525">
            <a:noFill/>
            <a:miter lim="800000"/>
            <a:headEnd/>
            <a:tailEnd/>
          </a:ln>
        </p:spPr>
        <p:txBody>
          <a:bodyPr>
            <a:spAutoFit/>
          </a:bodyPr>
          <a:lstStyle/>
          <a:p>
            <a:r>
              <a:rPr lang="zh-CN" altLang="en-US" sz="1800">
                <a:ea typeface="黑体" pitchFamily="49" charset="-122"/>
              </a:rPr>
              <a:t>第二路地址</a:t>
            </a:r>
            <a:r>
              <a:rPr lang="en-US" altLang="zh-CN" sz="1800">
                <a:ea typeface="黑体" pitchFamily="49" charset="-122"/>
              </a:rPr>
              <a:t>0xBFFF</a:t>
            </a:r>
          </a:p>
          <a:p>
            <a:endParaRPr lang="en-US" altLang="zh-CN" sz="1800">
              <a:ea typeface="黑体" pitchFamily="49" charset="-122"/>
            </a:endParaRPr>
          </a:p>
          <a:p>
            <a:r>
              <a:rPr lang="zh-CN" altLang="en-US" sz="1800">
                <a:ea typeface="黑体" pitchFamily="49" charset="-122"/>
              </a:rPr>
              <a:t>双缓冲地址</a:t>
            </a:r>
            <a:r>
              <a:rPr lang="en-US" altLang="zh-CN" sz="1800">
                <a:ea typeface="黑体" pitchFamily="49" charset="-122"/>
              </a:rPr>
              <a:t>0XEFFF</a:t>
            </a:r>
            <a:endParaRPr lang="zh-CN" altLang="en-US" sz="1800">
              <a:ea typeface="黑体" pitchFamily="49" charset="-122"/>
            </a:endParaRP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5" name="内容占位符 2"/>
          <p:cNvSpPr>
            <a:spLocks noGrp="1"/>
          </p:cNvSpPr>
          <p:nvPr>
            <p:ph idx="1"/>
          </p:nvPr>
        </p:nvSpPr>
        <p:spPr bwMode="auto">
          <a:xfrm>
            <a:off x="714375" y="1285875"/>
            <a:ext cx="7800975" cy="5357813"/>
          </a:xfrm>
        </p:spPr>
        <p:txBody>
          <a:bodyPr wrap="square" numCol="1" anchor="t" anchorCtr="0" compatLnSpc="1">
            <a:prstTxWarp prst="textNoShape">
              <a:avLst/>
            </a:prstTxWarp>
          </a:bodyPr>
          <a:lstStyle/>
          <a:p>
            <a:endParaRPr lang="en-US" altLang="zh-CN" sz="2800" b="1" smtClean="0"/>
          </a:p>
          <a:p>
            <a:endParaRPr lang="en-US" altLang="zh-CN" sz="2800" b="1" smtClean="0"/>
          </a:p>
          <a:p>
            <a:pPr>
              <a:buFont typeface="Webdings" pitchFamily="18" charset="2"/>
              <a:buNone/>
            </a:pPr>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pPr>
              <a:buFont typeface="Webdings" pitchFamily="18" charset="2"/>
              <a:buNone/>
            </a:pPr>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endParaRPr lang="en-US" altLang="zh-CN" sz="2800" b="1" smtClean="0"/>
          </a:p>
          <a:p>
            <a:pPr>
              <a:buFont typeface="Webdings" pitchFamily="18" charset="2"/>
              <a:buNone/>
            </a:pPr>
            <a:endParaRPr lang="en-US" altLang="zh-CN" sz="2800" b="1" smtClean="0"/>
          </a:p>
        </p:txBody>
      </p:sp>
      <p:sp>
        <p:nvSpPr>
          <p:cNvPr id="487426" name="TextBox 3"/>
          <p:cNvSpPr txBox="1">
            <a:spLocks noChangeArrowheads="1"/>
          </p:cNvSpPr>
          <p:nvPr/>
        </p:nvSpPr>
        <p:spPr bwMode="auto">
          <a:xfrm>
            <a:off x="928688" y="500063"/>
            <a:ext cx="7429500" cy="584200"/>
          </a:xfrm>
          <a:prstGeom prst="rect">
            <a:avLst/>
          </a:prstGeom>
          <a:noFill/>
          <a:ln w="9525">
            <a:noFill/>
            <a:miter lim="800000"/>
            <a:headEnd/>
            <a:tailEnd/>
          </a:ln>
        </p:spPr>
        <p:txBody>
          <a:bodyPr>
            <a:spAutoFit/>
          </a:bodyPr>
          <a:lstStyle/>
          <a:p>
            <a:pPr algn="ctr"/>
            <a:r>
              <a:rPr lang="zh-CN" altLang="en-US" sz="3200" b="1">
                <a:latin typeface="宋体" charset="-122"/>
              </a:rPr>
              <a:t>模拟量输出接口电路</a:t>
            </a:r>
            <a:r>
              <a:rPr lang="en-US" altLang="zh-CN" sz="3200" b="1">
                <a:latin typeface="宋体" charset="-122"/>
              </a:rPr>
              <a:t>——</a:t>
            </a:r>
            <a:r>
              <a:rPr lang="zh-CN" altLang="en-US" sz="3200" b="1">
                <a:latin typeface="宋体" charset="-122"/>
              </a:rPr>
              <a:t>双路双极性</a:t>
            </a:r>
          </a:p>
        </p:txBody>
      </p:sp>
      <p:sp>
        <p:nvSpPr>
          <p:cNvPr id="487427" name="TextBox 8"/>
          <p:cNvSpPr txBox="1">
            <a:spLocks noChangeArrowheads="1"/>
          </p:cNvSpPr>
          <p:nvPr/>
        </p:nvSpPr>
        <p:spPr bwMode="auto">
          <a:xfrm>
            <a:off x="214313" y="1214438"/>
            <a:ext cx="8501062" cy="3692525"/>
          </a:xfrm>
          <a:prstGeom prst="rect">
            <a:avLst/>
          </a:prstGeom>
          <a:noFill/>
          <a:ln w="9525">
            <a:noFill/>
            <a:miter lim="800000"/>
            <a:headEnd/>
            <a:tailEnd/>
          </a:ln>
        </p:spPr>
        <p:txBody>
          <a:bodyPr>
            <a:spAutoFit/>
          </a:bodyPr>
          <a:lstStyle/>
          <a:p>
            <a:r>
              <a:rPr lang="en-US" altLang="zh-CN">
                <a:ea typeface="黑体" pitchFamily="49" charset="-122"/>
              </a:rPr>
              <a:t> </a:t>
            </a:r>
            <a:r>
              <a:rPr lang="zh-CN" altLang="en-US">
                <a:ea typeface="黑体" pitchFamily="49" charset="-122"/>
              </a:rPr>
              <a:t>双路同步双极性输出的程序</a:t>
            </a:r>
            <a:endParaRPr lang="en-US">
              <a:ea typeface="黑体" pitchFamily="49" charset="-122"/>
            </a:endParaRPr>
          </a:p>
          <a:p>
            <a:r>
              <a:rPr lang="en-US" sz="1800">
                <a:ea typeface="黑体" pitchFamily="49" charset="-122"/>
              </a:rPr>
              <a:t>              </a:t>
            </a:r>
            <a:r>
              <a:rPr lang="en-US" altLang="zh-CN">
                <a:ea typeface="黑体" pitchFamily="49" charset="-122"/>
              </a:rPr>
              <a:t>MOV  DPTR</a:t>
            </a:r>
            <a:r>
              <a:rPr lang="zh-CN" altLang="en-US">
                <a:ea typeface="黑体" pitchFamily="49" charset="-122"/>
              </a:rPr>
              <a:t>，</a:t>
            </a:r>
            <a:r>
              <a:rPr lang="en-US" altLang="zh-CN">
                <a:ea typeface="黑体" pitchFamily="49" charset="-122"/>
              </a:rPr>
              <a:t>#0DFFFH</a:t>
            </a:r>
            <a:endParaRPr lang="zh-CN" altLang="en-US">
              <a:ea typeface="黑体" pitchFamily="49" charset="-122"/>
            </a:endParaRPr>
          </a:p>
          <a:p>
            <a:r>
              <a:rPr lang="en-US" altLang="zh-CN">
                <a:ea typeface="黑体" pitchFamily="49" charset="-122"/>
              </a:rPr>
              <a:t>           MOV  A</a:t>
            </a:r>
            <a:r>
              <a:rPr lang="zh-CN" altLang="en-US">
                <a:ea typeface="黑体" pitchFamily="49" charset="-122"/>
              </a:rPr>
              <a:t>，</a:t>
            </a:r>
            <a:r>
              <a:rPr lang="en-US" altLang="zh-CN">
                <a:ea typeface="黑体" pitchFamily="49" charset="-122"/>
              </a:rPr>
              <a:t>R6</a:t>
            </a:r>
            <a:endParaRPr lang="zh-CN" altLang="en-US">
              <a:ea typeface="黑体" pitchFamily="49" charset="-122"/>
            </a:endParaRPr>
          </a:p>
          <a:p>
            <a:r>
              <a:rPr lang="en-US" altLang="zh-CN">
                <a:ea typeface="黑体" pitchFamily="49" charset="-122"/>
              </a:rPr>
              <a:t>           MOVX @DPTR,A          </a:t>
            </a:r>
            <a:r>
              <a:rPr lang="zh-CN" altLang="en-US">
                <a:ea typeface="黑体" pitchFamily="49" charset="-122"/>
              </a:rPr>
              <a:t>；将数字量锁入第一路寄存器</a:t>
            </a:r>
          </a:p>
          <a:p>
            <a:r>
              <a:rPr lang="en-US" altLang="zh-CN">
                <a:ea typeface="黑体" pitchFamily="49" charset="-122"/>
              </a:rPr>
              <a:t>           MOV  DPTR</a:t>
            </a:r>
            <a:r>
              <a:rPr lang="zh-CN" altLang="en-US">
                <a:ea typeface="黑体" pitchFamily="49" charset="-122"/>
              </a:rPr>
              <a:t>，</a:t>
            </a:r>
            <a:r>
              <a:rPr lang="en-US" altLang="zh-CN">
                <a:ea typeface="黑体" pitchFamily="49" charset="-122"/>
              </a:rPr>
              <a:t>#0BFFFH</a:t>
            </a:r>
            <a:endParaRPr lang="zh-CN" altLang="en-US">
              <a:ea typeface="黑体" pitchFamily="49" charset="-122"/>
            </a:endParaRPr>
          </a:p>
          <a:p>
            <a:r>
              <a:rPr lang="en-US" altLang="zh-CN">
                <a:ea typeface="黑体" pitchFamily="49" charset="-122"/>
              </a:rPr>
              <a:t>           MOV  A</a:t>
            </a:r>
            <a:r>
              <a:rPr lang="zh-CN" altLang="en-US">
                <a:ea typeface="黑体" pitchFamily="49" charset="-122"/>
              </a:rPr>
              <a:t>，</a:t>
            </a:r>
            <a:r>
              <a:rPr lang="en-US" altLang="zh-CN">
                <a:ea typeface="黑体" pitchFamily="49" charset="-122"/>
              </a:rPr>
              <a:t>R7</a:t>
            </a:r>
            <a:endParaRPr lang="zh-CN" altLang="en-US">
              <a:ea typeface="黑体" pitchFamily="49" charset="-122"/>
            </a:endParaRPr>
          </a:p>
          <a:p>
            <a:r>
              <a:rPr lang="en-US" altLang="zh-CN">
                <a:ea typeface="黑体" pitchFamily="49" charset="-122"/>
              </a:rPr>
              <a:t>           MOVX @DPTR,A          </a:t>
            </a:r>
            <a:r>
              <a:rPr lang="zh-CN" altLang="en-US">
                <a:ea typeface="黑体" pitchFamily="49" charset="-122"/>
              </a:rPr>
              <a:t>；将数字量锁入第二路寄存器</a:t>
            </a:r>
            <a:endParaRPr lang="en-US" altLang="zh-CN">
              <a:ea typeface="黑体" pitchFamily="49" charset="-122"/>
            </a:endParaRPr>
          </a:p>
          <a:p>
            <a:r>
              <a:rPr lang="en-US">
                <a:ea typeface="黑体" pitchFamily="49" charset="-122"/>
              </a:rPr>
              <a:t>           </a:t>
            </a:r>
            <a:r>
              <a:rPr lang="en-US" altLang="zh-CN">
                <a:ea typeface="黑体" pitchFamily="49" charset="-122"/>
              </a:rPr>
              <a:t>MOV  DPTR</a:t>
            </a:r>
            <a:r>
              <a:rPr lang="zh-CN" altLang="en-US">
                <a:ea typeface="黑体" pitchFamily="49" charset="-122"/>
              </a:rPr>
              <a:t>，</a:t>
            </a:r>
            <a:r>
              <a:rPr lang="en-US" altLang="zh-CN">
                <a:ea typeface="黑体" pitchFamily="49" charset="-122"/>
              </a:rPr>
              <a:t>#0EFFFH</a:t>
            </a:r>
            <a:endParaRPr lang="zh-CN" altLang="en-US">
              <a:ea typeface="黑体" pitchFamily="49" charset="-122"/>
            </a:endParaRPr>
          </a:p>
          <a:p>
            <a:r>
              <a:rPr lang="en-US" altLang="zh-CN">
                <a:ea typeface="黑体" pitchFamily="49" charset="-122"/>
              </a:rPr>
              <a:t>           MOVX @DPTR,A          </a:t>
            </a:r>
            <a:r>
              <a:rPr lang="zh-CN" altLang="en-US">
                <a:ea typeface="黑体" pitchFamily="49" charset="-122"/>
              </a:rPr>
              <a:t>；启动两路同时转换</a:t>
            </a:r>
            <a:endParaRPr lang="en-US" altLang="zh-CN">
              <a:ea typeface="黑体" pitchFamily="49" charset="-122"/>
            </a:endParaRPr>
          </a:p>
          <a:p>
            <a:endParaRPr lang="zh-CN" altLang="en-US" sz="1800">
              <a:ea typeface="黑体" pitchFamily="49" charset="-122"/>
            </a:endParaRP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zh-CN" altLang="en-US" sz="3200" dirty="0" smtClean="0">
                <a:latin typeface="宋体" pitchFamily="2" charset="-122"/>
                <a:ea typeface="宋体" pitchFamily="2" charset="-122"/>
              </a:rPr>
              <a:t>模拟量输入</a:t>
            </a:r>
            <a:r>
              <a:rPr lang="en-US" altLang="zh-CN" sz="3200" dirty="0" smtClean="0">
                <a:latin typeface="宋体" pitchFamily="2" charset="-122"/>
                <a:ea typeface="宋体" pitchFamily="2" charset="-122"/>
              </a:rPr>
              <a:t>——ADC0809</a:t>
            </a:r>
            <a:r>
              <a:rPr lang="zh-CN" altLang="en-US" sz="3200" dirty="0" smtClean="0">
                <a:latin typeface="宋体" pitchFamily="2" charset="-122"/>
                <a:ea typeface="宋体" pitchFamily="2" charset="-122"/>
              </a:rPr>
              <a:t>接口</a:t>
            </a:r>
            <a:endParaRPr lang="zh-CN" altLang="en-US" sz="3200" dirty="0">
              <a:latin typeface="宋体" pitchFamily="2" charset="-122"/>
              <a:ea typeface="宋体" pitchFamily="2" charset="-122"/>
            </a:endParaRPr>
          </a:p>
        </p:txBody>
      </p:sp>
      <p:sp>
        <p:nvSpPr>
          <p:cNvPr id="488450" name="内容占位符 2"/>
          <p:cNvSpPr>
            <a:spLocks noGrp="1"/>
          </p:cNvSpPr>
          <p:nvPr>
            <p:ph idx="1"/>
          </p:nvPr>
        </p:nvSpPr>
        <p:spPr bwMode="auto">
          <a:xfrm>
            <a:off x="500063" y="1285875"/>
            <a:ext cx="8015287" cy="4875213"/>
          </a:xfrm>
        </p:spPr>
        <p:txBody>
          <a:bodyPr wrap="square" numCol="1" anchor="t" anchorCtr="0" compatLnSpc="1">
            <a:prstTxWarp prst="textNoShape">
              <a:avLst/>
            </a:prstTxWarp>
          </a:bodyPr>
          <a:lstStyle/>
          <a:p>
            <a:endParaRPr lang="en-US" altLang="zh-CN" smtClean="0"/>
          </a:p>
          <a:p>
            <a:endParaRPr lang="zh-CN" altLang="en-US" smtClean="0"/>
          </a:p>
        </p:txBody>
      </p:sp>
      <p:pic>
        <p:nvPicPr>
          <p:cNvPr id="488451" name="图片 3"/>
          <p:cNvPicPr>
            <a:picLocks noChangeAspect="1" noChangeArrowheads="1"/>
          </p:cNvPicPr>
          <p:nvPr/>
        </p:nvPicPr>
        <p:blipFill>
          <a:blip r:embed="rId2"/>
          <a:srcRect/>
          <a:stretch>
            <a:fillRect/>
          </a:stretch>
        </p:blipFill>
        <p:spPr bwMode="auto">
          <a:xfrm>
            <a:off x="1143000" y="1285875"/>
            <a:ext cx="6929438" cy="4286250"/>
          </a:xfrm>
          <a:prstGeom prst="rect">
            <a:avLst/>
          </a:prstGeom>
          <a:noFill/>
          <a:ln w="9525">
            <a:noFill/>
            <a:miter lim="800000"/>
            <a:headEnd/>
            <a:tailEnd/>
          </a:ln>
        </p:spPr>
      </p:pic>
      <p:sp>
        <p:nvSpPr>
          <p:cNvPr id="488452" name="TextBox 4"/>
          <p:cNvSpPr txBox="1">
            <a:spLocks noChangeArrowheads="1"/>
          </p:cNvSpPr>
          <p:nvPr/>
        </p:nvSpPr>
        <p:spPr bwMode="auto">
          <a:xfrm>
            <a:off x="928688" y="5572125"/>
            <a:ext cx="7786687" cy="523875"/>
          </a:xfrm>
          <a:prstGeom prst="rect">
            <a:avLst/>
          </a:prstGeom>
          <a:noFill/>
          <a:ln w="9525">
            <a:noFill/>
            <a:miter lim="800000"/>
            <a:headEnd/>
            <a:tailEnd/>
          </a:ln>
        </p:spPr>
        <p:txBody>
          <a:bodyPr>
            <a:spAutoFit/>
          </a:bodyPr>
          <a:lstStyle/>
          <a:p>
            <a:pPr algn="ctr"/>
            <a:r>
              <a:rPr lang="en-US" altLang="zh-CN" sz="2800">
                <a:ea typeface="黑体" pitchFamily="49" charset="-122"/>
              </a:rPr>
              <a:t>A/D</a:t>
            </a:r>
            <a:r>
              <a:rPr lang="zh-CN" altLang="en-US" sz="2800">
                <a:ea typeface="黑体" pitchFamily="49" charset="-122"/>
              </a:rPr>
              <a:t>转换集成电路</a:t>
            </a:r>
            <a:r>
              <a:rPr lang="en-US" altLang="zh-CN" sz="2800">
                <a:ea typeface="黑体" pitchFamily="49" charset="-122"/>
              </a:rPr>
              <a:t>ADC0809</a:t>
            </a:r>
            <a:r>
              <a:rPr lang="zh-CN" altLang="en-US" sz="2800">
                <a:ea typeface="黑体" pitchFamily="49" charset="-122"/>
              </a:rPr>
              <a:t>的结构</a:t>
            </a: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26593"/>
          </a:xfrm>
        </p:spPr>
        <p:txBody>
          <a:bodyPr/>
          <a:lstStyle/>
          <a:p>
            <a:pPr algn="ctr" fontAlgn="auto">
              <a:spcAft>
                <a:spcPts val="0"/>
              </a:spcAft>
              <a:defRPr/>
            </a:pPr>
            <a:r>
              <a:rPr lang="zh-CN" altLang="en-US" sz="3200" dirty="0" smtClean="0">
                <a:latin typeface="宋体" pitchFamily="2" charset="-122"/>
                <a:ea typeface="宋体" pitchFamily="2" charset="-122"/>
              </a:rPr>
              <a:t>模拟量输入</a:t>
            </a:r>
            <a:r>
              <a:rPr lang="en-US" altLang="zh-CN" sz="3200" dirty="0" smtClean="0">
                <a:latin typeface="宋体" pitchFamily="2" charset="-122"/>
                <a:ea typeface="宋体" pitchFamily="2" charset="-122"/>
              </a:rPr>
              <a:t>——ADC0809</a:t>
            </a:r>
            <a:r>
              <a:rPr lang="zh-CN" altLang="en-US" sz="3200" dirty="0" smtClean="0">
                <a:latin typeface="宋体" pitchFamily="2" charset="-122"/>
                <a:ea typeface="宋体" pitchFamily="2" charset="-122"/>
              </a:rPr>
              <a:t>接口</a:t>
            </a:r>
            <a:endParaRPr lang="zh-CN" altLang="en-US" sz="3200" dirty="0">
              <a:latin typeface="宋体" pitchFamily="2" charset="-122"/>
              <a:ea typeface="宋体" pitchFamily="2" charset="-122"/>
            </a:endParaRPr>
          </a:p>
        </p:txBody>
      </p:sp>
      <p:sp>
        <p:nvSpPr>
          <p:cNvPr id="489474" name="内容占位符 2"/>
          <p:cNvSpPr>
            <a:spLocks noGrp="1"/>
          </p:cNvSpPr>
          <p:nvPr>
            <p:ph idx="1"/>
          </p:nvPr>
        </p:nvSpPr>
        <p:spPr bwMode="auto">
          <a:xfrm>
            <a:off x="500063" y="1285875"/>
            <a:ext cx="8015287" cy="4875213"/>
          </a:xfrm>
        </p:spPr>
        <p:txBody>
          <a:bodyPr wrap="square" numCol="1" anchor="t" anchorCtr="0" compatLnSpc="1">
            <a:prstTxWarp prst="textNoShape">
              <a:avLst/>
            </a:prstTxWarp>
          </a:bodyPr>
          <a:lstStyle/>
          <a:p>
            <a:endParaRPr lang="en-US" altLang="zh-CN" smtClean="0"/>
          </a:p>
          <a:p>
            <a:endParaRPr lang="zh-CN" altLang="en-US" smtClean="0"/>
          </a:p>
        </p:txBody>
      </p:sp>
      <p:sp>
        <p:nvSpPr>
          <p:cNvPr id="489475" name="TextBox 4"/>
          <p:cNvSpPr txBox="1">
            <a:spLocks noChangeArrowheads="1"/>
          </p:cNvSpPr>
          <p:nvPr/>
        </p:nvSpPr>
        <p:spPr bwMode="auto">
          <a:xfrm>
            <a:off x="928688" y="5572125"/>
            <a:ext cx="7786687" cy="523875"/>
          </a:xfrm>
          <a:prstGeom prst="rect">
            <a:avLst/>
          </a:prstGeom>
          <a:noFill/>
          <a:ln w="9525">
            <a:noFill/>
            <a:miter lim="800000"/>
            <a:headEnd/>
            <a:tailEnd/>
          </a:ln>
        </p:spPr>
        <p:txBody>
          <a:bodyPr>
            <a:spAutoFit/>
          </a:bodyPr>
          <a:lstStyle/>
          <a:p>
            <a:pPr algn="ctr"/>
            <a:r>
              <a:rPr lang="en-US" altLang="zh-CN" sz="2800">
                <a:ea typeface="黑体" pitchFamily="49" charset="-122"/>
              </a:rPr>
              <a:t>8</a:t>
            </a:r>
            <a:r>
              <a:rPr lang="zh-CN" altLang="en-US" sz="2800">
                <a:ea typeface="黑体" pitchFamily="49" charset="-122"/>
              </a:rPr>
              <a:t>通道</a:t>
            </a:r>
            <a:r>
              <a:rPr lang="en-US" altLang="zh-CN" sz="2800">
                <a:ea typeface="黑体" pitchFamily="49" charset="-122"/>
              </a:rPr>
              <a:t>ADC0809</a:t>
            </a:r>
            <a:r>
              <a:rPr lang="zh-CN" altLang="en-US" sz="2800">
                <a:ea typeface="黑体" pitchFamily="49" charset="-122"/>
              </a:rPr>
              <a:t>的通道选择</a:t>
            </a:r>
          </a:p>
        </p:txBody>
      </p:sp>
      <p:graphicFrame>
        <p:nvGraphicFramePr>
          <p:cNvPr id="6" name="表格 5"/>
          <p:cNvGraphicFramePr>
            <a:graphicFrameLocks noGrp="1"/>
          </p:cNvGraphicFramePr>
          <p:nvPr/>
        </p:nvGraphicFramePr>
        <p:xfrm>
          <a:off x="642938" y="2286000"/>
          <a:ext cx="6634824" cy="2968008"/>
        </p:xfrm>
        <a:graphic>
          <a:graphicData uri="http://schemas.openxmlformats.org/drawingml/2006/table">
            <a:tbl>
              <a:tblPr/>
              <a:tblGrid>
                <a:gridCol w="1658317"/>
                <a:gridCol w="1658317"/>
                <a:gridCol w="1659095"/>
                <a:gridCol w="1659095"/>
              </a:tblGrid>
              <a:tr h="528642">
                <a:tc>
                  <a:txBody>
                    <a:bodyPr/>
                    <a:lstStyle/>
                    <a:p>
                      <a:pPr algn="ctr">
                        <a:spcAft>
                          <a:spcPts val="0"/>
                        </a:spcAft>
                      </a:pPr>
                      <a:r>
                        <a:rPr lang="zh-CN" sz="2800" kern="100" dirty="0">
                          <a:solidFill>
                            <a:srgbClr val="323232"/>
                          </a:solidFill>
                          <a:latin typeface="宋体"/>
                          <a:ea typeface="宋体"/>
                          <a:cs typeface="宋体"/>
                        </a:rPr>
                        <a:t>地址（</a:t>
                      </a:r>
                      <a:r>
                        <a:rPr lang="en-US" sz="2800" kern="100" dirty="0">
                          <a:solidFill>
                            <a:srgbClr val="323232"/>
                          </a:solidFill>
                          <a:latin typeface="宋体"/>
                          <a:ea typeface="宋体"/>
                          <a:cs typeface="宋体"/>
                        </a:rPr>
                        <a:t>CBA</a:t>
                      </a:r>
                      <a:r>
                        <a:rPr lang="zh-CN" sz="2800" kern="100" dirty="0">
                          <a:solidFill>
                            <a:srgbClr val="323232"/>
                          </a:solidFill>
                          <a:latin typeface="宋体"/>
                          <a:ea typeface="宋体"/>
                          <a:cs typeface="宋体"/>
                        </a:rPr>
                        <a:t>）</a:t>
                      </a:r>
                      <a:endParaRPr lang="zh-CN" sz="2800" kern="100" dirty="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kern="100" dirty="0">
                          <a:solidFill>
                            <a:srgbClr val="323232"/>
                          </a:solidFill>
                          <a:latin typeface="宋体"/>
                          <a:ea typeface="宋体"/>
                          <a:cs typeface="宋体"/>
                        </a:rPr>
                        <a:t>通道选择</a:t>
                      </a:r>
                      <a:endParaRPr lang="zh-CN" sz="2800" kern="100" dirty="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kern="100">
                          <a:solidFill>
                            <a:srgbClr val="323232"/>
                          </a:solidFill>
                          <a:latin typeface="宋体"/>
                          <a:ea typeface="宋体"/>
                          <a:cs typeface="宋体"/>
                        </a:rPr>
                        <a:t>地址（</a:t>
                      </a:r>
                      <a:r>
                        <a:rPr lang="en-US" sz="2800" kern="100">
                          <a:solidFill>
                            <a:srgbClr val="323232"/>
                          </a:solidFill>
                          <a:latin typeface="宋体"/>
                          <a:ea typeface="宋体"/>
                          <a:cs typeface="宋体"/>
                        </a:rPr>
                        <a:t>CBA</a:t>
                      </a:r>
                      <a:r>
                        <a:rPr lang="zh-CN" sz="2800" kern="100">
                          <a:solidFill>
                            <a:srgbClr val="323232"/>
                          </a:solidFill>
                          <a:latin typeface="宋体"/>
                          <a:ea typeface="宋体"/>
                          <a:cs typeface="宋体"/>
                        </a:rPr>
                        <a:t>）</a:t>
                      </a:r>
                      <a:endParaRPr lang="zh-CN" sz="2800" kern="10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kern="100">
                          <a:solidFill>
                            <a:srgbClr val="323232"/>
                          </a:solidFill>
                          <a:latin typeface="宋体"/>
                          <a:ea typeface="宋体"/>
                          <a:cs typeface="宋体"/>
                        </a:rPr>
                        <a:t>通道选择</a:t>
                      </a:r>
                      <a:endParaRPr lang="zh-CN" sz="2800" kern="10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642">
                <a:tc>
                  <a:txBody>
                    <a:bodyPr/>
                    <a:lstStyle/>
                    <a:p>
                      <a:pPr algn="ctr">
                        <a:spcAft>
                          <a:spcPts val="0"/>
                        </a:spcAft>
                      </a:pPr>
                      <a:r>
                        <a:rPr lang="en-US" sz="2800" kern="100">
                          <a:solidFill>
                            <a:srgbClr val="323232"/>
                          </a:solidFill>
                          <a:latin typeface="宋体"/>
                          <a:ea typeface="宋体"/>
                          <a:cs typeface="宋体"/>
                        </a:rPr>
                        <a:t>000</a:t>
                      </a:r>
                      <a:endParaRPr lang="zh-CN" sz="2800" kern="10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kern="100" dirty="0">
                          <a:solidFill>
                            <a:srgbClr val="323232"/>
                          </a:solidFill>
                          <a:latin typeface="宋体"/>
                          <a:ea typeface="宋体"/>
                          <a:cs typeface="宋体"/>
                        </a:rPr>
                        <a:t>AIN0</a:t>
                      </a:r>
                      <a:endParaRPr lang="zh-CN" sz="2800" kern="100" dirty="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kern="100" dirty="0">
                          <a:solidFill>
                            <a:srgbClr val="323232"/>
                          </a:solidFill>
                          <a:latin typeface="宋体"/>
                          <a:ea typeface="宋体"/>
                          <a:cs typeface="宋体"/>
                        </a:rPr>
                        <a:t>100</a:t>
                      </a:r>
                      <a:endParaRPr lang="zh-CN" sz="2800" kern="100" dirty="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kern="100">
                          <a:solidFill>
                            <a:srgbClr val="323232"/>
                          </a:solidFill>
                          <a:latin typeface="宋体"/>
                          <a:ea typeface="宋体"/>
                          <a:cs typeface="宋体"/>
                        </a:rPr>
                        <a:t>AIN4</a:t>
                      </a:r>
                      <a:endParaRPr lang="zh-CN" sz="2800" kern="10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642">
                <a:tc>
                  <a:txBody>
                    <a:bodyPr/>
                    <a:lstStyle/>
                    <a:p>
                      <a:pPr algn="ctr">
                        <a:spcAft>
                          <a:spcPts val="0"/>
                        </a:spcAft>
                      </a:pPr>
                      <a:r>
                        <a:rPr lang="en-US" sz="2800" kern="100">
                          <a:solidFill>
                            <a:srgbClr val="323232"/>
                          </a:solidFill>
                          <a:latin typeface="宋体"/>
                          <a:ea typeface="宋体"/>
                          <a:cs typeface="宋体"/>
                        </a:rPr>
                        <a:t>001</a:t>
                      </a:r>
                      <a:endParaRPr lang="zh-CN" sz="2800" kern="10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kern="100">
                          <a:solidFill>
                            <a:srgbClr val="323232"/>
                          </a:solidFill>
                          <a:latin typeface="宋体"/>
                          <a:ea typeface="宋体"/>
                          <a:cs typeface="宋体"/>
                        </a:rPr>
                        <a:t>AIN1</a:t>
                      </a:r>
                      <a:endParaRPr lang="zh-CN" sz="2800" kern="10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kern="100" dirty="0">
                          <a:solidFill>
                            <a:srgbClr val="323232"/>
                          </a:solidFill>
                          <a:latin typeface="宋体"/>
                          <a:ea typeface="宋体"/>
                          <a:cs typeface="宋体"/>
                        </a:rPr>
                        <a:t>101</a:t>
                      </a:r>
                      <a:endParaRPr lang="zh-CN" sz="2800" kern="100" dirty="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kern="100" dirty="0">
                          <a:solidFill>
                            <a:srgbClr val="323232"/>
                          </a:solidFill>
                          <a:latin typeface="宋体"/>
                          <a:ea typeface="宋体"/>
                          <a:cs typeface="宋体"/>
                        </a:rPr>
                        <a:t>AIN5</a:t>
                      </a:r>
                      <a:endParaRPr lang="zh-CN" sz="2800" kern="100" dirty="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642">
                <a:tc>
                  <a:txBody>
                    <a:bodyPr/>
                    <a:lstStyle/>
                    <a:p>
                      <a:pPr algn="ctr">
                        <a:spcAft>
                          <a:spcPts val="0"/>
                        </a:spcAft>
                      </a:pPr>
                      <a:r>
                        <a:rPr lang="en-US" sz="2800" kern="100">
                          <a:solidFill>
                            <a:srgbClr val="323232"/>
                          </a:solidFill>
                          <a:latin typeface="宋体"/>
                          <a:ea typeface="宋体"/>
                          <a:cs typeface="宋体"/>
                        </a:rPr>
                        <a:t>010</a:t>
                      </a:r>
                      <a:endParaRPr lang="zh-CN" sz="2800" kern="10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kern="100">
                          <a:solidFill>
                            <a:srgbClr val="323232"/>
                          </a:solidFill>
                          <a:latin typeface="宋体"/>
                          <a:ea typeface="宋体"/>
                          <a:cs typeface="宋体"/>
                        </a:rPr>
                        <a:t>AIN2</a:t>
                      </a:r>
                      <a:endParaRPr lang="zh-CN" sz="2800" kern="10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kern="100">
                          <a:solidFill>
                            <a:srgbClr val="323232"/>
                          </a:solidFill>
                          <a:latin typeface="宋体"/>
                          <a:ea typeface="宋体"/>
                          <a:cs typeface="宋体"/>
                        </a:rPr>
                        <a:t>110</a:t>
                      </a:r>
                      <a:endParaRPr lang="zh-CN" sz="2800" kern="10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kern="100" dirty="0">
                          <a:solidFill>
                            <a:srgbClr val="323232"/>
                          </a:solidFill>
                          <a:latin typeface="宋体"/>
                          <a:ea typeface="宋体"/>
                          <a:cs typeface="宋体"/>
                        </a:rPr>
                        <a:t>AIN6</a:t>
                      </a:r>
                      <a:endParaRPr lang="zh-CN" sz="2800" kern="100" dirty="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642">
                <a:tc>
                  <a:txBody>
                    <a:bodyPr/>
                    <a:lstStyle/>
                    <a:p>
                      <a:pPr algn="ctr">
                        <a:spcAft>
                          <a:spcPts val="0"/>
                        </a:spcAft>
                      </a:pPr>
                      <a:r>
                        <a:rPr lang="en-US" sz="2800" kern="100" dirty="0">
                          <a:solidFill>
                            <a:srgbClr val="323232"/>
                          </a:solidFill>
                          <a:latin typeface="宋体"/>
                          <a:ea typeface="宋体"/>
                          <a:cs typeface="宋体"/>
                        </a:rPr>
                        <a:t>011</a:t>
                      </a:r>
                      <a:endParaRPr lang="zh-CN" sz="2800" kern="100" dirty="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kern="100">
                          <a:solidFill>
                            <a:srgbClr val="323232"/>
                          </a:solidFill>
                          <a:latin typeface="宋体"/>
                          <a:ea typeface="宋体"/>
                          <a:cs typeface="宋体"/>
                        </a:rPr>
                        <a:t>AIN3</a:t>
                      </a:r>
                      <a:endParaRPr lang="zh-CN" sz="2800" kern="10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kern="100">
                          <a:solidFill>
                            <a:srgbClr val="323232"/>
                          </a:solidFill>
                          <a:latin typeface="宋体"/>
                          <a:ea typeface="宋体"/>
                          <a:cs typeface="宋体"/>
                        </a:rPr>
                        <a:t>111</a:t>
                      </a:r>
                      <a:endParaRPr lang="zh-CN" sz="2800" kern="10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kern="100" dirty="0">
                          <a:solidFill>
                            <a:srgbClr val="323232"/>
                          </a:solidFill>
                          <a:latin typeface="宋体"/>
                          <a:ea typeface="宋体"/>
                          <a:cs typeface="宋体"/>
                        </a:rPr>
                        <a:t>AIN7</a:t>
                      </a:r>
                      <a:endParaRPr lang="zh-CN" sz="2800" kern="100" dirty="0">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428605"/>
            <a:ext cx="7886700" cy="571503"/>
          </a:xfrm>
        </p:spPr>
        <p:txBody>
          <a:bodyPr/>
          <a:lstStyle/>
          <a:p>
            <a:pPr algn="ctr" fontAlgn="auto">
              <a:spcAft>
                <a:spcPts val="0"/>
              </a:spcAft>
              <a:defRPr/>
            </a:pPr>
            <a:r>
              <a:rPr lang="zh-CN" altLang="en-US" sz="3200" dirty="0" smtClean="0">
                <a:latin typeface="宋体" pitchFamily="2" charset="-122"/>
                <a:ea typeface="宋体" pitchFamily="2" charset="-122"/>
              </a:rPr>
              <a:t>模拟量输入</a:t>
            </a:r>
            <a:r>
              <a:rPr lang="en-US" altLang="zh-CN" sz="3200" dirty="0" smtClean="0">
                <a:latin typeface="宋体" pitchFamily="2" charset="-122"/>
                <a:ea typeface="宋体" pitchFamily="2" charset="-122"/>
              </a:rPr>
              <a:t>——ADC0809</a:t>
            </a:r>
            <a:r>
              <a:rPr lang="zh-CN" altLang="en-US" sz="3200" dirty="0" smtClean="0">
                <a:latin typeface="宋体" pitchFamily="2" charset="-122"/>
                <a:ea typeface="宋体" pitchFamily="2" charset="-122"/>
              </a:rPr>
              <a:t>接口</a:t>
            </a:r>
            <a:endParaRPr lang="zh-CN" altLang="en-US" sz="3200" dirty="0">
              <a:latin typeface="宋体" pitchFamily="2" charset="-122"/>
              <a:ea typeface="宋体" pitchFamily="2" charset="-122"/>
            </a:endParaRPr>
          </a:p>
        </p:txBody>
      </p:sp>
      <p:sp>
        <p:nvSpPr>
          <p:cNvPr id="490498" name="内容占位符 2"/>
          <p:cNvSpPr>
            <a:spLocks noGrp="1"/>
          </p:cNvSpPr>
          <p:nvPr>
            <p:ph idx="1"/>
          </p:nvPr>
        </p:nvSpPr>
        <p:spPr bwMode="auto">
          <a:xfrm>
            <a:off x="500063" y="1285875"/>
            <a:ext cx="8015287" cy="4875213"/>
          </a:xfrm>
        </p:spPr>
        <p:txBody>
          <a:bodyPr wrap="square" numCol="1" anchor="t" anchorCtr="0" compatLnSpc="1">
            <a:prstTxWarp prst="textNoShape">
              <a:avLst/>
            </a:prstTxWarp>
          </a:bodyPr>
          <a:lstStyle/>
          <a:p>
            <a:endParaRPr lang="en-US" altLang="zh-CN" smtClean="0"/>
          </a:p>
          <a:p>
            <a:endParaRPr lang="zh-CN" altLang="en-US" smtClean="0"/>
          </a:p>
        </p:txBody>
      </p:sp>
      <p:pic>
        <p:nvPicPr>
          <p:cNvPr id="490499" name="Picture 2"/>
          <p:cNvPicPr>
            <a:picLocks noChangeAspect="1" noChangeArrowheads="1"/>
          </p:cNvPicPr>
          <p:nvPr/>
        </p:nvPicPr>
        <p:blipFill>
          <a:blip r:embed="rId2"/>
          <a:srcRect/>
          <a:stretch>
            <a:fillRect/>
          </a:stretch>
        </p:blipFill>
        <p:spPr bwMode="auto">
          <a:xfrm>
            <a:off x="357188" y="928688"/>
            <a:ext cx="8501062" cy="5643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428605"/>
            <a:ext cx="7886700" cy="571503"/>
          </a:xfrm>
        </p:spPr>
        <p:txBody>
          <a:bodyPr/>
          <a:lstStyle/>
          <a:p>
            <a:pPr algn="ctr" fontAlgn="auto">
              <a:spcAft>
                <a:spcPts val="0"/>
              </a:spcAft>
              <a:defRPr/>
            </a:pPr>
            <a:r>
              <a:rPr lang="zh-CN" altLang="en-US" sz="3200" dirty="0" smtClean="0">
                <a:latin typeface="宋体" pitchFamily="2" charset="-122"/>
                <a:ea typeface="宋体" pitchFamily="2" charset="-122"/>
              </a:rPr>
              <a:t>模拟量输入</a:t>
            </a:r>
            <a:r>
              <a:rPr lang="en-US" altLang="zh-CN" sz="3200" dirty="0" smtClean="0">
                <a:latin typeface="宋体" pitchFamily="2" charset="-122"/>
                <a:ea typeface="宋体" pitchFamily="2" charset="-122"/>
              </a:rPr>
              <a:t>——ADC0809</a:t>
            </a:r>
            <a:r>
              <a:rPr lang="zh-CN" altLang="en-US" sz="3200" dirty="0" smtClean="0">
                <a:latin typeface="宋体" pitchFamily="2" charset="-122"/>
                <a:ea typeface="宋体" pitchFamily="2" charset="-122"/>
              </a:rPr>
              <a:t>接口程序</a:t>
            </a:r>
            <a:endParaRPr lang="zh-CN" altLang="en-US" sz="3200" dirty="0">
              <a:latin typeface="宋体" pitchFamily="2" charset="-122"/>
              <a:ea typeface="宋体" pitchFamily="2" charset="-122"/>
            </a:endParaRPr>
          </a:p>
        </p:txBody>
      </p:sp>
      <p:sp>
        <p:nvSpPr>
          <p:cNvPr id="491522" name="内容占位符 2"/>
          <p:cNvSpPr>
            <a:spLocks noGrp="1"/>
          </p:cNvSpPr>
          <p:nvPr>
            <p:ph idx="1"/>
          </p:nvPr>
        </p:nvSpPr>
        <p:spPr bwMode="auto">
          <a:xfrm>
            <a:off x="500063" y="1285875"/>
            <a:ext cx="8015287" cy="4875213"/>
          </a:xfrm>
        </p:spPr>
        <p:txBody>
          <a:bodyPr wrap="square" numCol="1" anchor="t" anchorCtr="0" compatLnSpc="1">
            <a:prstTxWarp prst="textNoShape">
              <a:avLst/>
            </a:prstTxWarp>
          </a:bodyPr>
          <a:lstStyle/>
          <a:p>
            <a:endParaRPr lang="en-US" altLang="zh-CN" smtClean="0"/>
          </a:p>
          <a:p>
            <a:r>
              <a:rPr lang="zh-CN" altLang="en-US" sz="2800" smtClean="0"/>
              <a:t>（</a:t>
            </a:r>
            <a:r>
              <a:rPr lang="en-US" altLang="zh-CN" sz="2800" smtClean="0"/>
              <a:t>1</a:t>
            </a:r>
            <a:r>
              <a:rPr lang="zh-CN" altLang="en-US" sz="2800" smtClean="0"/>
              <a:t>）．进行</a:t>
            </a:r>
            <a:r>
              <a:rPr lang="en-US" altLang="zh-CN" sz="2800" smtClean="0"/>
              <a:t>A/D</a:t>
            </a:r>
            <a:r>
              <a:rPr lang="zh-CN" altLang="en-US" sz="2800" smtClean="0"/>
              <a:t>转换时，采用查询</a:t>
            </a:r>
            <a:r>
              <a:rPr lang="en-US" altLang="zh-CN" sz="2800" smtClean="0"/>
              <a:t>EOC</a:t>
            </a:r>
            <a:r>
              <a:rPr lang="zh-CN" altLang="en-US" sz="2800" smtClean="0"/>
              <a:t>的标志信号来检测</a:t>
            </a:r>
            <a:r>
              <a:rPr lang="en-US" altLang="zh-CN" sz="2800" smtClean="0"/>
              <a:t>A/D</a:t>
            </a:r>
            <a:endParaRPr lang="zh-CN" altLang="en-US" sz="2800" smtClean="0"/>
          </a:p>
          <a:p>
            <a:r>
              <a:rPr lang="zh-CN" altLang="en-US" sz="2800" smtClean="0"/>
              <a:t>转换是否完毕，若完毕则把数据通过</a:t>
            </a:r>
            <a:r>
              <a:rPr lang="en-US" altLang="zh-CN" sz="2800" smtClean="0"/>
              <a:t>P0</a:t>
            </a:r>
            <a:r>
              <a:rPr lang="zh-CN" altLang="en-US" sz="2800" smtClean="0"/>
              <a:t>端口读入，数据处理略。</a:t>
            </a:r>
          </a:p>
          <a:p>
            <a:r>
              <a:rPr lang="zh-CN" altLang="en-US" sz="2800" smtClean="0"/>
              <a:t>（</a:t>
            </a:r>
            <a:r>
              <a:rPr lang="en-US" altLang="zh-CN" sz="2800" smtClean="0"/>
              <a:t>2</a:t>
            </a:r>
            <a:r>
              <a:rPr lang="zh-CN" altLang="en-US" sz="2800" smtClean="0"/>
              <a:t>）．进行</a:t>
            </a:r>
            <a:r>
              <a:rPr lang="en-US" altLang="zh-CN" sz="2800" smtClean="0"/>
              <a:t>A/D</a:t>
            </a:r>
            <a:r>
              <a:rPr lang="zh-CN" altLang="en-US" sz="2800" smtClean="0"/>
              <a:t>转换之前，要启动转换，同时</a:t>
            </a:r>
            <a:r>
              <a:rPr lang="en-US" altLang="zh-CN" sz="2800" smtClean="0"/>
              <a:t>ABC</a:t>
            </a:r>
            <a:r>
              <a:rPr lang="zh-CN" altLang="en-US" sz="2800" smtClean="0"/>
              <a:t>＝</a:t>
            </a:r>
            <a:r>
              <a:rPr lang="en-US" altLang="zh-CN" sz="2800" smtClean="0"/>
              <a:t>110</a:t>
            </a:r>
            <a:r>
              <a:rPr lang="zh-CN" altLang="en-US" sz="2800" smtClean="0"/>
              <a:t>选择第三通道</a:t>
            </a:r>
            <a:r>
              <a:rPr lang="en-US" sz="2800" smtClean="0"/>
              <a:t> </a:t>
            </a:r>
            <a:r>
              <a:rPr lang="zh-CN" altLang="en-US" sz="2800" smtClean="0"/>
              <a:t>。</a:t>
            </a:r>
          </a:p>
          <a:p>
            <a:r>
              <a:rPr lang="en-US" altLang="zh-CN" sz="2800" smtClean="0"/>
              <a:t>ST</a:t>
            </a:r>
            <a:r>
              <a:rPr lang="zh-CN" altLang="en-US" sz="2800" smtClean="0"/>
              <a:t>＝</a:t>
            </a:r>
            <a:r>
              <a:rPr lang="en-US" altLang="zh-CN" sz="2800" smtClean="0"/>
              <a:t>0</a:t>
            </a:r>
            <a:r>
              <a:rPr lang="zh-CN" altLang="en-US" sz="2800" smtClean="0"/>
              <a:t>，</a:t>
            </a:r>
            <a:r>
              <a:rPr lang="en-US" altLang="zh-CN" sz="2800" smtClean="0"/>
              <a:t>ST</a:t>
            </a:r>
            <a:r>
              <a:rPr lang="zh-CN" altLang="en-US" sz="2800" smtClean="0"/>
              <a:t>＝</a:t>
            </a:r>
            <a:r>
              <a:rPr lang="en-US" altLang="zh-CN" sz="2800" smtClean="0"/>
              <a:t>1</a:t>
            </a:r>
            <a:r>
              <a:rPr lang="zh-CN" altLang="en-US" sz="2800" smtClean="0"/>
              <a:t>，</a:t>
            </a:r>
            <a:r>
              <a:rPr lang="en-US" altLang="zh-CN" sz="2800" smtClean="0"/>
              <a:t>ST</a:t>
            </a:r>
            <a:r>
              <a:rPr lang="zh-CN" altLang="en-US" sz="2800" smtClean="0"/>
              <a:t>＝</a:t>
            </a:r>
            <a:r>
              <a:rPr lang="en-US" altLang="zh-CN" sz="2800" smtClean="0"/>
              <a:t>0</a:t>
            </a:r>
            <a:r>
              <a:rPr lang="zh-CN" altLang="en-US" sz="2800" smtClean="0"/>
              <a:t>产生启动转换的正脉冲信号。</a:t>
            </a:r>
          </a:p>
          <a:p>
            <a:r>
              <a:rPr lang="zh-CN" altLang="en-US" sz="2800" smtClean="0"/>
              <a:t>（</a:t>
            </a:r>
            <a:r>
              <a:rPr lang="en-US" altLang="zh-CN" sz="2800" smtClean="0"/>
              <a:t>3</a:t>
            </a:r>
            <a:r>
              <a:rPr lang="zh-CN" altLang="en-US" sz="2800" smtClean="0"/>
              <a:t>）．每分钟转换一次。</a:t>
            </a:r>
          </a:p>
          <a:p>
            <a:endParaRPr lang="zh-CN" altLang="en-US" sz="2800" smtClean="0"/>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5" name="内容占位符 2"/>
          <p:cNvSpPr>
            <a:spLocks noGrp="1"/>
          </p:cNvSpPr>
          <p:nvPr>
            <p:ph idx="1"/>
          </p:nvPr>
        </p:nvSpPr>
        <p:spPr bwMode="auto">
          <a:xfrm>
            <a:off x="285750" y="500063"/>
            <a:ext cx="8572500" cy="5661025"/>
          </a:xfrm>
        </p:spPr>
        <p:txBody>
          <a:bodyPr wrap="square" numCol="1" anchor="t" anchorCtr="0" compatLnSpc="1">
            <a:prstTxWarp prst="textNoShape">
              <a:avLst/>
            </a:prstTxWarp>
          </a:bodyPr>
          <a:lstStyle/>
          <a:p>
            <a:endParaRPr lang="en-US" altLang="zh-CN" smtClean="0"/>
          </a:p>
          <a:p>
            <a:r>
              <a:rPr lang="en-US" altLang="zh-CN" sz="2800" smtClean="0"/>
              <a:t>#include &lt;reg52.h&gt;</a:t>
            </a:r>
            <a:endParaRPr lang="zh-CN" altLang="en-US" sz="2800" smtClean="0"/>
          </a:p>
          <a:p>
            <a:r>
              <a:rPr lang="en-US" altLang="zh-CN" sz="2800" smtClean="0"/>
              <a:t>unsigned char dispbuf[8]={0,0,0,10,10,10,10,10}; </a:t>
            </a:r>
            <a:endParaRPr lang="zh-CN" altLang="en-US" sz="2800" smtClean="0"/>
          </a:p>
          <a:p>
            <a:r>
              <a:rPr lang="en-US" altLang="zh-CN" sz="2800" smtClean="0"/>
              <a:t>unsigned char dispcount,adflag;</a:t>
            </a:r>
            <a:endParaRPr lang="zh-CN" altLang="en-US" sz="2800" smtClean="0"/>
          </a:p>
          <a:p>
            <a:r>
              <a:rPr lang="en-US" altLang="zh-CN" sz="2800" smtClean="0"/>
              <a:t>unsigned int between;</a:t>
            </a:r>
            <a:endParaRPr lang="zh-CN" altLang="en-US" sz="2800" smtClean="0"/>
          </a:p>
          <a:p>
            <a:r>
              <a:rPr lang="en-US" altLang="zh-CN" sz="2800" smtClean="0"/>
              <a:t>sbit ST=P3^0; </a:t>
            </a:r>
            <a:endParaRPr lang="zh-CN" altLang="en-US" sz="2800" smtClean="0"/>
          </a:p>
          <a:p>
            <a:r>
              <a:rPr lang="en-US" altLang="zh-CN" sz="2800" smtClean="0"/>
              <a:t>sbit OE=P3^1; </a:t>
            </a:r>
            <a:endParaRPr lang="zh-CN" altLang="en-US" sz="2800" smtClean="0"/>
          </a:p>
          <a:p>
            <a:r>
              <a:rPr lang="en-US" altLang="zh-CN" sz="2800" smtClean="0"/>
              <a:t>sbit EOC=P3^2; </a:t>
            </a:r>
            <a:endParaRPr lang="zh-CN" altLang="en-US" sz="2800" smtClean="0"/>
          </a:p>
          <a:p>
            <a:r>
              <a:rPr lang="en-US" altLang="zh-CN" sz="2800" smtClean="0"/>
              <a:t>unsigned char channel=0xbc;// IN3 P3</a:t>
            </a:r>
            <a:r>
              <a:rPr lang="zh-CN" altLang="en-US" sz="2800" smtClean="0"/>
              <a:t>口</a:t>
            </a:r>
            <a:r>
              <a:rPr lang="en-US" altLang="zh-CN" sz="2800" smtClean="0"/>
              <a:t>1 </a:t>
            </a:r>
            <a:r>
              <a:rPr lang="en-US" altLang="zh-CN" sz="2800" u="sng" smtClean="0"/>
              <a:t>011</a:t>
            </a:r>
            <a:r>
              <a:rPr lang="en-US" altLang="zh-CN" sz="2800" smtClean="0"/>
              <a:t> </a:t>
            </a:r>
            <a:r>
              <a:rPr lang="en-US" altLang="zh-CN" sz="2800" u="sng" smtClean="0"/>
              <a:t>11</a:t>
            </a:r>
            <a:r>
              <a:rPr lang="en-US" altLang="zh-CN" sz="2800" smtClean="0"/>
              <a:t> </a:t>
            </a:r>
            <a:r>
              <a:rPr lang="en-US" altLang="zh-CN" sz="2800" u="sng" smtClean="0"/>
              <a:t>00</a:t>
            </a:r>
            <a:endParaRPr lang="zh-CN" altLang="en-US" sz="2800" smtClean="0"/>
          </a:p>
          <a:p>
            <a:r>
              <a:rPr lang="en-US" altLang="zh-CN" sz="2800" smtClean="0"/>
              <a:t>unsigned char getdata; </a:t>
            </a:r>
            <a:endParaRPr lang="zh-CN" altLang="en-US" sz="2800" smtClean="0"/>
          </a:p>
          <a:p>
            <a:endParaRPr lang="zh-CN" altLang="en-US" sz="2800" smtClean="0"/>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69" name="内容占位符 2"/>
          <p:cNvSpPr>
            <a:spLocks noGrp="1"/>
          </p:cNvSpPr>
          <p:nvPr>
            <p:ph idx="1"/>
          </p:nvPr>
        </p:nvSpPr>
        <p:spPr bwMode="auto">
          <a:xfrm>
            <a:off x="285750" y="500063"/>
            <a:ext cx="8572500" cy="5661025"/>
          </a:xfrm>
        </p:spPr>
        <p:txBody>
          <a:bodyPr wrap="square" numCol="1" anchor="t" anchorCtr="0" compatLnSpc="1">
            <a:prstTxWarp prst="textNoShape">
              <a:avLst/>
            </a:prstTxWarp>
          </a:bodyPr>
          <a:lstStyle/>
          <a:p>
            <a:endParaRPr lang="en-US" altLang="zh-CN" smtClean="0"/>
          </a:p>
          <a:p>
            <a:r>
              <a:rPr lang="en-US" altLang="zh-CN" sz="2800" smtClean="0"/>
              <a:t>void main(void) </a:t>
            </a:r>
            <a:endParaRPr lang="zh-CN" altLang="en-US" sz="2800" smtClean="0"/>
          </a:p>
          <a:p>
            <a:r>
              <a:rPr lang="en-US" altLang="zh-CN" sz="2800" smtClean="0"/>
              <a:t>{  </a:t>
            </a:r>
            <a:endParaRPr lang="zh-CN" altLang="en-US" sz="2800" smtClean="0"/>
          </a:p>
          <a:p>
            <a:r>
              <a:rPr lang="en-US" altLang="zh-CN" sz="2800" smtClean="0"/>
              <a:t>TMOD=0x01;  //</a:t>
            </a:r>
            <a:r>
              <a:rPr lang="zh-CN" altLang="en-US" sz="2800" smtClean="0"/>
              <a:t>初始化</a:t>
            </a:r>
            <a:r>
              <a:rPr lang="en-US" altLang="zh-CN" sz="2800" smtClean="0"/>
              <a:t>T0</a:t>
            </a:r>
            <a:r>
              <a:rPr lang="zh-CN" altLang="en-US" sz="2800" smtClean="0"/>
              <a:t>为</a:t>
            </a:r>
            <a:r>
              <a:rPr lang="en-US" altLang="zh-CN" sz="2800" smtClean="0"/>
              <a:t>16</a:t>
            </a:r>
            <a:r>
              <a:rPr lang="zh-CN" altLang="en-US" sz="2800" smtClean="0"/>
              <a:t>位定时器，定时时间</a:t>
            </a:r>
            <a:r>
              <a:rPr lang="en-US" altLang="zh-CN" sz="2800" smtClean="0"/>
              <a:t>10ms</a:t>
            </a:r>
            <a:endParaRPr lang="zh-CN" altLang="en-US" sz="2800" smtClean="0"/>
          </a:p>
          <a:p>
            <a:r>
              <a:rPr lang="en-US" altLang="zh-CN" sz="2800" smtClean="0"/>
              <a:t>TH0=(65536-10000)/256;  </a:t>
            </a:r>
            <a:endParaRPr lang="zh-CN" altLang="en-US" sz="2800" smtClean="0"/>
          </a:p>
          <a:p>
            <a:r>
              <a:rPr lang="en-US" altLang="zh-CN" sz="2800" smtClean="0"/>
              <a:t>TL0=(65536-10000)%256;  </a:t>
            </a:r>
            <a:endParaRPr lang="zh-CN" altLang="en-US" sz="2800" smtClean="0"/>
          </a:p>
          <a:p>
            <a:r>
              <a:rPr lang="en-US" altLang="zh-CN" sz="2800" smtClean="0"/>
              <a:t>TR0=1;  // </a:t>
            </a:r>
            <a:r>
              <a:rPr lang="zh-CN" altLang="en-US" sz="2800" smtClean="0"/>
              <a:t>启动定时器</a:t>
            </a:r>
            <a:r>
              <a:rPr lang="en-US" altLang="zh-CN" sz="2800" smtClean="0"/>
              <a:t>0</a:t>
            </a:r>
            <a:endParaRPr lang="zh-CN" altLang="en-US" sz="2800" smtClean="0"/>
          </a:p>
          <a:p>
            <a:r>
              <a:rPr lang="en-US" altLang="zh-CN" sz="2800" smtClean="0"/>
              <a:t>ET0=1;  //</a:t>
            </a:r>
            <a:r>
              <a:rPr lang="zh-CN" altLang="en-US" sz="2800" smtClean="0"/>
              <a:t>允许定时器</a:t>
            </a:r>
            <a:r>
              <a:rPr lang="en-US" altLang="zh-CN" sz="2800" smtClean="0"/>
              <a:t>0</a:t>
            </a:r>
            <a:r>
              <a:rPr lang="zh-CN" altLang="en-US" sz="2800" smtClean="0"/>
              <a:t>中断</a:t>
            </a:r>
          </a:p>
          <a:p>
            <a:r>
              <a:rPr lang="en-US" altLang="zh-CN" sz="2800" smtClean="0"/>
              <a:t>EA=1;  //</a:t>
            </a:r>
            <a:r>
              <a:rPr lang="zh-CN" altLang="en-US" sz="2800" smtClean="0"/>
              <a:t>开中断</a:t>
            </a:r>
          </a:p>
          <a:p>
            <a:r>
              <a:rPr lang="en-US" altLang="zh-CN" sz="2800" smtClean="0"/>
              <a:t>P3=channel; // ST=OE=0,CBA=011</a:t>
            </a:r>
            <a:r>
              <a:rPr lang="zh-CN" altLang="en-US" sz="2800" smtClean="0"/>
              <a:t>，准备读入</a:t>
            </a:r>
            <a:r>
              <a:rPr lang="en-US" altLang="zh-CN" sz="2800" smtClean="0"/>
              <a:t>EOC</a:t>
            </a:r>
            <a:endParaRPr lang="zh-CN" altLang="en-US" sz="2800" smtClean="0"/>
          </a:p>
          <a:p>
            <a:endParaRPr lang="zh-CN" altLang="en-US" sz="2800" smtClean="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50" y="214313"/>
            <a:ext cx="8858250" cy="6286500"/>
          </a:xfrm>
        </p:spPr>
        <p:txBody>
          <a:bodyPr>
            <a:normAutofit fontScale="70000" lnSpcReduction="20000"/>
          </a:bodyPr>
          <a:lstStyle/>
          <a:p>
            <a:pPr indent="-170815" fontAlgn="auto">
              <a:spcAft>
                <a:spcPts val="0"/>
              </a:spcAft>
              <a:defRPr/>
            </a:pPr>
            <a:endParaRPr lang="en-US" altLang="zh-CN" dirty="0" smtClean="0"/>
          </a:p>
          <a:p>
            <a:pPr indent="-170815" fontAlgn="auto">
              <a:spcAft>
                <a:spcPts val="0"/>
              </a:spcAft>
              <a:defRPr/>
            </a:pPr>
            <a:r>
              <a:rPr lang="en-US" sz="2800" dirty="0" smtClean="0"/>
              <a:t>while(1)</a:t>
            </a:r>
            <a:endParaRPr lang="zh-CN" altLang="en-US" sz="2800" dirty="0" smtClean="0"/>
          </a:p>
          <a:p>
            <a:pPr indent="-170815" fontAlgn="auto">
              <a:spcAft>
                <a:spcPts val="0"/>
              </a:spcAft>
              <a:defRPr/>
            </a:pPr>
            <a:r>
              <a:rPr lang="en-US" sz="2800" dirty="0" smtClean="0"/>
              <a:t>{  </a:t>
            </a:r>
            <a:endParaRPr lang="zh-CN" altLang="en-US" sz="2800" dirty="0" smtClean="0"/>
          </a:p>
          <a:p>
            <a:pPr indent="-170815" fontAlgn="auto">
              <a:spcAft>
                <a:spcPts val="0"/>
              </a:spcAft>
              <a:defRPr/>
            </a:pPr>
            <a:r>
              <a:rPr lang="en-US" sz="2800" dirty="0" smtClean="0"/>
              <a:t>if (adflag==0)</a:t>
            </a:r>
            <a:endParaRPr lang="zh-CN" altLang="en-US" sz="2800" dirty="0" smtClean="0"/>
          </a:p>
          <a:p>
            <a:pPr indent="-170815" fontAlgn="auto">
              <a:spcAft>
                <a:spcPts val="0"/>
              </a:spcAft>
              <a:defRPr/>
            </a:pPr>
            <a:r>
              <a:rPr lang="en-US" sz="2800" dirty="0" smtClean="0"/>
              <a:t>{</a:t>
            </a:r>
            <a:endParaRPr lang="zh-CN" altLang="en-US" sz="2800" dirty="0" smtClean="0"/>
          </a:p>
          <a:p>
            <a:pPr indent="-170815" fontAlgn="auto">
              <a:spcAft>
                <a:spcPts val="0"/>
              </a:spcAft>
              <a:defRPr/>
            </a:pPr>
            <a:r>
              <a:rPr lang="en-US" sz="2800" dirty="0" smtClean="0"/>
              <a:t>ST=0;  </a:t>
            </a:r>
            <a:endParaRPr lang="zh-CN" altLang="en-US" sz="2800" dirty="0" smtClean="0"/>
          </a:p>
          <a:p>
            <a:pPr indent="-170815" fontAlgn="auto">
              <a:spcAft>
                <a:spcPts val="0"/>
              </a:spcAft>
              <a:defRPr/>
            </a:pPr>
            <a:r>
              <a:rPr lang="en-US" sz="2800" dirty="0" smtClean="0"/>
              <a:t>ST=1;  </a:t>
            </a:r>
            <a:endParaRPr lang="zh-CN" altLang="en-US" sz="2800" dirty="0" smtClean="0"/>
          </a:p>
          <a:p>
            <a:pPr indent="-170815" fontAlgn="auto">
              <a:spcAft>
                <a:spcPts val="0"/>
              </a:spcAft>
              <a:defRPr/>
            </a:pPr>
            <a:r>
              <a:rPr lang="en-US" sz="2800" dirty="0" smtClean="0"/>
              <a:t>ST=0;  //</a:t>
            </a:r>
            <a:r>
              <a:rPr lang="zh-CN" altLang="en-US" sz="2800" dirty="0" smtClean="0"/>
              <a:t>启动</a:t>
            </a:r>
            <a:r>
              <a:rPr lang="en-US" sz="2800" dirty="0" smtClean="0"/>
              <a:t>A/D</a:t>
            </a:r>
            <a:r>
              <a:rPr lang="zh-CN" altLang="en-US" sz="2800" dirty="0" smtClean="0"/>
              <a:t>转换</a:t>
            </a:r>
          </a:p>
          <a:p>
            <a:pPr indent="-170815" fontAlgn="auto">
              <a:spcAft>
                <a:spcPts val="0"/>
              </a:spcAft>
              <a:defRPr/>
            </a:pPr>
            <a:r>
              <a:rPr lang="en-US" sz="2800" dirty="0" smtClean="0"/>
              <a:t>while(EOC==0);</a:t>
            </a:r>
            <a:endParaRPr lang="zh-CN" altLang="en-US" sz="2800" dirty="0" smtClean="0"/>
          </a:p>
          <a:p>
            <a:pPr indent="-170815" fontAlgn="auto">
              <a:spcAft>
                <a:spcPts val="0"/>
              </a:spcAft>
              <a:defRPr/>
            </a:pPr>
            <a:r>
              <a:rPr lang="en-US" sz="2800" dirty="0" smtClean="0"/>
              <a:t> OE=1; </a:t>
            </a:r>
            <a:endParaRPr lang="zh-CN" altLang="en-US" sz="2800" dirty="0" smtClean="0"/>
          </a:p>
          <a:p>
            <a:pPr indent="-170815" fontAlgn="auto">
              <a:spcAft>
                <a:spcPts val="0"/>
              </a:spcAft>
              <a:defRPr/>
            </a:pPr>
            <a:r>
              <a:rPr lang="en-US" sz="2800" dirty="0" smtClean="0"/>
              <a:t>getdata=P0;  //</a:t>
            </a:r>
            <a:r>
              <a:rPr lang="zh-CN" altLang="en-US" sz="2800" dirty="0" smtClean="0"/>
              <a:t>转换结束后，读入</a:t>
            </a:r>
            <a:r>
              <a:rPr lang="en-US" sz="2800" dirty="0" smtClean="0"/>
              <a:t>P0</a:t>
            </a:r>
            <a:r>
              <a:rPr lang="zh-CN" altLang="en-US" sz="2800" dirty="0" smtClean="0"/>
              <a:t>口</a:t>
            </a:r>
            <a:r>
              <a:rPr lang="en-US" sz="2800" dirty="0" smtClean="0"/>
              <a:t>A/D</a:t>
            </a:r>
            <a:r>
              <a:rPr lang="zh-CN" altLang="en-US" sz="2800" dirty="0" smtClean="0"/>
              <a:t>数据</a:t>
            </a:r>
          </a:p>
          <a:p>
            <a:pPr indent="-170815" fontAlgn="auto">
              <a:spcAft>
                <a:spcPts val="0"/>
              </a:spcAft>
              <a:defRPr/>
            </a:pPr>
            <a:r>
              <a:rPr lang="en-US" sz="2800" dirty="0" smtClean="0"/>
              <a:t>OE=0;  </a:t>
            </a:r>
            <a:endParaRPr lang="zh-CN" altLang="en-US" sz="2800" dirty="0" smtClean="0"/>
          </a:p>
          <a:p>
            <a:pPr indent="-170815" fontAlgn="auto">
              <a:spcAft>
                <a:spcPts val="0"/>
              </a:spcAft>
              <a:defRPr/>
            </a:pPr>
            <a:r>
              <a:rPr lang="en-US" sz="2800" dirty="0" smtClean="0"/>
              <a:t>dispbuf[2]=getdata/100;  </a:t>
            </a:r>
            <a:endParaRPr lang="zh-CN" altLang="en-US" sz="2800" dirty="0" smtClean="0"/>
          </a:p>
          <a:p>
            <a:pPr indent="-170815" fontAlgn="auto">
              <a:spcAft>
                <a:spcPts val="0"/>
              </a:spcAft>
              <a:defRPr/>
            </a:pPr>
            <a:r>
              <a:rPr lang="en-US" sz="2800" dirty="0" smtClean="0"/>
              <a:t>getdata=getdata%100;  </a:t>
            </a:r>
            <a:endParaRPr lang="zh-CN" altLang="en-US" sz="2800" dirty="0" smtClean="0"/>
          </a:p>
          <a:p>
            <a:pPr indent="-170815" fontAlgn="auto">
              <a:spcAft>
                <a:spcPts val="0"/>
              </a:spcAft>
              <a:defRPr/>
            </a:pPr>
            <a:r>
              <a:rPr lang="en-US" sz="2800" dirty="0" smtClean="0"/>
              <a:t>dispbuf[1]=getdata/10;  </a:t>
            </a:r>
            <a:endParaRPr lang="zh-CN" altLang="en-US" sz="2800" dirty="0" smtClean="0"/>
          </a:p>
          <a:p>
            <a:pPr indent="-170815" fontAlgn="auto">
              <a:spcAft>
                <a:spcPts val="0"/>
              </a:spcAft>
              <a:defRPr/>
            </a:pPr>
            <a:r>
              <a:rPr lang="en-US" sz="2800" dirty="0" smtClean="0"/>
              <a:t>dispbuf[0]=getdata%10; //</a:t>
            </a:r>
            <a:r>
              <a:rPr lang="zh-CN" altLang="en-US" sz="2800" dirty="0" smtClean="0"/>
              <a:t>转换成</a:t>
            </a:r>
            <a:r>
              <a:rPr lang="en-US" sz="2800" dirty="0" smtClean="0"/>
              <a:t>0-255</a:t>
            </a:r>
            <a:r>
              <a:rPr lang="zh-CN" altLang="en-US" sz="2800" dirty="0" smtClean="0"/>
              <a:t>数字存入缓冲区</a:t>
            </a:r>
            <a:r>
              <a:rPr lang="en-US" sz="2800" dirty="0" smtClean="0"/>
              <a:t>0,1,2</a:t>
            </a:r>
            <a:endParaRPr lang="zh-CN" altLang="en-US" sz="2800" dirty="0" smtClean="0"/>
          </a:p>
          <a:p>
            <a:pPr indent="-170815" fontAlgn="auto">
              <a:spcAft>
                <a:spcPts val="0"/>
              </a:spcAft>
              <a:defRPr/>
            </a:pPr>
            <a:r>
              <a:rPr lang="en-US" sz="2800" dirty="0" smtClean="0"/>
              <a:t>adflag=1;</a:t>
            </a:r>
            <a:endParaRPr lang="zh-CN" altLang="en-US" sz="2800" dirty="0" smtClean="0"/>
          </a:p>
          <a:p>
            <a:pPr indent="-170815" fontAlgn="auto">
              <a:spcAft>
                <a:spcPts val="0"/>
              </a:spcAft>
              <a:defRPr/>
            </a:pPr>
            <a:r>
              <a:rPr lang="en-US" sz="2800" dirty="0" smtClean="0"/>
              <a:t>} </a:t>
            </a:r>
            <a:endParaRPr lang="zh-CN" altLang="en-US" sz="2800" dirty="0" smtClean="0"/>
          </a:p>
          <a:p>
            <a:pPr indent="-170815" fontAlgn="auto">
              <a:spcAft>
                <a:spcPts val="0"/>
              </a:spcAft>
              <a:defRPr/>
            </a:pPr>
            <a:r>
              <a:rPr lang="en-US" sz="2800" dirty="0" smtClean="0"/>
              <a:t>}</a:t>
            </a:r>
            <a:endParaRPr lang="zh-CN" altLang="en-US" sz="2800" dirty="0" smtClean="0"/>
          </a:p>
          <a:p>
            <a:pPr indent="-170815" fontAlgn="auto">
              <a:spcAft>
                <a:spcPts val="0"/>
              </a:spcAft>
              <a:defRPr/>
            </a:pPr>
            <a:r>
              <a:rPr lang="en-US" sz="2800" dirty="0" smtClean="0"/>
              <a:t>} </a:t>
            </a:r>
            <a:endParaRPr lang="zh-CN" altLang="en-US" sz="2800" dirty="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7" name="内容占位符 2"/>
          <p:cNvSpPr>
            <a:spLocks noGrp="1"/>
          </p:cNvSpPr>
          <p:nvPr>
            <p:ph idx="1"/>
          </p:nvPr>
        </p:nvSpPr>
        <p:spPr bwMode="auto">
          <a:xfrm>
            <a:off x="285750" y="214313"/>
            <a:ext cx="8858250" cy="6286500"/>
          </a:xfrm>
        </p:spPr>
        <p:txBody>
          <a:bodyPr wrap="square" numCol="1" anchor="t" anchorCtr="0" compatLnSpc="1">
            <a:prstTxWarp prst="textNoShape">
              <a:avLst/>
            </a:prstTxWarp>
          </a:bodyPr>
          <a:lstStyle/>
          <a:p>
            <a:endParaRPr lang="en-US" altLang="zh-CN" smtClean="0"/>
          </a:p>
          <a:p>
            <a:r>
              <a:rPr lang="en-US" altLang="zh-CN" sz="2400" smtClean="0"/>
              <a:t>void t0(void) interrupt 1 using 0 </a:t>
            </a:r>
            <a:endParaRPr lang="zh-CN" altLang="en-US" sz="2400" smtClean="0"/>
          </a:p>
          <a:p>
            <a:r>
              <a:rPr lang="en-US" altLang="zh-CN" sz="2400" smtClean="0"/>
              <a:t>{ </a:t>
            </a:r>
            <a:endParaRPr lang="zh-CN" altLang="en-US" sz="2400" smtClean="0"/>
          </a:p>
          <a:p>
            <a:r>
              <a:rPr lang="en-US" altLang="zh-CN" sz="2400" smtClean="0"/>
              <a:t>TH0=(65536-10000)/256;  //</a:t>
            </a:r>
            <a:r>
              <a:rPr lang="zh-CN" altLang="en-US" sz="2400" smtClean="0"/>
              <a:t>重设定时时间</a:t>
            </a:r>
          </a:p>
          <a:p>
            <a:r>
              <a:rPr lang="en-US" altLang="zh-CN" sz="2400" smtClean="0"/>
              <a:t>TL0=(65536-10000)%256;  </a:t>
            </a:r>
          </a:p>
          <a:p>
            <a:r>
              <a:rPr lang="en-US" altLang="zh-CN" sz="2800" smtClean="0"/>
              <a:t>between++</a:t>
            </a:r>
            <a:endParaRPr lang="zh-CN" altLang="en-US" sz="2800" smtClean="0"/>
          </a:p>
          <a:p>
            <a:r>
              <a:rPr lang="en-US" altLang="zh-CN" sz="2800" smtClean="0"/>
              <a:t>if(between&gt;5999)  </a:t>
            </a:r>
            <a:endParaRPr lang="zh-CN" altLang="en-US" sz="2800" smtClean="0"/>
          </a:p>
          <a:p>
            <a:r>
              <a:rPr lang="en-US" altLang="zh-CN" sz="2800" smtClean="0"/>
              <a:t>{  </a:t>
            </a:r>
            <a:endParaRPr lang="zh-CN" altLang="en-US" sz="2800" smtClean="0"/>
          </a:p>
          <a:p>
            <a:r>
              <a:rPr lang="en-US" altLang="zh-CN" sz="2800" smtClean="0"/>
              <a:t>between=0;</a:t>
            </a:r>
            <a:endParaRPr lang="zh-CN" altLang="en-US" sz="2800" smtClean="0"/>
          </a:p>
          <a:p>
            <a:r>
              <a:rPr lang="en-US" altLang="zh-CN" sz="2800" smtClean="0"/>
              <a:t>adflag=0;</a:t>
            </a:r>
            <a:endParaRPr lang="zh-CN" altLang="en-US" sz="2800" smtClean="0"/>
          </a:p>
          <a:p>
            <a:r>
              <a:rPr lang="en-US" altLang="zh-CN" sz="2800" smtClean="0"/>
              <a:t>}</a:t>
            </a:r>
            <a:endParaRPr lang="zh-CN" altLang="en-US" sz="2800" smtClean="0"/>
          </a:p>
          <a:p>
            <a:r>
              <a:rPr lang="en-US" altLang="zh-CN" sz="2800" smtClean="0"/>
              <a:t>}</a:t>
            </a:r>
            <a:endParaRPr lang="zh-CN" altLang="en-US" sz="2800" smtClean="0"/>
          </a:p>
          <a:p>
            <a:endParaRPr lang="zh-CN" altLang="en-US" sz="280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solidFill>
                  <a:srgbClr val="0070C0"/>
                </a:solidFill>
              </a:rPr>
              <a:t>二进制数的四则运算</a:t>
            </a:r>
            <a:endParaRPr lang="zh-CN" altLang="en-US" sz="3600" dirty="0">
              <a:solidFill>
                <a:srgbClr val="0070C0"/>
              </a:solidFill>
            </a:endParaRPr>
          </a:p>
        </p:txBody>
      </p:sp>
      <p:sp>
        <p:nvSpPr>
          <p:cNvPr id="3" name="内容占位符 2"/>
          <p:cNvSpPr>
            <a:spLocks noGrp="1"/>
          </p:cNvSpPr>
          <p:nvPr>
            <p:ph idx="1"/>
          </p:nvPr>
        </p:nvSpPr>
        <p:spPr>
          <a:xfrm>
            <a:off x="750888" y="1500188"/>
            <a:ext cx="7764462" cy="4660900"/>
          </a:xfrm>
        </p:spPr>
        <p:txBody>
          <a:bodyPr>
            <a:normAutofit fontScale="92500"/>
          </a:bodyPr>
          <a:lstStyle/>
          <a:p>
            <a:pPr indent="-170815" fontAlgn="auto">
              <a:spcAft>
                <a:spcPts val="0"/>
              </a:spcAft>
              <a:defRPr/>
            </a:pPr>
            <a:r>
              <a:rPr lang="en-US" altLang="zh-CN" sz="3200" dirty="0" smtClean="0">
                <a:solidFill>
                  <a:srgbClr val="0070C0"/>
                </a:solidFill>
              </a:rPr>
              <a:t>3. </a:t>
            </a:r>
            <a:r>
              <a:rPr lang="zh-CN" altLang="en-US" sz="3200" dirty="0" smtClean="0">
                <a:solidFill>
                  <a:srgbClr val="0070C0"/>
                </a:solidFill>
              </a:rPr>
              <a:t>乘法运算</a:t>
            </a:r>
            <a:endParaRPr lang="en-US" altLang="zh-CN" sz="3200" dirty="0" smtClean="0">
              <a:solidFill>
                <a:srgbClr val="0070C0"/>
              </a:solidFill>
            </a:endParaRPr>
          </a:p>
          <a:p>
            <a:pPr indent="-170815" fontAlgn="auto">
              <a:spcAft>
                <a:spcPts val="0"/>
              </a:spcAft>
              <a:defRPr/>
            </a:pPr>
            <a:r>
              <a:rPr lang="zh-CN" altLang="en-US" sz="3200" dirty="0" smtClean="0"/>
              <a:t>①</a:t>
            </a:r>
            <a:r>
              <a:rPr lang="en-US" sz="3200" dirty="0" smtClean="0"/>
              <a:t> 0</a:t>
            </a:r>
            <a:r>
              <a:rPr lang="en-US" altLang="zh-CN" sz="3200" dirty="0" smtClean="0"/>
              <a:t> × </a:t>
            </a:r>
            <a:r>
              <a:rPr lang="en-US" sz="3200" dirty="0" smtClean="0"/>
              <a:t>0 = 0      </a:t>
            </a:r>
            <a:r>
              <a:rPr lang="zh-CN" altLang="en-US" sz="3200" dirty="0" smtClean="0"/>
              <a:t>③</a:t>
            </a:r>
            <a:r>
              <a:rPr lang="en-US" sz="3200" dirty="0" smtClean="0"/>
              <a:t>  1</a:t>
            </a:r>
            <a:r>
              <a:rPr lang="en-US" altLang="zh-CN" sz="3200" dirty="0" smtClean="0"/>
              <a:t> × </a:t>
            </a:r>
            <a:r>
              <a:rPr lang="en-US" sz="3200" dirty="0" smtClean="0"/>
              <a:t>0 = 0   </a:t>
            </a:r>
            <a:endParaRPr lang="zh-CN" altLang="en-US" sz="3200" dirty="0" smtClean="0"/>
          </a:p>
          <a:p>
            <a:pPr indent="-170815" fontAlgn="auto">
              <a:spcAft>
                <a:spcPts val="0"/>
              </a:spcAft>
              <a:defRPr/>
            </a:pPr>
            <a:r>
              <a:rPr lang="zh-CN" altLang="en-US" sz="3200" dirty="0" smtClean="0"/>
              <a:t>②</a:t>
            </a:r>
            <a:r>
              <a:rPr lang="en-US" sz="3200" dirty="0" smtClean="0"/>
              <a:t> 0</a:t>
            </a:r>
            <a:r>
              <a:rPr lang="en-US" altLang="zh-CN" sz="3200" dirty="0" smtClean="0"/>
              <a:t> × 1 = 0      </a:t>
            </a:r>
            <a:r>
              <a:rPr lang="en-US" sz="3200" dirty="0" smtClean="0"/>
              <a:t>④  1</a:t>
            </a:r>
            <a:r>
              <a:rPr lang="en-US" altLang="zh-CN" sz="3200" dirty="0" smtClean="0"/>
              <a:t> × </a:t>
            </a:r>
            <a:r>
              <a:rPr lang="en-US" sz="3200" dirty="0" smtClean="0"/>
              <a:t>1 = 1</a:t>
            </a:r>
            <a:endParaRPr lang="zh-CN" altLang="en-US" sz="3200" dirty="0" smtClean="0"/>
          </a:p>
          <a:p>
            <a:pPr indent="-170815" fontAlgn="auto">
              <a:spcAft>
                <a:spcPts val="0"/>
              </a:spcAft>
              <a:buFont typeface="Webdings" pitchFamily="18" charset="2"/>
              <a:buNone/>
              <a:defRPr/>
            </a:pP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spcAft>
                <a:spcPts val="0"/>
              </a:spcAft>
              <a:buFont typeface="Webdings" pitchFamily="18" charset="2"/>
              <a:buNone/>
              <a:defRPr/>
            </a:pPr>
            <a:endParaRPr lang="en-US" altLang="zh-CN" sz="3200" dirty="0" smtClean="0">
              <a:solidFill>
                <a:srgbClr val="0070C0"/>
              </a:solidFill>
            </a:endParaRPr>
          </a:p>
          <a:p>
            <a:pPr indent="-170815" fontAlgn="auto">
              <a:spcAft>
                <a:spcPts val="0"/>
              </a:spcAft>
              <a:defRPr/>
            </a:pPr>
            <a:r>
              <a:rPr lang="zh-CN" altLang="en-US" sz="3200" dirty="0" smtClean="0">
                <a:solidFill>
                  <a:srgbClr val="0070C0"/>
                </a:solidFill>
              </a:rPr>
              <a:t>例：</a:t>
            </a:r>
            <a:endParaRPr lang="en-US" altLang="zh-CN" sz="3200" dirty="0" smtClean="0">
              <a:solidFill>
                <a:srgbClr val="0070C0"/>
              </a:solidFill>
            </a:endParaRPr>
          </a:p>
          <a:p>
            <a:pPr indent="-170815" fontAlgn="auto">
              <a:spcAft>
                <a:spcPts val="0"/>
              </a:spcAft>
              <a:defRPr/>
            </a:pPr>
            <a:r>
              <a:rPr lang="en-US" altLang="zh-CN" sz="3200" dirty="0" smtClean="0">
                <a:solidFill>
                  <a:srgbClr val="0070C0"/>
                </a:solidFill>
              </a:rPr>
              <a:t>       </a:t>
            </a:r>
          </a:p>
          <a:p>
            <a:pPr indent="-170815" fontAlgn="auto">
              <a:spcAft>
                <a:spcPts val="0"/>
              </a:spcAft>
              <a:defRPr/>
            </a:pPr>
            <a:r>
              <a:rPr lang="zh-CN" altLang="en-US" sz="3200" dirty="0" smtClean="0">
                <a:solidFill>
                  <a:srgbClr val="0070C0"/>
                </a:solidFill>
              </a:rPr>
              <a:t>注意到“移位后或加</a:t>
            </a:r>
            <a:r>
              <a:rPr lang="en-US" altLang="zh-CN" sz="3200" dirty="0" smtClean="0">
                <a:solidFill>
                  <a:srgbClr val="0070C0"/>
                </a:solidFill>
              </a:rPr>
              <a:t>0</a:t>
            </a:r>
            <a:r>
              <a:rPr lang="zh-CN" altLang="en-US" sz="3200" dirty="0" smtClean="0">
                <a:solidFill>
                  <a:srgbClr val="0070C0"/>
                </a:solidFill>
              </a:rPr>
              <a:t>或加被乘数”的规律</a:t>
            </a: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spcAft>
                <a:spcPts val="0"/>
              </a:spcAft>
              <a:defRPr/>
            </a:pPr>
            <a:endParaRPr lang="zh-CN" altLang="en-US" sz="3200" dirty="0">
              <a:solidFill>
                <a:srgbClr val="0070C0"/>
              </a:solidFill>
            </a:endParaRPr>
          </a:p>
        </p:txBody>
      </p:sp>
      <p:pic>
        <p:nvPicPr>
          <p:cNvPr id="151554" name="Picture 2"/>
          <p:cNvPicPr>
            <a:picLocks noChangeAspect="1" noChangeArrowheads="1"/>
          </p:cNvPicPr>
          <p:nvPr/>
        </p:nvPicPr>
        <p:blipFill>
          <a:blip r:embed="rId2"/>
          <a:srcRect/>
          <a:stretch>
            <a:fillRect/>
          </a:stretch>
        </p:blipFill>
        <p:spPr bwMode="auto">
          <a:xfrm>
            <a:off x="1778000" y="3071813"/>
            <a:ext cx="4038600" cy="2359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1554"/>
                                        </p:tgtEl>
                                        <p:attrNameLst>
                                          <p:attrName>style.visibility</p:attrName>
                                        </p:attrNameLst>
                                      </p:cBhvr>
                                      <p:to>
                                        <p:strVal val="visible"/>
                                      </p:to>
                                    </p:set>
                                    <p:anim calcmode="lin" valueType="num">
                                      <p:cBhvr additive="base">
                                        <p:cTn id="7" dur="500" fill="hold"/>
                                        <p:tgtEl>
                                          <p:spTgt spid="151554"/>
                                        </p:tgtEl>
                                        <p:attrNameLst>
                                          <p:attrName>ppt_x</p:attrName>
                                        </p:attrNameLst>
                                      </p:cBhvr>
                                      <p:tavLst>
                                        <p:tav tm="0">
                                          <p:val>
                                            <p:strVal val="#ppt_x"/>
                                          </p:val>
                                        </p:tav>
                                        <p:tav tm="100000">
                                          <p:val>
                                            <p:strVal val="#ppt_x"/>
                                          </p:val>
                                        </p:tav>
                                      </p:tavLst>
                                    </p:anim>
                                    <p:anim calcmode="lin" valueType="num">
                                      <p:cBhvr additive="base">
                                        <p:cTn id="8" dur="500" fill="hold"/>
                                        <p:tgtEl>
                                          <p:spTgt spid="1515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 calcmode="lin" valueType="num">
                                      <p:cBhvr additive="base">
                                        <p:cTn id="1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10.</a:t>
            </a:r>
            <a:r>
              <a:rPr lang="en-US" sz="3600" dirty="0" smtClean="0"/>
              <a:t>MCS-51 </a:t>
            </a:r>
            <a:r>
              <a:rPr lang="zh-CN" altLang="en-US" sz="3600" dirty="0" smtClean="0"/>
              <a:t>内部功能扩展接口芯片</a:t>
            </a:r>
            <a:r>
              <a:rPr lang="zh-CN" altLang="en-US" dirty="0" smtClean="0"/>
              <a:t/>
            </a:r>
            <a:br>
              <a:rPr lang="zh-CN" altLang="en-US" dirty="0" smtClean="0"/>
            </a:br>
            <a:endParaRPr lang="zh-CN" altLang="en-US" dirty="0"/>
          </a:p>
        </p:txBody>
      </p:sp>
      <p:sp>
        <p:nvSpPr>
          <p:cNvPr id="496642" name="内容占位符 2"/>
          <p:cNvSpPr>
            <a:spLocks noGrp="1"/>
          </p:cNvSpPr>
          <p:nvPr>
            <p:ph idx="1"/>
          </p:nvPr>
        </p:nvSpPr>
        <p:spPr bwMode="auto">
          <a:xfrm>
            <a:off x="750888" y="1428750"/>
            <a:ext cx="7764462" cy="4732338"/>
          </a:xfrm>
        </p:spPr>
        <p:txBody>
          <a:bodyPr wrap="square" numCol="1" anchor="t" anchorCtr="0" compatLnSpc="1">
            <a:prstTxWarp prst="textNoShape">
              <a:avLst/>
            </a:prstTxWarp>
          </a:bodyPr>
          <a:lstStyle/>
          <a:p>
            <a:r>
              <a:rPr lang="zh-CN" altLang="en-US" sz="3200" smtClean="0">
                <a:solidFill>
                  <a:srgbClr val="002060"/>
                </a:solidFill>
                <a:latin typeface="宋体" charset="-122"/>
                <a:ea typeface="宋体" charset="-122"/>
              </a:rPr>
              <a:t>带</a:t>
            </a:r>
            <a:r>
              <a:rPr lang="en-US" altLang="zh-CN" sz="3200" smtClean="0">
                <a:solidFill>
                  <a:srgbClr val="002060"/>
                </a:solidFill>
                <a:latin typeface="宋体" charset="-122"/>
                <a:ea typeface="宋体" charset="-122"/>
              </a:rPr>
              <a:t>RAM</a:t>
            </a:r>
            <a:r>
              <a:rPr lang="zh-CN" altLang="en-US" sz="3200" smtClean="0">
                <a:solidFill>
                  <a:srgbClr val="002060"/>
                </a:solidFill>
                <a:latin typeface="宋体" charset="-122"/>
                <a:ea typeface="宋体" charset="-122"/>
              </a:rPr>
              <a:t>与定时器的</a:t>
            </a:r>
            <a:r>
              <a:rPr lang="en-US" altLang="zh-CN" sz="3200" smtClean="0">
                <a:solidFill>
                  <a:srgbClr val="002060"/>
                </a:solidFill>
                <a:latin typeface="宋体" charset="-122"/>
                <a:ea typeface="宋体" charset="-122"/>
              </a:rPr>
              <a:t>I</a:t>
            </a:r>
            <a:r>
              <a:rPr lang="zh-CN" altLang="en-US" sz="3200" smtClean="0">
                <a:solidFill>
                  <a:srgbClr val="002060"/>
                </a:solidFill>
                <a:latin typeface="宋体" charset="-122"/>
                <a:ea typeface="宋体" charset="-122"/>
              </a:rPr>
              <a:t>／</a:t>
            </a:r>
            <a:r>
              <a:rPr lang="en-US" altLang="zh-CN" sz="3200" smtClean="0">
                <a:solidFill>
                  <a:srgbClr val="002060"/>
                </a:solidFill>
                <a:latin typeface="宋体" charset="-122"/>
                <a:ea typeface="宋体" charset="-122"/>
              </a:rPr>
              <a:t>O</a:t>
            </a:r>
            <a:r>
              <a:rPr lang="zh-CN" altLang="en-US" sz="3200" smtClean="0">
                <a:solidFill>
                  <a:srgbClr val="002060"/>
                </a:solidFill>
                <a:latin typeface="宋体" charset="-122"/>
                <a:ea typeface="宋体" charset="-122"/>
              </a:rPr>
              <a:t>口扩展器</a:t>
            </a:r>
            <a:r>
              <a:rPr lang="en-US" altLang="zh-CN" sz="3200" smtClean="0">
                <a:solidFill>
                  <a:srgbClr val="002060"/>
                </a:solidFill>
                <a:latin typeface="宋体" charset="-122"/>
                <a:ea typeface="宋体" charset="-122"/>
              </a:rPr>
              <a:t>8155</a:t>
            </a:r>
            <a:endParaRPr lang="zh-CN" altLang="en-US" sz="3200" smtClean="0">
              <a:solidFill>
                <a:srgbClr val="002060"/>
              </a:solidFill>
              <a:latin typeface="宋体" charset="-122"/>
              <a:ea typeface="宋体" charset="-122"/>
            </a:endParaRPr>
          </a:p>
        </p:txBody>
      </p:sp>
      <p:pic>
        <p:nvPicPr>
          <p:cNvPr id="496643" name="Picture 1"/>
          <p:cNvPicPr>
            <a:picLocks noChangeAspect="1" noChangeArrowheads="1"/>
          </p:cNvPicPr>
          <p:nvPr/>
        </p:nvPicPr>
        <p:blipFill>
          <a:blip r:embed="rId2"/>
          <a:srcRect/>
          <a:stretch>
            <a:fillRect/>
          </a:stretch>
        </p:blipFill>
        <p:spPr bwMode="auto">
          <a:xfrm>
            <a:off x="512763" y="1966913"/>
            <a:ext cx="8059737" cy="43703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5" name="内容占位符 2"/>
          <p:cNvSpPr>
            <a:spLocks noGrp="1"/>
          </p:cNvSpPr>
          <p:nvPr>
            <p:ph idx="1"/>
          </p:nvPr>
        </p:nvSpPr>
        <p:spPr bwMode="auto">
          <a:xfrm>
            <a:off x="750888" y="857250"/>
            <a:ext cx="7764462" cy="5303838"/>
          </a:xfrm>
        </p:spPr>
        <p:txBody>
          <a:bodyPr wrap="square" numCol="1" anchor="t" anchorCtr="0" compatLnSpc="1">
            <a:prstTxWarp prst="textNoShape">
              <a:avLst/>
            </a:prstTxWarp>
          </a:bodyPr>
          <a:lstStyle/>
          <a:p>
            <a:r>
              <a:rPr lang="zh-CN" altLang="en-US" sz="3200" smtClean="0">
                <a:solidFill>
                  <a:srgbClr val="002060"/>
                </a:solidFill>
                <a:latin typeface="宋体" charset="-122"/>
                <a:ea typeface="宋体" charset="-122"/>
              </a:rPr>
              <a:t>带</a:t>
            </a:r>
            <a:r>
              <a:rPr lang="en-US" altLang="zh-CN" sz="3200" smtClean="0">
                <a:solidFill>
                  <a:srgbClr val="002060"/>
                </a:solidFill>
                <a:latin typeface="宋体" charset="-122"/>
                <a:ea typeface="宋体" charset="-122"/>
              </a:rPr>
              <a:t>RAM</a:t>
            </a:r>
            <a:r>
              <a:rPr lang="zh-CN" altLang="en-US" sz="3200" smtClean="0">
                <a:solidFill>
                  <a:srgbClr val="002060"/>
                </a:solidFill>
                <a:latin typeface="宋体" charset="-122"/>
                <a:ea typeface="宋体" charset="-122"/>
              </a:rPr>
              <a:t>与定时器的</a:t>
            </a:r>
            <a:r>
              <a:rPr lang="en-US" altLang="zh-CN" sz="3200" smtClean="0">
                <a:solidFill>
                  <a:srgbClr val="002060"/>
                </a:solidFill>
                <a:latin typeface="宋体" charset="-122"/>
                <a:ea typeface="宋体" charset="-122"/>
              </a:rPr>
              <a:t>I</a:t>
            </a:r>
            <a:r>
              <a:rPr lang="zh-CN" altLang="en-US" sz="3200" smtClean="0">
                <a:solidFill>
                  <a:srgbClr val="002060"/>
                </a:solidFill>
                <a:latin typeface="宋体" charset="-122"/>
                <a:ea typeface="宋体" charset="-122"/>
              </a:rPr>
              <a:t>／</a:t>
            </a:r>
            <a:r>
              <a:rPr lang="en-US" altLang="zh-CN" sz="3200" smtClean="0">
                <a:solidFill>
                  <a:srgbClr val="002060"/>
                </a:solidFill>
                <a:latin typeface="宋体" charset="-122"/>
                <a:ea typeface="宋体" charset="-122"/>
              </a:rPr>
              <a:t>O</a:t>
            </a:r>
            <a:r>
              <a:rPr lang="zh-CN" altLang="en-US" sz="3200" smtClean="0">
                <a:solidFill>
                  <a:srgbClr val="002060"/>
                </a:solidFill>
                <a:latin typeface="宋体" charset="-122"/>
                <a:ea typeface="宋体" charset="-122"/>
              </a:rPr>
              <a:t>口扩展器</a:t>
            </a:r>
            <a:r>
              <a:rPr lang="en-US" altLang="zh-CN" sz="3200" smtClean="0">
                <a:solidFill>
                  <a:srgbClr val="002060"/>
                </a:solidFill>
                <a:latin typeface="宋体" charset="-122"/>
                <a:ea typeface="宋体" charset="-122"/>
              </a:rPr>
              <a:t>8155</a:t>
            </a:r>
          </a:p>
          <a:p>
            <a:r>
              <a:rPr lang="zh-CN" altLang="en-US" sz="3200" smtClean="0"/>
              <a:t>（</a:t>
            </a:r>
            <a:r>
              <a:rPr lang="en-US" altLang="zh-CN" sz="3200" smtClean="0"/>
              <a:t>1</a:t>
            </a:r>
            <a:r>
              <a:rPr lang="zh-CN" altLang="en-US" sz="3200" smtClean="0"/>
              <a:t>）</a:t>
            </a:r>
            <a:r>
              <a:rPr lang="en-US" altLang="zh-CN" sz="3200" smtClean="0"/>
              <a:t>256×8</a:t>
            </a:r>
            <a:r>
              <a:rPr lang="zh-CN" altLang="en-US" sz="3200" smtClean="0"/>
              <a:t>静态</a:t>
            </a:r>
            <a:r>
              <a:rPr lang="en-US" altLang="zh-CN" sz="3200" smtClean="0"/>
              <a:t>RAM</a:t>
            </a:r>
            <a:r>
              <a:rPr lang="zh-CN" altLang="en-US" sz="3200" smtClean="0"/>
              <a:t>，最大存取时间为</a:t>
            </a:r>
            <a:r>
              <a:rPr lang="en-US" altLang="zh-CN" sz="3200" smtClean="0"/>
              <a:t>40.0ns</a:t>
            </a:r>
            <a:r>
              <a:rPr lang="zh-CN" altLang="en-US" sz="3200" smtClean="0"/>
              <a:t>；</a:t>
            </a:r>
          </a:p>
          <a:p>
            <a:r>
              <a:rPr lang="zh-CN" altLang="en-US" sz="3200" smtClean="0"/>
              <a:t>（</a:t>
            </a:r>
            <a:r>
              <a:rPr lang="en-US" altLang="zh-CN" sz="3200" smtClean="0"/>
              <a:t>2</a:t>
            </a:r>
            <a:r>
              <a:rPr lang="zh-CN" altLang="en-US" sz="3200" smtClean="0"/>
              <a:t>）两个</a:t>
            </a:r>
            <a:r>
              <a:rPr lang="en-US" altLang="zh-CN" sz="3200" smtClean="0"/>
              <a:t>8</a:t>
            </a:r>
            <a:r>
              <a:rPr lang="zh-CN" altLang="en-US" sz="3200" smtClean="0"/>
              <a:t>位</a:t>
            </a:r>
            <a:r>
              <a:rPr lang="en-US" altLang="zh-CN" sz="3200" smtClean="0"/>
              <a:t>I</a:t>
            </a:r>
            <a:r>
              <a:rPr lang="zh-CN" altLang="en-US" sz="3200" smtClean="0"/>
              <a:t>／</a:t>
            </a:r>
            <a:r>
              <a:rPr lang="en-US" altLang="zh-CN" sz="3200" smtClean="0"/>
              <a:t>O</a:t>
            </a:r>
            <a:r>
              <a:rPr lang="zh-CN" altLang="en-US" sz="3200" smtClean="0"/>
              <a:t>口</a:t>
            </a:r>
            <a:r>
              <a:rPr lang="en-US" altLang="zh-CN" sz="3200" smtClean="0"/>
              <a:t>PA</a:t>
            </a:r>
            <a:r>
              <a:rPr lang="zh-CN" altLang="en-US" sz="3200" smtClean="0"/>
              <a:t>与</a:t>
            </a:r>
            <a:r>
              <a:rPr lang="en-US" altLang="zh-CN" sz="3200" smtClean="0"/>
              <a:t>PB</a:t>
            </a:r>
            <a:r>
              <a:rPr lang="zh-CN" altLang="en-US" sz="3200" smtClean="0"/>
              <a:t>和一个</a:t>
            </a:r>
            <a:r>
              <a:rPr lang="en-US" altLang="zh-CN" sz="3200" smtClean="0"/>
              <a:t>6</a:t>
            </a:r>
            <a:r>
              <a:rPr lang="zh-CN" altLang="en-US" sz="3200" smtClean="0"/>
              <a:t>位的</a:t>
            </a:r>
            <a:r>
              <a:rPr lang="en-US" altLang="zh-CN" sz="3200" smtClean="0"/>
              <a:t>PC</a:t>
            </a:r>
            <a:r>
              <a:rPr lang="zh-CN" altLang="en-US" sz="3200" smtClean="0"/>
              <a:t>口；</a:t>
            </a:r>
          </a:p>
          <a:p>
            <a:r>
              <a:rPr lang="zh-CN" altLang="en-US" sz="3200" smtClean="0"/>
              <a:t>（</a:t>
            </a:r>
            <a:r>
              <a:rPr lang="en-US" altLang="zh-CN" sz="3200" smtClean="0"/>
              <a:t>3</a:t>
            </a:r>
            <a:r>
              <a:rPr lang="zh-CN" altLang="en-US" sz="3200" smtClean="0"/>
              <a:t>）一个</a:t>
            </a:r>
            <a:r>
              <a:rPr lang="en-US" altLang="zh-CN" sz="3200" smtClean="0"/>
              <a:t>14</a:t>
            </a:r>
            <a:r>
              <a:rPr lang="zh-CN" altLang="en-US" sz="3200" smtClean="0"/>
              <a:t>位可编程定时／计数器。</a:t>
            </a:r>
          </a:p>
          <a:p>
            <a:r>
              <a:rPr lang="en-US" altLang="zh-CN" sz="3200" smtClean="0"/>
              <a:t> 8155</a:t>
            </a:r>
            <a:r>
              <a:rPr lang="zh-CN" altLang="en-US" sz="3200" smtClean="0"/>
              <a:t>扩展器可以和</a:t>
            </a:r>
            <a:r>
              <a:rPr lang="en-US" altLang="zh-CN" sz="3200" smtClean="0"/>
              <a:t>MCS-51</a:t>
            </a:r>
            <a:r>
              <a:rPr lang="zh-CN" altLang="en-US" sz="3200" smtClean="0"/>
              <a:t>单片机直接相接，而不需要增加任何硬件逻辑，是</a:t>
            </a:r>
            <a:r>
              <a:rPr lang="en-US" altLang="zh-CN" sz="3200" smtClean="0"/>
              <a:t>MCS-51</a:t>
            </a:r>
            <a:r>
              <a:rPr lang="zh-CN" altLang="en-US" sz="3200" smtClean="0"/>
              <a:t>系列最常用的外扩器件。</a:t>
            </a:r>
          </a:p>
          <a:p>
            <a:endParaRPr lang="zh-CN" altLang="en-US" sz="3200" smtClean="0">
              <a:solidFill>
                <a:srgbClr val="002060"/>
              </a:solidFill>
              <a:latin typeface="宋体" charset="-122"/>
              <a:ea typeface="宋体" charset="-122"/>
            </a:endParaRP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0888" y="857250"/>
            <a:ext cx="7764462" cy="5500688"/>
          </a:xfrm>
        </p:spPr>
        <p:txBody>
          <a:bodyPr>
            <a:normAutofit fontScale="85000" lnSpcReduction="10000"/>
          </a:bodyPr>
          <a:lstStyle/>
          <a:p>
            <a:pPr indent="-170815" fontAlgn="auto">
              <a:spcAft>
                <a:spcPts val="0"/>
              </a:spcAft>
              <a:defRPr/>
            </a:pPr>
            <a:r>
              <a:rPr lang="zh-CN" altLang="en-US" sz="3200" dirty="0" smtClean="0">
                <a:solidFill>
                  <a:srgbClr val="002060"/>
                </a:solidFill>
                <a:latin typeface="宋体" pitchFamily="2" charset="-122"/>
                <a:ea typeface="宋体" pitchFamily="2" charset="-122"/>
              </a:rPr>
              <a:t>带</a:t>
            </a:r>
            <a:r>
              <a:rPr lang="en-US" sz="3200" dirty="0" smtClean="0">
                <a:solidFill>
                  <a:srgbClr val="002060"/>
                </a:solidFill>
                <a:latin typeface="宋体" pitchFamily="2" charset="-122"/>
                <a:ea typeface="宋体" pitchFamily="2" charset="-122"/>
              </a:rPr>
              <a:t>RAM</a:t>
            </a:r>
            <a:r>
              <a:rPr lang="zh-CN" altLang="en-US" sz="3200" dirty="0" smtClean="0">
                <a:solidFill>
                  <a:srgbClr val="002060"/>
                </a:solidFill>
                <a:latin typeface="宋体" pitchFamily="2" charset="-122"/>
                <a:ea typeface="宋体" pitchFamily="2" charset="-122"/>
              </a:rPr>
              <a:t>与定时器的</a:t>
            </a:r>
            <a:r>
              <a:rPr lang="en-US" sz="3200" dirty="0" smtClean="0">
                <a:solidFill>
                  <a:srgbClr val="002060"/>
                </a:solidFill>
                <a:latin typeface="宋体" pitchFamily="2" charset="-122"/>
                <a:ea typeface="宋体" pitchFamily="2" charset="-122"/>
              </a:rPr>
              <a:t>I</a:t>
            </a:r>
            <a:r>
              <a:rPr lang="zh-CN" altLang="en-US" sz="3200" dirty="0" smtClean="0">
                <a:solidFill>
                  <a:srgbClr val="002060"/>
                </a:solidFill>
                <a:latin typeface="宋体" pitchFamily="2" charset="-122"/>
                <a:ea typeface="宋体" pitchFamily="2" charset="-122"/>
              </a:rPr>
              <a:t>／</a:t>
            </a:r>
            <a:r>
              <a:rPr lang="en-US" sz="3200" dirty="0" smtClean="0">
                <a:solidFill>
                  <a:srgbClr val="002060"/>
                </a:solidFill>
                <a:latin typeface="宋体" pitchFamily="2" charset="-122"/>
                <a:ea typeface="宋体" pitchFamily="2" charset="-122"/>
              </a:rPr>
              <a:t>O</a:t>
            </a:r>
            <a:r>
              <a:rPr lang="zh-CN" altLang="en-US" sz="3200" dirty="0" smtClean="0">
                <a:solidFill>
                  <a:srgbClr val="002060"/>
                </a:solidFill>
                <a:latin typeface="宋体" pitchFamily="2" charset="-122"/>
                <a:ea typeface="宋体" pitchFamily="2" charset="-122"/>
              </a:rPr>
              <a:t>口扩展器</a:t>
            </a:r>
            <a:r>
              <a:rPr lang="en-US" sz="3200" dirty="0" smtClean="0">
                <a:solidFill>
                  <a:srgbClr val="002060"/>
                </a:solidFill>
                <a:latin typeface="宋体" pitchFamily="2" charset="-122"/>
                <a:ea typeface="宋体" pitchFamily="2" charset="-122"/>
              </a:rPr>
              <a:t>8155</a:t>
            </a:r>
          </a:p>
          <a:p>
            <a:pPr indent="-170815" fontAlgn="auto">
              <a:lnSpc>
                <a:spcPct val="120000"/>
              </a:lnSpc>
              <a:spcAft>
                <a:spcPts val="0"/>
              </a:spcAft>
              <a:defRPr/>
            </a:pPr>
            <a:r>
              <a:rPr lang="zh-CN" altLang="en-US" sz="3200" dirty="0" smtClean="0"/>
              <a:t>各引脚功能如下：</a:t>
            </a:r>
          </a:p>
          <a:p>
            <a:pPr indent="-170815" fontAlgn="auto">
              <a:lnSpc>
                <a:spcPct val="120000"/>
              </a:lnSpc>
              <a:spcAft>
                <a:spcPts val="0"/>
              </a:spcAft>
              <a:defRPr/>
            </a:pPr>
            <a:r>
              <a:rPr lang="en-US" sz="3200" dirty="0" smtClean="0"/>
              <a:t>    RESET</a:t>
            </a:r>
            <a:r>
              <a:rPr lang="zh-CN" altLang="en-US" sz="3200" dirty="0" smtClean="0"/>
              <a:t>：</a:t>
            </a:r>
            <a:r>
              <a:rPr lang="en-US" sz="3200" dirty="0" smtClean="0"/>
              <a:t>8155</a:t>
            </a:r>
            <a:r>
              <a:rPr lang="zh-CN" altLang="en-US" sz="3200" dirty="0" smtClean="0"/>
              <a:t>内部复位输入端。在该端外加</a:t>
            </a:r>
            <a:r>
              <a:rPr lang="en-US" sz="3200" dirty="0" smtClean="0"/>
              <a:t>5us</a:t>
            </a:r>
            <a:r>
              <a:rPr lang="zh-CN" altLang="en-US" sz="3200" dirty="0" smtClean="0"/>
              <a:t>左右宽度的正脉冲，即可完成复位。复位结果是</a:t>
            </a:r>
            <a:r>
              <a:rPr lang="en-US" sz="3200" dirty="0" smtClean="0"/>
              <a:t>3</a:t>
            </a:r>
            <a:r>
              <a:rPr lang="zh-CN" altLang="en-US" sz="3200" dirty="0" smtClean="0"/>
              <a:t>个</a:t>
            </a:r>
            <a:r>
              <a:rPr lang="en-US" sz="3200" dirty="0" smtClean="0"/>
              <a:t>I</a:t>
            </a:r>
            <a:r>
              <a:rPr lang="zh-CN" altLang="en-US" sz="3200" dirty="0" smtClean="0"/>
              <a:t>／</a:t>
            </a:r>
            <a:r>
              <a:rPr lang="en-US" sz="3200" dirty="0" smtClean="0"/>
              <a:t>O</a:t>
            </a:r>
            <a:r>
              <a:rPr lang="zh-CN" altLang="en-US" sz="3200" dirty="0" smtClean="0"/>
              <a:t>口处于输入方式，定时器停止工作。</a:t>
            </a:r>
          </a:p>
          <a:p>
            <a:pPr indent="-170815" fontAlgn="auto">
              <a:lnSpc>
                <a:spcPct val="120000"/>
              </a:lnSpc>
              <a:spcAft>
                <a:spcPts val="0"/>
              </a:spcAft>
              <a:defRPr/>
            </a:pPr>
            <a:r>
              <a:rPr lang="en-US" sz="3200" dirty="0" smtClean="0"/>
              <a:t>        </a:t>
            </a:r>
            <a:r>
              <a:rPr lang="zh-CN" altLang="en-US" sz="3200" dirty="0" smtClean="0"/>
              <a:t>：</a:t>
            </a:r>
            <a:r>
              <a:rPr lang="en-US" sz="3200" dirty="0" smtClean="0"/>
              <a:t>8155</a:t>
            </a:r>
            <a:r>
              <a:rPr lang="zh-CN" altLang="en-US" sz="3200" dirty="0" smtClean="0"/>
              <a:t>内部</a:t>
            </a:r>
            <a:r>
              <a:rPr lang="en-US" sz="3200" dirty="0" smtClean="0"/>
              <a:t>RAM</a:t>
            </a:r>
            <a:r>
              <a:rPr lang="zh-CN" altLang="en-US" sz="3200" dirty="0" smtClean="0"/>
              <a:t>与</a:t>
            </a:r>
            <a:r>
              <a:rPr lang="en-US" sz="3200" dirty="0" smtClean="0"/>
              <a:t>I</a:t>
            </a:r>
            <a:r>
              <a:rPr lang="zh-CN" altLang="en-US" sz="3200" dirty="0" smtClean="0"/>
              <a:t>／</a:t>
            </a:r>
            <a:r>
              <a:rPr lang="en-US" sz="3200" dirty="0" smtClean="0"/>
              <a:t>O</a:t>
            </a:r>
            <a:r>
              <a:rPr lang="zh-CN" altLang="en-US" sz="3200" dirty="0" smtClean="0"/>
              <a:t>口选择线。当它为低电平时选择</a:t>
            </a:r>
            <a:r>
              <a:rPr lang="en-US" sz="3200" dirty="0" smtClean="0"/>
              <a:t>8155</a:t>
            </a:r>
            <a:r>
              <a:rPr lang="zh-CN" altLang="en-US" sz="3200" dirty="0" smtClean="0"/>
              <a:t>内部</a:t>
            </a:r>
            <a:r>
              <a:rPr lang="en-US" sz="3200" dirty="0" smtClean="0"/>
              <a:t>RAM</a:t>
            </a:r>
            <a:r>
              <a:rPr lang="zh-CN" altLang="en-US" sz="3200" dirty="0" smtClean="0"/>
              <a:t>。即此时</a:t>
            </a:r>
            <a:r>
              <a:rPr lang="en-US" sz="3200" dirty="0" smtClean="0"/>
              <a:t>AD0-AD7</a:t>
            </a:r>
            <a:r>
              <a:rPr lang="zh-CN" altLang="en-US" sz="3200" dirty="0" smtClean="0"/>
              <a:t>上的地址为</a:t>
            </a:r>
            <a:r>
              <a:rPr lang="en-US" sz="3200" dirty="0" smtClean="0"/>
              <a:t>8155</a:t>
            </a:r>
            <a:r>
              <a:rPr lang="zh-CN" altLang="en-US" sz="3200" dirty="0" smtClean="0"/>
              <a:t>内部</a:t>
            </a:r>
            <a:r>
              <a:rPr lang="en-US" sz="3200" dirty="0" smtClean="0"/>
              <a:t>RAM</a:t>
            </a:r>
            <a:r>
              <a:rPr lang="zh-CN" altLang="en-US" sz="3200" dirty="0" smtClean="0"/>
              <a:t>地址；</a:t>
            </a:r>
            <a:endParaRPr lang="en-US" altLang="zh-CN" sz="3200" dirty="0" smtClean="0"/>
          </a:p>
          <a:p>
            <a:pPr indent="-170815" fontAlgn="auto">
              <a:lnSpc>
                <a:spcPct val="120000"/>
              </a:lnSpc>
              <a:spcAft>
                <a:spcPts val="0"/>
              </a:spcAft>
              <a:defRPr/>
            </a:pPr>
            <a:r>
              <a:rPr lang="zh-CN" altLang="en-US" sz="3200" dirty="0" smtClean="0"/>
              <a:t>当它为高电平时选择</a:t>
            </a:r>
            <a:r>
              <a:rPr lang="en-US" sz="3200" dirty="0" smtClean="0"/>
              <a:t>8155I</a:t>
            </a:r>
            <a:r>
              <a:rPr lang="zh-CN" altLang="en-US" sz="3200" dirty="0" smtClean="0"/>
              <a:t>／</a:t>
            </a:r>
            <a:r>
              <a:rPr lang="en-US" sz="3200" dirty="0" smtClean="0"/>
              <a:t>O</a:t>
            </a:r>
            <a:r>
              <a:rPr lang="zh-CN" altLang="en-US" sz="3200" dirty="0" smtClean="0"/>
              <a:t>口或命令状态寄存器，即此时</a:t>
            </a:r>
            <a:r>
              <a:rPr lang="en-US" sz="3200" dirty="0" smtClean="0"/>
              <a:t>AD0-AD7</a:t>
            </a:r>
            <a:r>
              <a:rPr lang="zh-CN" altLang="en-US" sz="3200" dirty="0" smtClean="0"/>
              <a:t>上地址为</a:t>
            </a:r>
            <a:r>
              <a:rPr lang="en-US" sz="3200" dirty="0" smtClean="0"/>
              <a:t>I</a:t>
            </a:r>
            <a:r>
              <a:rPr lang="zh-CN" altLang="en-US" sz="3200" dirty="0" smtClean="0"/>
              <a:t>／</a:t>
            </a:r>
            <a:r>
              <a:rPr lang="en-US" sz="3200" dirty="0" smtClean="0"/>
              <a:t>O</a:t>
            </a:r>
            <a:r>
              <a:rPr lang="zh-CN" altLang="en-US" sz="3200" dirty="0" smtClean="0"/>
              <a:t>口地址或命令寄存器地址。</a:t>
            </a:r>
          </a:p>
          <a:p>
            <a:pPr indent="-170815" fontAlgn="auto">
              <a:spcAft>
                <a:spcPts val="0"/>
              </a:spcAft>
              <a:defRPr/>
            </a:pPr>
            <a:endParaRPr lang="zh-CN" altLang="en-US" sz="3200" dirty="0">
              <a:solidFill>
                <a:srgbClr val="002060"/>
              </a:solidFill>
              <a:latin typeface="宋体" pitchFamily="2" charset="-122"/>
              <a:ea typeface="宋体" pitchFamily="2" charset="-122"/>
            </a:endParaRPr>
          </a:p>
        </p:txBody>
      </p:sp>
      <p:pic>
        <p:nvPicPr>
          <p:cNvPr id="498690" name="图片 3" descr="z7.jpg"/>
          <p:cNvPicPr>
            <a:picLocks noChangeAspect="1"/>
          </p:cNvPicPr>
          <p:nvPr/>
        </p:nvPicPr>
        <p:blipFill>
          <a:blip r:embed="rId2"/>
          <a:srcRect/>
          <a:stretch>
            <a:fillRect/>
          </a:stretch>
        </p:blipFill>
        <p:spPr bwMode="auto">
          <a:xfrm>
            <a:off x="1500188" y="3544888"/>
            <a:ext cx="928687" cy="384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0888" y="857250"/>
            <a:ext cx="7764462" cy="5500688"/>
          </a:xfrm>
        </p:spPr>
        <p:txBody>
          <a:bodyPr>
            <a:normAutofit fontScale="92500"/>
          </a:bodyPr>
          <a:lstStyle/>
          <a:p>
            <a:pPr indent="-170815" fontAlgn="auto">
              <a:spcAft>
                <a:spcPts val="0"/>
              </a:spcAft>
              <a:defRPr/>
            </a:pPr>
            <a:r>
              <a:rPr lang="zh-CN" altLang="en-US" sz="3200" dirty="0" smtClean="0">
                <a:solidFill>
                  <a:srgbClr val="002060"/>
                </a:solidFill>
                <a:latin typeface="宋体" pitchFamily="2" charset="-122"/>
                <a:ea typeface="宋体" pitchFamily="2" charset="-122"/>
              </a:rPr>
              <a:t>带</a:t>
            </a:r>
            <a:r>
              <a:rPr lang="en-US" sz="3200" dirty="0" smtClean="0">
                <a:solidFill>
                  <a:srgbClr val="002060"/>
                </a:solidFill>
                <a:latin typeface="宋体" pitchFamily="2" charset="-122"/>
                <a:ea typeface="宋体" pitchFamily="2" charset="-122"/>
              </a:rPr>
              <a:t>RAM</a:t>
            </a:r>
            <a:r>
              <a:rPr lang="zh-CN" altLang="en-US" sz="3200" dirty="0" smtClean="0">
                <a:solidFill>
                  <a:srgbClr val="002060"/>
                </a:solidFill>
                <a:latin typeface="宋体" pitchFamily="2" charset="-122"/>
                <a:ea typeface="宋体" pitchFamily="2" charset="-122"/>
              </a:rPr>
              <a:t>与定时器的</a:t>
            </a:r>
            <a:r>
              <a:rPr lang="en-US" sz="3200" dirty="0" smtClean="0">
                <a:solidFill>
                  <a:srgbClr val="002060"/>
                </a:solidFill>
                <a:latin typeface="宋体" pitchFamily="2" charset="-122"/>
                <a:ea typeface="宋体" pitchFamily="2" charset="-122"/>
              </a:rPr>
              <a:t>I</a:t>
            </a:r>
            <a:r>
              <a:rPr lang="zh-CN" altLang="en-US" sz="3200" dirty="0" smtClean="0">
                <a:solidFill>
                  <a:srgbClr val="002060"/>
                </a:solidFill>
                <a:latin typeface="宋体" pitchFamily="2" charset="-122"/>
                <a:ea typeface="宋体" pitchFamily="2" charset="-122"/>
              </a:rPr>
              <a:t>／</a:t>
            </a:r>
            <a:r>
              <a:rPr lang="en-US" sz="3200" dirty="0" smtClean="0">
                <a:solidFill>
                  <a:srgbClr val="002060"/>
                </a:solidFill>
                <a:latin typeface="宋体" pitchFamily="2" charset="-122"/>
                <a:ea typeface="宋体" pitchFamily="2" charset="-122"/>
              </a:rPr>
              <a:t>O</a:t>
            </a:r>
            <a:r>
              <a:rPr lang="zh-CN" altLang="en-US" sz="3200" dirty="0" smtClean="0">
                <a:solidFill>
                  <a:srgbClr val="002060"/>
                </a:solidFill>
                <a:latin typeface="宋体" pitchFamily="2" charset="-122"/>
                <a:ea typeface="宋体" pitchFamily="2" charset="-122"/>
              </a:rPr>
              <a:t>口扩展器</a:t>
            </a:r>
            <a:r>
              <a:rPr lang="en-US" sz="3200" dirty="0" smtClean="0">
                <a:solidFill>
                  <a:srgbClr val="002060"/>
                </a:solidFill>
                <a:latin typeface="宋体" pitchFamily="2" charset="-122"/>
                <a:ea typeface="宋体" pitchFamily="2" charset="-122"/>
              </a:rPr>
              <a:t>8155</a:t>
            </a:r>
          </a:p>
          <a:p>
            <a:pPr indent="-170815" fontAlgn="auto">
              <a:lnSpc>
                <a:spcPct val="120000"/>
              </a:lnSpc>
              <a:spcAft>
                <a:spcPts val="0"/>
              </a:spcAft>
              <a:defRPr/>
            </a:pPr>
            <a:r>
              <a:rPr lang="zh-CN" altLang="en-US" sz="3200" dirty="0" smtClean="0"/>
              <a:t>各引脚功能如下：</a:t>
            </a:r>
          </a:p>
          <a:p>
            <a:pPr indent="-170815" fontAlgn="auto">
              <a:lnSpc>
                <a:spcPct val="150000"/>
              </a:lnSpc>
              <a:spcAft>
                <a:spcPts val="0"/>
              </a:spcAft>
              <a:defRPr/>
            </a:pPr>
            <a:r>
              <a:rPr lang="en-US" sz="2800" dirty="0" smtClean="0">
                <a:solidFill>
                  <a:srgbClr val="002060"/>
                </a:solidFill>
                <a:latin typeface="宋体" pitchFamily="2" charset="-122"/>
                <a:ea typeface="宋体" pitchFamily="2" charset="-122"/>
              </a:rPr>
              <a:t>AD0-AD7</a:t>
            </a:r>
            <a:r>
              <a:rPr lang="zh-CN" altLang="en-US" sz="2800" dirty="0" smtClean="0">
                <a:solidFill>
                  <a:srgbClr val="002060"/>
                </a:solidFill>
                <a:latin typeface="宋体" pitchFamily="2" charset="-122"/>
                <a:ea typeface="宋体" pitchFamily="2" charset="-122"/>
              </a:rPr>
              <a:t>：三态地址／数据线。它们既是地址线，又是数据线，分时复用。</a:t>
            </a:r>
            <a:r>
              <a:rPr lang="en-US" sz="2800" dirty="0" smtClean="0">
                <a:solidFill>
                  <a:srgbClr val="002060"/>
                </a:solidFill>
                <a:latin typeface="宋体" pitchFamily="2" charset="-122"/>
                <a:ea typeface="宋体" pitchFamily="2" charset="-122"/>
              </a:rPr>
              <a:t>AD0-AD7</a:t>
            </a:r>
            <a:r>
              <a:rPr lang="zh-CN" altLang="en-US" sz="2800" dirty="0" smtClean="0">
                <a:solidFill>
                  <a:srgbClr val="002060"/>
                </a:solidFill>
                <a:latin typeface="宋体" pitchFamily="2" charset="-122"/>
                <a:ea typeface="宋体" pitchFamily="2" charset="-122"/>
              </a:rPr>
              <a:t>上是地址信号时，</a:t>
            </a:r>
            <a:r>
              <a:rPr lang="en-US" sz="2800" dirty="0" smtClean="0">
                <a:solidFill>
                  <a:srgbClr val="002060"/>
                </a:solidFill>
                <a:latin typeface="宋体" pitchFamily="2" charset="-122"/>
                <a:ea typeface="宋体" pitchFamily="2" charset="-122"/>
              </a:rPr>
              <a:t>ALE</a:t>
            </a:r>
            <a:r>
              <a:rPr lang="zh-CN" altLang="en-US" sz="2800" dirty="0" smtClean="0">
                <a:solidFill>
                  <a:srgbClr val="002060"/>
                </a:solidFill>
                <a:latin typeface="宋体" pitchFamily="2" charset="-122"/>
                <a:ea typeface="宋体" pitchFamily="2" charset="-122"/>
              </a:rPr>
              <a:t>下降沿把该地址锁入</a:t>
            </a:r>
            <a:r>
              <a:rPr lang="en-US" sz="2800" dirty="0" smtClean="0">
                <a:solidFill>
                  <a:srgbClr val="002060"/>
                </a:solidFill>
                <a:latin typeface="宋体" pitchFamily="2" charset="-122"/>
                <a:ea typeface="宋体" pitchFamily="2" charset="-122"/>
              </a:rPr>
              <a:t>8155</a:t>
            </a:r>
            <a:r>
              <a:rPr lang="zh-CN" altLang="en-US" sz="2800" dirty="0" smtClean="0">
                <a:solidFill>
                  <a:srgbClr val="002060"/>
                </a:solidFill>
                <a:latin typeface="宋体" pitchFamily="2" charset="-122"/>
                <a:ea typeface="宋体" pitchFamily="2" charset="-122"/>
              </a:rPr>
              <a:t>芯片内部地址锁存器，然后根据     端输入信号区分这</a:t>
            </a:r>
            <a:r>
              <a:rPr lang="en-US" sz="2800" dirty="0" smtClean="0">
                <a:solidFill>
                  <a:srgbClr val="002060"/>
                </a:solidFill>
                <a:latin typeface="宋体" pitchFamily="2" charset="-122"/>
                <a:ea typeface="宋体" pitchFamily="2" charset="-122"/>
              </a:rPr>
              <a:t>8</a:t>
            </a:r>
            <a:r>
              <a:rPr lang="zh-CN" altLang="en-US" sz="2800" dirty="0" smtClean="0">
                <a:solidFill>
                  <a:srgbClr val="002060"/>
                </a:solidFill>
                <a:latin typeface="宋体" pitchFamily="2" charset="-122"/>
                <a:ea typeface="宋体" pitchFamily="2" charset="-122"/>
              </a:rPr>
              <a:t>位地址访问内部</a:t>
            </a:r>
            <a:r>
              <a:rPr lang="en-US" sz="2800" dirty="0" smtClean="0">
                <a:solidFill>
                  <a:srgbClr val="002060"/>
                </a:solidFill>
                <a:latin typeface="宋体" pitchFamily="2" charset="-122"/>
                <a:ea typeface="宋体" pitchFamily="2" charset="-122"/>
              </a:rPr>
              <a:t>RAM</a:t>
            </a:r>
            <a:r>
              <a:rPr lang="zh-CN" altLang="en-US" sz="2800" dirty="0" smtClean="0">
                <a:solidFill>
                  <a:srgbClr val="002060"/>
                </a:solidFill>
                <a:latin typeface="宋体" pitchFamily="2" charset="-122"/>
                <a:ea typeface="宋体" pitchFamily="2" charset="-122"/>
              </a:rPr>
              <a:t>还是</a:t>
            </a:r>
            <a:r>
              <a:rPr lang="en-US" sz="2800" dirty="0" smtClean="0">
                <a:solidFill>
                  <a:srgbClr val="002060"/>
                </a:solidFill>
                <a:latin typeface="宋体" pitchFamily="2" charset="-122"/>
                <a:ea typeface="宋体" pitchFamily="2" charset="-122"/>
              </a:rPr>
              <a:t>I</a:t>
            </a:r>
            <a:r>
              <a:rPr lang="zh-CN" altLang="en-US" sz="2800" dirty="0" smtClean="0">
                <a:solidFill>
                  <a:srgbClr val="002060"/>
                </a:solidFill>
                <a:latin typeface="宋体" pitchFamily="2" charset="-122"/>
                <a:ea typeface="宋体" pitchFamily="2" charset="-122"/>
              </a:rPr>
              <a:t>／</a:t>
            </a:r>
            <a:r>
              <a:rPr lang="en-US" sz="2800" dirty="0" smtClean="0">
                <a:solidFill>
                  <a:srgbClr val="002060"/>
                </a:solidFill>
                <a:latin typeface="宋体" pitchFamily="2" charset="-122"/>
                <a:ea typeface="宋体" pitchFamily="2" charset="-122"/>
              </a:rPr>
              <a:t>O</a:t>
            </a:r>
            <a:r>
              <a:rPr lang="zh-CN" altLang="en-US" sz="2800" dirty="0" smtClean="0">
                <a:solidFill>
                  <a:srgbClr val="002060"/>
                </a:solidFill>
                <a:latin typeface="宋体" pitchFamily="2" charset="-122"/>
                <a:ea typeface="宋体" pitchFamily="2" charset="-122"/>
              </a:rPr>
              <a:t>通道地址。当</a:t>
            </a:r>
            <a:r>
              <a:rPr lang="en-US" sz="2800" dirty="0" smtClean="0">
                <a:solidFill>
                  <a:srgbClr val="002060"/>
                </a:solidFill>
                <a:latin typeface="宋体" pitchFamily="2" charset="-122"/>
                <a:ea typeface="宋体" pitchFamily="2" charset="-122"/>
              </a:rPr>
              <a:t>AD0-AD7</a:t>
            </a:r>
            <a:r>
              <a:rPr lang="zh-CN" altLang="en-US" sz="2800" dirty="0" smtClean="0">
                <a:solidFill>
                  <a:srgbClr val="002060"/>
                </a:solidFill>
                <a:latin typeface="宋体" pitchFamily="2" charset="-122"/>
                <a:ea typeface="宋体" pitchFamily="2" charset="-122"/>
              </a:rPr>
              <a:t>上是数据信号时，根据    或    输入信号，把这</a:t>
            </a:r>
            <a:r>
              <a:rPr lang="en-US" sz="2800" dirty="0" smtClean="0">
                <a:solidFill>
                  <a:srgbClr val="002060"/>
                </a:solidFill>
                <a:latin typeface="宋体" pitchFamily="2" charset="-122"/>
                <a:ea typeface="宋体" pitchFamily="2" charset="-122"/>
              </a:rPr>
              <a:t>8</a:t>
            </a:r>
            <a:r>
              <a:rPr lang="zh-CN" altLang="en-US" sz="2800" dirty="0" smtClean="0">
                <a:solidFill>
                  <a:srgbClr val="002060"/>
                </a:solidFill>
                <a:latin typeface="宋体" pitchFamily="2" charset="-122"/>
                <a:ea typeface="宋体" pitchFamily="2" charset="-122"/>
              </a:rPr>
              <a:t>个数据写入内部</a:t>
            </a:r>
            <a:r>
              <a:rPr lang="en-US" sz="2800" dirty="0" smtClean="0">
                <a:solidFill>
                  <a:srgbClr val="002060"/>
                </a:solidFill>
                <a:latin typeface="宋体" pitchFamily="2" charset="-122"/>
                <a:ea typeface="宋体" pitchFamily="2" charset="-122"/>
              </a:rPr>
              <a:t>RAM</a:t>
            </a:r>
            <a:r>
              <a:rPr lang="zh-CN" altLang="en-US" sz="2800" dirty="0" smtClean="0">
                <a:solidFill>
                  <a:srgbClr val="002060"/>
                </a:solidFill>
                <a:latin typeface="宋体" pitchFamily="2" charset="-122"/>
                <a:ea typeface="宋体" pitchFamily="2" charset="-122"/>
              </a:rPr>
              <a:t>或</a:t>
            </a:r>
            <a:r>
              <a:rPr lang="en-US" sz="2800" dirty="0" smtClean="0">
                <a:solidFill>
                  <a:srgbClr val="002060"/>
                </a:solidFill>
                <a:latin typeface="宋体" pitchFamily="2" charset="-122"/>
                <a:ea typeface="宋体" pitchFamily="2" charset="-122"/>
              </a:rPr>
              <a:t>I</a:t>
            </a:r>
            <a:r>
              <a:rPr lang="zh-CN" altLang="en-US" sz="2800" dirty="0" smtClean="0">
                <a:solidFill>
                  <a:srgbClr val="002060"/>
                </a:solidFill>
                <a:latin typeface="宋体" pitchFamily="2" charset="-122"/>
                <a:ea typeface="宋体" pitchFamily="2" charset="-122"/>
              </a:rPr>
              <a:t>／</a:t>
            </a:r>
            <a:r>
              <a:rPr lang="en-US" sz="2800" dirty="0" smtClean="0">
                <a:solidFill>
                  <a:srgbClr val="002060"/>
                </a:solidFill>
                <a:latin typeface="宋体" pitchFamily="2" charset="-122"/>
                <a:ea typeface="宋体" pitchFamily="2" charset="-122"/>
              </a:rPr>
              <a:t>O</a:t>
            </a:r>
            <a:r>
              <a:rPr lang="zh-CN" altLang="en-US" sz="2800" dirty="0" smtClean="0">
                <a:solidFill>
                  <a:srgbClr val="002060"/>
                </a:solidFill>
                <a:latin typeface="宋体" pitchFamily="2" charset="-122"/>
                <a:ea typeface="宋体" pitchFamily="2" charset="-122"/>
              </a:rPr>
              <a:t>寄存器，或者读出。</a:t>
            </a:r>
          </a:p>
          <a:p>
            <a:pPr indent="-170815" fontAlgn="auto">
              <a:spcAft>
                <a:spcPts val="0"/>
              </a:spcAft>
              <a:defRPr/>
            </a:pPr>
            <a:endParaRPr lang="zh-CN" altLang="en-US" sz="3200" dirty="0">
              <a:solidFill>
                <a:srgbClr val="002060"/>
              </a:solidFill>
              <a:latin typeface="宋体" pitchFamily="2" charset="-122"/>
              <a:ea typeface="宋体" pitchFamily="2" charset="-122"/>
            </a:endParaRPr>
          </a:p>
        </p:txBody>
      </p:sp>
      <p:pic>
        <p:nvPicPr>
          <p:cNvPr id="499714" name="图片 3" descr="z7.jpg"/>
          <p:cNvPicPr>
            <a:picLocks noChangeAspect="1"/>
          </p:cNvPicPr>
          <p:nvPr/>
        </p:nvPicPr>
        <p:blipFill>
          <a:blip r:embed="rId2"/>
          <a:srcRect/>
          <a:stretch>
            <a:fillRect/>
          </a:stretch>
        </p:blipFill>
        <p:spPr bwMode="auto">
          <a:xfrm>
            <a:off x="2286000" y="3929063"/>
            <a:ext cx="928688" cy="384175"/>
          </a:xfrm>
          <a:prstGeom prst="rect">
            <a:avLst/>
          </a:prstGeom>
          <a:noFill/>
          <a:ln w="9525">
            <a:noFill/>
            <a:miter lim="800000"/>
            <a:headEnd/>
            <a:tailEnd/>
          </a:ln>
        </p:spPr>
      </p:pic>
      <p:pic>
        <p:nvPicPr>
          <p:cNvPr id="499715" name="图片 4" descr="z4.jpg"/>
          <p:cNvPicPr>
            <a:picLocks noChangeAspect="1"/>
          </p:cNvPicPr>
          <p:nvPr/>
        </p:nvPicPr>
        <p:blipFill>
          <a:blip r:embed="rId3"/>
          <a:srcRect/>
          <a:stretch>
            <a:fillRect/>
          </a:stretch>
        </p:blipFill>
        <p:spPr bwMode="auto">
          <a:xfrm>
            <a:off x="1790700" y="5143500"/>
            <a:ext cx="376238" cy="390525"/>
          </a:xfrm>
          <a:prstGeom prst="rect">
            <a:avLst/>
          </a:prstGeom>
          <a:noFill/>
          <a:ln w="9525">
            <a:noFill/>
            <a:miter lim="800000"/>
            <a:headEnd/>
            <a:tailEnd/>
          </a:ln>
        </p:spPr>
      </p:pic>
      <p:pic>
        <p:nvPicPr>
          <p:cNvPr id="499716" name="图片 5" descr="z5.jpg"/>
          <p:cNvPicPr>
            <a:picLocks noChangeAspect="1"/>
          </p:cNvPicPr>
          <p:nvPr/>
        </p:nvPicPr>
        <p:blipFill>
          <a:blip r:embed="rId4"/>
          <a:srcRect/>
          <a:stretch>
            <a:fillRect/>
          </a:stretch>
        </p:blipFill>
        <p:spPr bwMode="auto">
          <a:xfrm>
            <a:off x="2786063" y="5143500"/>
            <a:ext cx="400050" cy="400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7" name="内容占位符 2"/>
          <p:cNvSpPr>
            <a:spLocks noGrp="1"/>
          </p:cNvSpPr>
          <p:nvPr>
            <p:ph idx="1"/>
          </p:nvPr>
        </p:nvSpPr>
        <p:spPr bwMode="auto">
          <a:xfrm>
            <a:off x="750888" y="857250"/>
            <a:ext cx="7764462" cy="5786438"/>
          </a:xfrm>
        </p:spPr>
        <p:txBody>
          <a:bodyPr wrap="square" numCol="1" anchor="t" anchorCtr="0" compatLnSpc="1">
            <a:prstTxWarp prst="textNoShape">
              <a:avLst/>
            </a:prstTxWarp>
          </a:bodyPr>
          <a:lstStyle/>
          <a:p>
            <a:r>
              <a:rPr lang="zh-CN" altLang="en-US" sz="3200" smtClean="0">
                <a:solidFill>
                  <a:srgbClr val="002060"/>
                </a:solidFill>
                <a:latin typeface="宋体" charset="-122"/>
                <a:ea typeface="宋体" charset="-122"/>
              </a:rPr>
              <a:t>带</a:t>
            </a:r>
            <a:r>
              <a:rPr lang="en-US" altLang="zh-CN" sz="3200" smtClean="0">
                <a:solidFill>
                  <a:srgbClr val="002060"/>
                </a:solidFill>
                <a:latin typeface="宋体" charset="-122"/>
                <a:ea typeface="宋体" charset="-122"/>
              </a:rPr>
              <a:t>RAM</a:t>
            </a:r>
            <a:r>
              <a:rPr lang="zh-CN" altLang="en-US" sz="3200" smtClean="0">
                <a:solidFill>
                  <a:srgbClr val="002060"/>
                </a:solidFill>
                <a:latin typeface="宋体" charset="-122"/>
                <a:ea typeface="宋体" charset="-122"/>
              </a:rPr>
              <a:t>与定时器的</a:t>
            </a:r>
            <a:r>
              <a:rPr lang="en-US" altLang="zh-CN" sz="3200" smtClean="0">
                <a:solidFill>
                  <a:srgbClr val="002060"/>
                </a:solidFill>
                <a:latin typeface="宋体" charset="-122"/>
                <a:ea typeface="宋体" charset="-122"/>
              </a:rPr>
              <a:t>I</a:t>
            </a:r>
            <a:r>
              <a:rPr lang="zh-CN" altLang="en-US" sz="3200" smtClean="0">
                <a:solidFill>
                  <a:srgbClr val="002060"/>
                </a:solidFill>
                <a:latin typeface="宋体" charset="-122"/>
                <a:ea typeface="宋体" charset="-122"/>
              </a:rPr>
              <a:t>／</a:t>
            </a:r>
            <a:r>
              <a:rPr lang="en-US" altLang="zh-CN" sz="3200" smtClean="0">
                <a:solidFill>
                  <a:srgbClr val="002060"/>
                </a:solidFill>
                <a:latin typeface="宋体" charset="-122"/>
                <a:ea typeface="宋体" charset="-122"/>
              </a:rPr>
              <a:t>O</a:t>
            </a:r>
            <a:r>
              <a:rPr lang="zh-CN" altLang="en-US" sz="3200" smtClean="0">
                <a:solidFill>
                  <a:srgbClr val="002060"/>
                </a:solidFill>
                <a:latin typeface="宋体" charset="-122"/>
                <a:ea typeface="宋体" charset="-122"/>
              </a:rPr>
              <a:t>口扩展器</a:t>
            </a:r>
            <a:r>
              <a:rPr lang="en-US" altLang="zh-CN" sz="3200" smtClean="0">
                <a:solidFill>
                  <a:srgbClr val="002060"/>
                </a:solidFill>
                <a:latin typeface="宋体" charset="-122"/>
                <a:ea typeface="宋体" charset="-122"/>
              </a:rPr>
              <a:t>8155</a:t>
            </a:r>
          </a:p>
          <a:p>
            <a:pPr>
              <a:lnSpc>
                <a:spcPct val="120000"/>
              </a:lnSpc>
            </a:pPr>
            <a:r>
              <a:rPr lang="zh-CN" altLang="en-US" sz="3200" smtClean="0"/>
              <a:t>各引脚功能如下：</a:t>
            </a:r>
          </a:p>
          <a:p>
            <a:r>
              <a:rPr lang="en-US" sz="3200" smtClean="0"/>
              <a:t>   </a:t>
            </a:r>
            <a:r>
              <a:rPr lang="zh-CN" altLang="en-US" sz="3200" smtClean="0"/>
              <a:t>片选信号：</a:t>
            </a:r>
            <a:r>
              <a:rPr lang="en-US" sz="3200" smtClean="0"/>
              <a:t> </a:t>
            </a:r>
            <a:r>
              <a:rPr lang="zh-CN" altLang="en-US" sz="3200" smtClean="0"/>
              <a:t>为低电平有效。</a:t>
            </a:r>
            <a:r>
              <a:rPr lang="en-US" altLang="zh-CN" sz="3200" smtClean="0"/>
              <a:t>ALE</a:t>
            </a:r>
            <a:r>
              <a:rPr lang="zh-CN" altLang="en-US" sz="3200" smtClean="0"/>
              <a:t>下降沿将其锁存到</a:t>
            </a:r>
            <a:r>
              <a:rPr lang="en-US" altLang="zh-CN" sz="3200" smtClean="0"/>
              <a:t>8155</a:t>
            </a:r>
            <a:r>
              <a:rPr lang="zh-CN" altLang="en-US" sz="3200" smtClean="0"/>
              <a:t>内部锁存器。</a:t>
            </a:r>
          </a:p>
          <a:p>
            <a:r>
              <a:rPr lang="en-US" altLang="zh-CN" sz="3200" smtClean="0"/>
              <a:t>ALE</a:t>
            </a:r>
            <a:r>
              <a:rPr lang="zh-CN" altLang="en-US" sz="3200" smtClean="0"/>
              <a:t>：地址锁存有效信号。在</a:t>
            </a:r>
            <a:r>
              <a:rPr lang="en-US" altLang="zh-CN" sz="3200" smtClean="0"/>
              <a:t>ALE</a:t>
            </a:r>
            <a:r>
              <a:rPr lang="zh-CN" altLang="en-US" sz="3200" smtClean="0"/>
              <a:t>下降沿把</a:t>
            </a:r>
            <a:r>
              <a:rPr lang="en-US" altLang="zh-CN" sz="3200" smtClean="0"/>
              <a:t>AD0-AD7</a:t>
            </a:r>
            <a:r>
              <a:rPr lang="zh-CN" altLang="en-US" sz="3200" smtClean="0"/>
              <a:t>上的地址，    和</a:t>
            </a:r>
            <a:r>
              <a:rPr lang="en-US" sz="3200" smtClean="0"/>
              <a:t>   </a:t>
            </a:r>
            <a:r>
              <a:rPr lang="zh-CN" altLang="en-US" sz="3200" smtClean="0"/>
              <a:t>脚信号锁存在</a:t>
            </a:r>
            <a:r>
              <a:rPr lang="en-US" altLang="zh-CN" sz="3200" smtClean="0"/>
              <a:t>8155</a:t>
            </a:r>
            <a:r>
              <a:rPr lang="zh-CN" altLang="en-US" sz="3200" smtClean="0"/>
              <a:t>片内。</a:t>
            </a:r>
            <a:endParaRPr lang="en-US" altLang="zh-CN" sz="3200" smtClean="0"/>
          </a:p>
          <a:p>
            <a:r>
              <a:rPr lang="en-US" altLang="zh-CN" sz="3200" smtClean="0"/>
              <a:t>PA0</a:t>
            </a:r>
            <a:r>
              <a:rPr lang="zh-CN" altLang="en-US" sz="3200" smtClean="0"/>
              <a:t>～</a:t>
            </a:r>
            <a:r>
              <a:rPr lang="en-US" altLang="zh-CN" sz="3200" smtClean="0"/>
              <a:t>PA7</a:t>
            </a:r>
            <a:r>
              <a:rPr lang="zh-CN" altLang="en-US" sz="3200" smtClean="0"/>
              <a:t>：这</a:t>
            </a:r>
            <a:r>
              <a:rPr lang="en-US" altLang="zh-CN" sz="3200" smtClean="0"/>
              <a:t>8</a:t>
            </a:r>
            <a:r>
              <a:rPr lang="zh-CN" altLang="en-US" sz="3200" smtClean="0"/>
              <a:t>个引脚是通用</a:t>
            </a:r>
            <a:r>
              <a:rPr lang="en-US" altLang="zh-CN" sz="3200" smtClean="0"/>
              <a:t>I</a:t>
            </a:r>
            <a:r>
              <a:rPr lang="zh-CN" altLang="en-US" sz="3200" smtClean="0"/>
              <a:t>／</a:t>
            </a:r>
            <a:r>
              <a:rPr lang="en-US" altLang="zh-CN" sz="3200" smtClean="0"/>
              <a:t>O</a:t>
            </a:r>
            <a:r>
              <a:rPr lang="zh-CN" altLang="en-US" sz="3200" smtClean="0"/>
              <a:t>位。编程命令寄存器可以选择它们的工作方式（输入或输出）</a:t>
            </a:r>
            <a:endParaRPr lang="en-US" altLang="zh-CN" sz="3200" smtClean="0"/>
          </a:p>
          <a:p>
            <a:r>
              <a:rPr lang="en-US" altLang="zh-CN" sz="3200" smtClean="0"/>
              <a:t>PB0</a:t>
            </a:r>
            <a:r>
              <a:rPr lang="zh-CN" altLang="en-US" sz="3200" smtClean="0"/>
              <a:t>～</a:t>
            </a:r>
            <a:r>
              <a:rPr lang="en-US" altLang="zh-CN" sz="3200" smtClean="0"/>
              <a:t>PB7</a:t>
            </a:r>
            <a:r>
              <a:rPr lang="zh-CN" altLang="en-US" sz="3200" smtClean="0"/>
              <a:t>：类同</a:t>
            </a:r>
            <a:r>
              <a:rPr lang="en-US" altLang="zh-CN" sz="3200" smtClean="0"/>
              <a:t>PA</a:t>
            </a:r>
            <a:r>
              <a:rPr lang="zh-CN" altLang="en-US" sz="3200" smtClean="0"/>
              <a:t>口</a:t>
            </a:r>
            <a:endParaRPr lang="zh-CN" altLang="en-US" sz="3200" smtClean="0">
              <a:solidFill>
                <a:srgbClr val="002060"/>
              </a:solidFill>
              <a:latin typeface="宋体" charset="-122"/>
              <a:ea typeface="宋体" charset="-122"/>
            </a:endParaRPr>
          </a:p>
        </p:txBody>
      </p:sp>
      <p:pic>
        <p:nvPicPr>
          <p:cNvPr id="500738" name="图片 6" descr="z8.jpg"/>
          <p:cNvPicPr>
            <a:picLocks noChangeAspect="1"/>
          </p:cNvPicPr>
          <p:nvPr/>
        </p:nvPicPr>
        <p:blipFill>
          <a:blip r:embed="rId2"/>
          <a:srcRect/>
          <a:stretch>
            <a:fillRect/>
          </a:stretch>
        </p:blipFill>
        <p:spPr bwMode="auto">
          <a:xfrm>
            <a:off x="6143625" y="3571875"/>
            <a:ext cx="500063" cy="422275"/>
          </a:xfrm>
          <a:prstGeom prst="rect">
            <a:avLst/>
          </a:prstGeom>
          <a:noFill/>
          <a:ln w="9525">
            <a:noFill/>
            <a:miter lim="800000"/>
            <a:headEnd/>
            <a:tailEnd/>
          </a:ln>
        </p:spPr>
      </p:pic>
      <p:pic>
        <p:nvPicPr>
          <p:cNvPr id="500739" name="图片 7" descr="z7.jpg"/>
          <p:cNvPicPr>
            <a:picLocks noChangeAspect="1"/>
          </p:cNvPicPr>
          <p:nvPr/>
        </p:nvPicPr>
        <p:blipFill>
          <a:blip r:embed="rId3"/>
          <a:srcRect/>
          <a:stretch>
            <a:fillRect/>
          </a:stretch>
        </p:blipFill>
        <p:spPr bwMode="auto">
          <a:xfrm>
            <a:off x="4662488" y="3571875"/>
            <a:ext cx="909637" cy="376238"/>
          </a:xfrm>
          <a:prstGeom prst="rect">
            <a:avLst/>
          </a:prstGeom>
          <a:noFill/>
          <a:ln w="9525">
            <a:noFill/>
            <a:miter lim="800000"/>
            <a:headEnd/>
            <a:tailEnd/>
          </a:ln>
        </p:spPr>
      </p:pic>
      <p:pic>
        <p:nvPicPr>
          <p:cNvPr id="500740" name="图片 8" descr="z8.jpg"/>
          <p:cNvPicPr>
            <a:picLocks noChangeAspect="1"/>
          </p:cNvPicPr>
          <p:nvPr/>
        </p:nvPicPr>
        <p:blipFill>
          <a:blip r:embed="rId2"/>
          <a:srcRect/>
          <a:stretch>
            <a:fillRect/>
          </a:stretch>
        </p:blipFill>
        <p:spPr bwMode="auto">
          <a:xfrm>
            <a:off x="1214438" y="2078038"/>
            <a:ext cx="500062" cy="422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1" name="内容占位符 2"/>
          <p:cNvSpPr>
            <a:spLocks noGrp="1"/>
          </p:cNvSpPr>
          <p:nvPr>
            <p:ph idx="1"/>
          </p:nvPr>
        </p:nvSpPr>
        <p:spPr bwMode="auto">
          <a:xfrm>
            <a:off x="750888" y="857250"/>
            <a:ext cx="7764462" cy="5786438"/>
          </a:xfrm>
        </p:spPr>
        <p:txBody>
          <a:bodyPr wrap="square" numCol="1" anchor="t" anchorCtr="0" compatLnSpc="1">
            <a:prstTxWarp prst="textNoShape">
              <a:avLst/>
            </a:prstTxWarp>
          </a:bodyPr>
          <a:lstStyle/>
          <a:p>
            <a:r>
              <a:rPr lang="zh-CN" altLang="en-US" sz="3200" smtClean="0">
                <a:solidFill>
                  <a:srgbClr val="002060"/>
                </a:solidFill>
                <a:latin typeface="宋体" charset="-122"/>
                <a:ea typeface="宋体" charset="-122"/>
              </a:rPr>
              <a:t>带</a:t>
            </a:r>
            <a:r>
              <a:rPr lang="en-US" altLang="zh-CN" sz="3200" smtClean="0">
                <a:solidFill>
                  <a:srgbClr val="002060"/>
                </a:solidFill>
                <a:latin typeface="宋体" charset="-122"/>
                <a:ea typeface="宋体" charset="-122"/>
              </a:rPr>
              <a:t>RAM</a:t>
            </a:r>
            <a:r>
              <a:rPr lang="zh-CN" altLang="en-US" sz="3200" smtClean="0">
                <a:solidFill>
                  <a:srgbClr val="002060"/>
                </a:solidFill>
                <a:latin typeface="宋体" charset="-122"/>
                <a:ea typeface="宋体" charset="-122"/>
              </a:rPr>
              <a:t>与定时器的</a:t>
            </a:r>
            <a:r>
              <a:rPr lang="en-US" altLang="zh-CN" sz="3200" smtClean="0">
                <a:solidFill>
                  <a:srgbClr val="002060"/>
                </a:solidFill>
                <a:latin typeface="宋体" charset="-122"/>
                <a:ea typeface="宋体" charset="-122"/>
              </a:rPr>
              <a:t>I</a:t>
            </a:r>
            <a:r>
              <a:rPr lang="zh-CN" altLang="en-US" sz="3200" smtClean="0">
                <a:solidFill>
                  <a:srgbClr val="002060"/>
                </a:solidFill>
                <a:latin typeface="宋体" charset="-122"/>
                <a:ea typeface="宋体" charset="-122"/>
              </a:rPr>
              <a:t>／</a:t>
            </a:r>
            <a:r>
              <a:rPr lang="en-US" altLang="zh-CN" sz="3200" smtClean="0">
                <a:solidFill>
                  <a:srgbClr val="002060"/>
                </a:solidFill>
                <a:latin typeface="宋体" charset="-122"/>
                <a:ea typeface="宋体" charset="-122"/>
              </a:rPr>
              <a:t>O</a:t>
            </a:r>
            <a:r>
              <a:rPr lang="zh-CN" altLang="en-US" sz="3200" smtClean="0">
                <a:solidFill>
                  <a:srgbClr val="002060"/>
                </a:solidFill>
                <a:latin typeface="宋体" charset="-122"/>
                <a:ea typeface="宋体" charset="-122"/>
              </a:rPr>
              <a:t>口扩展器</a:t>
            </a:r>
            <a:r>
              <a:rPr lang="en-US" altLang="zh-CN" sz="3200" smtClean="0">
                <a:solidFill>
                  <a:srgbClr val="002060"/>
                </a:solidFill>
                <a:latin typeface="宋体" charset="-122"/>
                <a:ea typeface="宋体" charset="-122"/>
              </a:rPr>
              <a:t>8155</a:t>
            </a:r>
          </a:p>
          <a:p>
            <a:pPr>
              <a:lnSpc>
                <a:spcPct val="120000"/>
              </a:lnSpc>
            </a:pPr>
            <a:r>
              <a:rPr lang="zh-CN" altLang="en-US" sz="3200" smtClean="0"/>
              <a:t>各引脚功能如下：</a:t>
            </a:r>
            <a:endParaRPr lang="en-US" altLang="zh-CN" sz="3200" smtClean="0"/>
          </a:p>
          <a:p>
            <a:pPr>
              <a:lnSpc>
                <a:spcPct val="120000"/>
              </a:lnSpc>
            </a:pPr>
            <a:r>
              <a:rPr lang="en-US" altLang="zh-CN" sz="3200" smtClean="0"/>
              <a:t>PC0</a:t>
            </a:r>
            <a:r>
              <a:rPr lang="zh-CN" altLang="en-US" sz="3200" smtClean="0"/>
              <a:t>～</a:t>
            </a:r>
            <a:r>
              <a:rPr lang="en-US" altLang="zh-CN" sz="3200" smtClean="0"/>
              <a:t>PC5</a:t>
            </a:r>
            <a:r>
              <a:rPr lang="zh-CN" altLang="en-US" sz="3200" smtClean="0"/>
              <a:t>：这</a:t>
            </a:r>
            <a:r>
              <a:rPr lang="en-US" altLang="zh-CN" sz="3200" smtClean="0"/>
              <a:t>6</a:t>
            </a:r>
            <a:r>
              <a:rPr lang="zh-CN" altLang="en-US" sz="3200" smtClean="0"/>
              <a:t>个引脚可以作为输入或输出位，也可以作为</a:t>
            </a:r>
            <a:r>
              <a:rPr lang="en-US" altLang="zh-CN" sz="3200" smtClean="0"/>
              <a:t>PA</a:t>
            </a:r>
            <a:r>
              <a:rPr lang="zh-CN" altLang="en-US" sz="3200" smtClean="0"/>
              <a:t>口与</a:t>
            </a:r>
            <a:r>
              <a:rPr lang="en-US" altLang="zh-CN" sz="3200" smtClean="0"/>
              <a:t>PB</a:t>
            </a:r>
            <a:r>
              <a:rPr lang="zh-CN" altLang="en-US" sz="3200" smtClean="0"/>
              <a:t>口的控制信号，可以通过编程命令寄存器来实现。</a:t>
            </a: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5" name="内容占位符 2"/>
          <p:cNvSpPr>
            <a:spLocks noGrp="1"/>
          </p:cNvSpPr>
          <p:nvPr>
            <p:ph idx="1"/>
          </p:nvPr>
        </p:nvSpPr>
        <p:spPr bwMode="auto">
          <a:xfrm>
            <a:off x="750888" y="500063"/>
            <a:ext cx="7764462" cy="5661025"/>
          </a:xfrm>
        </p:spPr>
        <p:txBody>
          <a:bodyPr wrap="square" numCol="1" anchor="t" anchorCtr="0" compatLnSpc="1">
            <a:prstTxWarp prst="textNoShape">
              <a:avLst/>
            </a:prstTxWarp>
          </a:bodyPr>
          <a:lstStyle/>
          <a:p>
            <a:r>
              <a:rPr lang="en-US" altLang="zh-CN" sz="3200" smtClean="0"/>
              <a:t>8155</a:t>
            </a:r>
            <a:r>
              <a:rPr lang="zh-CN" altLang="en-US" sz="3200" smtClean="0"/>
              <a:t>的内部寄存器</a:t>
            </a:r>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pPr>
              <a:lnSpc>
                <a:spcPct val="100000"/>
              </a:lnSpc>
            </a:pPr>
            <a:r>
              <a:rPr lang="zh-CN" altLang="en-US" sz="3200" smtClean="0"/>
              <a:t>共有</a:t>
            </a:r>
            <a:r>
              <a:rPr lang="en-US" altLang="zh-CN" sz="3200" smtClean="0"/>
              <a:t>7</a:t>
            </a:r>
            <a:r>
              <a:rPr lang="zh-CN" altLang="en-US" sz="3200" smtClean="0"/>
              <a:t>个寄存器：命令寄存器，状态寄存器，</a:t>
            </a:r>
            <a:r>
              <a:rPr lang="en-US" altLang="zh-CN" sz="3200" smtClean="0"/>
              <a:t>PA</a:t>
            </a:r>
            <a:r>
              <a:rPr lang="zh-CN" altLang="en-US" sz="3200" smtClean="0"/>
              <a:t>口寄存器，定时器低</a:t>
            </a:r>
            <a:r>
              <a:rPr lang="en-US" altLang="zh-CN" sz="3200" smtClean="0"/>
              <a:t>8</a:t>
            </a:r>
            <a:r>
              <a:rPr lang="zh-CN" altLang="en-US" sz="3200" smtClean="0"/>
              <a:t>位寄存器，定时器高</a:t>
            </a:r>
            <a:r>
              <a:rPr lang="en-US" altLang="zh-CN" sz="3200" smtClean="0"/>
              <a:t>6</a:t>
            </a:r>
            <a:r>
              <a:rPr lang="zh-CN" altLang="en-US" sz="3200" smtClean="0"/>
              <a:t>位及两位定时方式寄存器。</a:t>
            </a:r>
          </a:p>
        </p:txBody>
      </p:sp>
      <p:pic>
        <p:nvPicPr>
          <p:cNvPr id="502786" name="Picture 2"/>
          <p:cNvPicPr>
            <a:picLocks noChangeAspect="1" noChangeArrowheads="1"/>
          </p:cNvPicPr>
          <p:nvPr/>
        </p:nvPicPr>
        <p:blipFill>
          <a:blip r:embed="rId2"/>
          <a:srcRect/>
          <a:stretch>
            <a:fillRect/>
          </a:stretch>
        </p:blipFill>
        <p:spPr bwMode="auto">
          <a:xfrm>
            <a:off x="590550" y="1143000"/>
            <a:ext cx="8313738" cy="2611438"/>
          </a:xfrm>
          <a:prstGeom prst="rect">
            <a:avLst/>
          </a:prstGeom>
          <a:noFill/>
          <a:ln w="9525">
            <a:noFill/>
            <a:miter lim="800000"/>
            <a:headEnd/>
            <a:tailEnd/>
          </a:ln>
        </p:spPr>
      </p:pic>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3809" name="图片 3" descr="8155IOdizhi.jpg"/>
          <p:cNvPicPr>
            <a:picLocks noChangeAspect="1"/>
          </p:cNvPicPr>
          <p:nvPr/>
        </p:nvPicPr>
        <p:blipFill>
          <a:blip r:embed="rId2"/>
          <a:srcRect/>
          <a:stretch>
            <a:fillRect/>
          </a:stretch>
        </p:blipFill>
        <p:spPr bwMode="auto">
          <a:xfrm>
            <a:off x="347663" y="1000125"/>
            <a:ext cx="8599487" cy="5000625"/>
          </a:xfrm>
          <a:prstGeom prst="rect">
            <a:avLst/>
          </a:prstGeom>
          <a:noFill/>
          <a:ln w="9525">
            <a:noFill/>
            <a:miter lim="800000"/>
            <a:headEnd/>
            <a:tailEnd/>
          </a:ln>
        </p:spPr>
      </p:pic>
      <p:sp>
        <p:nvSpPr>
          <p:cNvPr id="503810" name="内容占位符 2"/>
          <p:cNvSpPr>
            <a:spLocks noGrp="1"/>
          </p:cNvSpPr>
          <p:nvPr>
            <p:ph idx="1"/>
          </p:nvPr>
        </p:nvSpPr>
        <p:spPr bwMode="auto">
          <a:xfrm>
            <a:off x="750888" y="500063"/>
            <a:ext cx="7764462" cy="5857875"/>
          </a:xfrm>
        </p:spPr>
        <p:txBody>
          <a:bodyPr wrap="square" numCol="1" anchor="t" anchorCtr="0" compatLnSpc="1">
            <a:prstTxWarp prst="textNoShape">
              <a:avLst/>
            </a:prstTxWarp>
          </a:bodyPr>
          <a:lstStyle/>
          <a:p>
            <a:r>
              <a:rPr lang="en-US" altLang="zh-CN" sz="3200" smtClean="0"/>
              <a:t>8155</a:t>
            </a:r>
            <a:r>
              <a:rPr lang="zh-CN" altLang="en-US" sz="3200" smtClean="0"/>
              <a:t>的内部寄存器</a:t>
            </a:r>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3" name="内容占位符 2"/>
          <p:cNvSpPr>
            <a:spLocks noGrp="1"/>
          </p:cNvSpPr>
          <p:nvPr>
            <p:ph idx="1"/>
          </p:nvPr>
        </p:nvSpPr>
        <p:spPr bwMode="auto">
          <a:xfrm>
            <a:off x="750888" y="500063"/>
            <a:ext cx="7764462" cy="5857875"/>
          </a:xfrm>
        </p:spPr>
        <p:txBody>
          <a:bodyPr wrap="square" numCol="1" anchor="t" anchorCtr="0" compatLnSpc="1">
            <a:prstTxWarp prst="textNoShape">
              <a:avLst/>
            </a:prstTxWarp>
          </a:bodyPr>
          <a:lstStyle/>
          <a:p>
            <a:r>
              <a:rPr lang="en-US" altLang="zh-CN" sz="3200" smtClean="0"/>
              <a:t>8155</a:t>
            </a:r>
            <a:r>
              <a:rPr lang="zh-CN" altLang="en-US" sz="3200" smtClean="0"/>
              <a:t>的内部寄存器</a:t>
            </a:r>
            <a:endParaRPr lang="en-US" altLang="zh-CN" sz="3200" smtClean="0"/>
          </a:p>
          <a:p>
            <a:r>
              <a:rPr lang="zh-CN" altLang="en-US" sz="3200" smtClean="0"/>
              <a:t>命令寄存器各位的配置意义</a:t>
            </a:r>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p:txBody>
      </p:sp>
      <p:pic>
        <p:nvPicPr>
          <p:cNvPr id="504834" name="图片 4" descr="8155mingling.jpg"/>
          <p:cNvPicPr>
            <a:picLocks noChangeAspect="1"/>
          </p:cNvPicPr>
          <p:nvPr/>
        </p:nvPicPr>
        <p:blipFill>
          <a:blip r:embed="rId2"/>
          <a:srcRect/>
          <a:stretch>
            <a:fillRect/>
          </a:stretch>
        </p:blipFill>
        <p:spPr bwMode="auto">
          <a:xfrm>
            <a:off x="439738" y="1643063"/>
            <a:ext cx="7958137" cy="4286250"/>
          </a:xfrm>
          <a:prstGeom prst="rect">
            <a:avLst/>
          </a:prstGeom>
          <a:noFill/>
          <a:ln w="9525">
            <a:noFill/>
            <a:miter lim="800000"/>
            <a:headEnd/>
            <a:tailEnd/>
          </a:ln>
        </p:spPr>
      </p:pic>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7" name="内容占位符 2"/>
          <p:cNvSpPr>
            <a:spLocks noGrp="1"/>
          </p:cNvSpPr>
          <p:nvPr>
            <p:ph idx="1"/>
          </p:nvPr>
        </p:nvSpPr>
        <p:spPr bwMode="auto">
          <a:xfrm>
            <a:off x="750888" y="500063"/>
            <a:ext cx="7764462" cy="5857875"/>
          </a:xfrm>
        </p:spPr>
        <p:txBody>
          <a:bodyPr wrap="square" numCol="1" anchor="t" anchorCtr="0" compatLnSpc="1">
            <a:prstTxWarp prst="textNoShape">
              <a:avLst/>
            </a:prstTxWarp>
          </a:bodyPr>
          <a:lstStyle/>
          <a:p>
            <a:r>
              <a:rPr lang="zh-CN" altLang="en-US" sz="3200" smtClean="0"/>
              <a:t>命令寄存器配置</a:t>
            </a:r>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a:p>
            <a:endParaRPr lang="en-US" altLang="zh-CN" sz="3200" smtClean="0"/>
          </a:p>
        </p:txBody>
      </p:sp>
      <p:pic>
        <p:nvPicPr>
          <p:cNvPr id="505858" name="图片 3" descr="8155mingling2.jpg"/>
          <p:cNvPicPr>
            <a:picLocks noChangeAspect="1"/>
          </p:cNvPicPr>
          <p:nvPr/>
        </p:nvPicPr>
        <p:blipFill>
          <a:blip r:embed="rId2"/>
          <a:srcRect/>
          <a:stretch>
            <a:fillRect/>
          </a:stretch>
        </p:blipFill>
        <p:spPr bwMode="auto">
          <a:xfrm>
            <a:off x="152400" y="1071563"/>
            <a:ext cx="8839200" cy="542925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solidFill>
                  <a:srgbClr val="0070C0"/>
                </a:solidFill>
              </a:rPr>
              <a:t>二进制数字编码</a:t>
            </a:r>
            <a:endParaRPr lang="zh-CN" altLang="en-US" sz="3600" dirty="0">
              <a:solidFill>
                <a:srgbClr val="0070C0"/>
              </a:solidFill>
            </a:endParaRPr>
          </a:p>
        </p:txBody>
      </p:sp>
      <p:sp>
        <p:nvSpPr>
          <p:cNvPr id="3" name="内容占位符 2"/>
          <p:cNvSpPr>
            <a:spLocks noGrp="1"/>
          </p:cNvSpPr>
          <p:nvPr>
            <p:ph idx="1"/>
          </p:nvPr>
        </p:nvSpPr>
        <p:spPr>
          <a:xfrm>
            <a:off x="750888" y="1500188"/>
            <a:ext cx="7764462" cy="4660900"/>
          </a:xfrm>
        </p:spPr>
        <p:txBody>
          <a:bodyPr>
            <a:normAutofit fontScale="32500" lnSpcReduction="20000"/>
          </a:bodyPr>
          <a:lstStyle/>
          <a:p>
            <a:pPr indent="-170815" fontAlgn="auto">
              <a:spcAft>
                <a:spcPts val="0"/>
              </a:spcAft>
              <a:defRPr/>
            </a:pPr>
            <a:r>
              <a:rPr lang="en-US" altLang="zh-CN" sz="9800" dirty="0" smtClean="0">
                <a:solidFill>
                  <a:srgbClr val="0070C0"/>
                </a:solidFill>
                <a:latin typeface="宋体" pitchFamily="2" charset="-122"/>
                <a:ea typeface="宋体" pitchFamily="2" charset="-122"/>
              </a:rPr>
              <a:t>1. </a:t>
            </a:r>
            <a:r>
              <a:rPr lang="zh-CN" altLang="en-US" sz="9800" b="1" dirty="0" smtClean="0">
                <a:solidFill>
                  <a:srgbClr val="0070C0"/>
                </a:solidFill>
                <a:latin typeface="宋体" pitchFamily="2" charset="-122"/>
                <a:ea typeface="宋体" pitchFamily="2" charset="-122"/>
              </a:rPr>
              <a:t>有符号数的编码表示 </a:t>
            </a:r>
            <a:endParaRPr lang="en-US" altLang="zh-CN" sz="9800" b="1" dirty="0" smtClean="0">
              <a:solidFill>
                <a:srgbClr val="0070C0"/>
              </a:solidFill>
              <a:latin typeface="宋体" pitchFamily="2" charset="-122"/>
              <a:ea typeface="宋体" pitchFamily="2" charset="-122"/>
            </a:endParaRPr>
          </a:p>
          <a:p>
            <a:pPr indent="-170815" fontAlgn="auto">
              <a:lnSpc>
                <a:spcPct val="170000"/>
              </a:lnSpc>
              <a:spcAft>
                <a:spcPts val="0"/>
              </a:spcAft>
              <a:defRPr/>
            </a:pPr>
            <a:r>
              <a:rPr lang="zh-CN" altLang="en-US" sz="8000" b="1" dirty="0" smtClean="0">
                <a:solidFill>
                  <a:srgbClr val="FF0000"/>
                </a:solidFill>
                <a:latin typeface="宋体" pitchFamily="2" charset="-122"/>
                <a:ea typeface="宋体" pitchFamily="2" charset="-122"/>
              </a:rPr>
              <a:t>在计算机内，连同符号位在一起的数的二进制表达称之为“</a:t>
            </a:r>
            <a:r>
              <a:rPr lang="zh-CN" altLang="en-US" sz="8000" b="1" dirty="0" smtClean="0">
                <a:solidFill>
                  <a:srgbClr val="00B050"/>
                </a:solidFill>
                <a:latin typeface="宋体" pitchFamily="2" charset="-122"/>
                <a:ea typeface="宋体" pitchFamily="2" charset="-122"/>
              </a:rPr>
              <a:t>机器数</a:t>
            </a:r>
            <a:r>
              <a:rPr lang="zh-CN" altLang="en-US" sz="8000" b="1" dirty="0" smtClean="0">
                <a:solidFill>
                  <a:srgbClr val="FF0000"/>
                </a:solidFill>
                <a:latin typeface="宋体" pitchFamily="2" charset="-122"/>
                <a:ea typeface="宋体" pitchFamily="2" charset="-122"/>
              </a:rPr>
              <a:t>”；而它所表示的数值成为机器数的“</a:t>
            </a:r>
            <a:r>
              <a:rPr lang="zh-CN" altLang="en-US" sz="8000" b="1" dirty="0" smtClean="0">
                <a:solidFill>
                  <a:srgbClr val="00B050"/>
                </a:solidFill>
                <a:latin typeface="宋体" pitchFamily="2" charset="-122"/>
                <a:ea typeface="宋体" pitchFamily="2" charset="-122"/>
              </a:rPr>
              <a:t>真值</a:t>
            </a:r>
            <a:r>
              <a:rPr lang="zh-CN" altLang="en-US" sz="8000" b="1" dirty="0" smtClean="0">
                <a:solidFill>
                  <a:srgbClr val="FF0000"/>
                </a:solidFill>
                <a:latin typeface="宋体" pitchFamily="2" charset="-122"/>
                <a:ea typeface="宋体" pitchFamily="2" charset="-122"/>
              </a:rPr>
              <a:t>”。</a:t>
            </a:r>
            <a:endParaRPr lang="en-US" altLang="zh-CN" sz="8000" b="1" dirty="0" smtClean="0">
              <a:solidFill>
                <a:srgbClr val="FF0000"/>
              </a:solidFill>
              <a:latin typeface="宋体" pitchFamily="2" charset="-122"/>
              <a:ea typeface="宋体" pitchFamily="2" charset="-122"/>
            </a:endParaRPr>
          </a:p>
          <a:p>
            <a:pPr indent="-170815" fontAlgn="auto">
              <a:spcAft>
                <a:spcPts val="0"/>
              </a:spcAft>
              <a:defRPr/>
            </a:pPr>
            <a:endParaRPr lang="en-US" altLang="zh-CN" sz="3200" dirty="0" smtClean="0">
              <a:solidFill>
                <a:srgbClr val="0070C0"/>
              </a:solidFill>
            </a:endParaRPr>
          </a:p>
          <a:p>
            <a:pPr indent="-170815" fontAlgn="auto">
              <a:spcAft>
                <a:spcPts val="0"/>
              </a:spcAft>
              <a:defRPr/>
            </a:pPr>
            <a:endParaRPr lang="en-US" altLang="zh-CN" sz="3200" dirty="0" smtClean="0">
              <a:solidFill>
                <a:srgbClr val="0070C0"/>
              </a:solidFill>
            </a:endParaRPr>
          </a:p>
          <a:p>
            <a:pPr indent="-170815" fontAlgn="auto">
              <a:lnSpc>
                <a:spcPct val="170000"/>
              </a:lnSpc>
              <a:spcAft>
                <a:spcPts val="0"/>
              </a:spcAft>
              <a:buFont typeface="Webdings" pitchFamily="18" charset="2"/>
              <a:buNone/>
              <a:defRPr/>
            </a:pPr>
            <a:r>
              <a:rPr lang="zh-CN" altLang="en-US" sz="9800" dirty="0" smtClean="0">
                <a:solidFill>
                  <a:srgbClr val="0070C0"/>
                </a:solidFill>
                <a:latin typeface="宋体" pitchFamily="2" charset="-122"/>
                <a:ea typeface="宋体" pitchFamily="2" charset="-122"/>
              </a:rPr>
              <a:t>有符号数的编码就是向计算机传递信息的一种规则。</a:t>
            </a:r>
            <a:endParaRPr lang="en-US" altLang="zh-CN" sz="9800" dirty="0" smtClean="0">
              <a:solidFill>
                <a:srgbClr val="0070C0"/>
              </a:solidFill>
              <a:latin typeface="宋体" pitchFamily="2" charset="-122"/>
              <a:ea typeface="宋体" pitchFamily="2" charset="-122"/>
            </a:endParaRPr>
          </a:p>
          <a:p>
            <a:pPr indent="-170815" fontAlgn="auto">
              <a:spcAft>
                <a:spcPts val="0"/>
              </a:spcAft>
              <a:defRPr/>
            </a:pPr>
            <a:endParaRPr lang="en-US" altLang="zh-CN" sz="3200" dirty="0" smtClean="0">
              <a:solidFill>
                <a:srgbClr val="0070C0"/>
              </a:solidFill>
            </a:endParaRPr>
          </a:p>
          <a:p>
            <a:pPr indent="-170815" fontAlgn="auto">
              <a:spcAft>
                <a:spcPts val="0"/>
              </a:spcAft>
              <a:buFont typeface="Webdings" pitchFamily="18" charset="2"/>
              <a:buNone/>
              <a:defRPr/>
            </a:pPr>
            <a:endParaRPr lang="en-US" altLang="zh-CN" sz="3200" dirty="0" smtClean="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nodeType="clickEffect">
                                  <p:stCondLst>
                                    <p:cond delay="0"/>
                                  </p:stCondLst>
                                  <p:childTnLst>
                                    <p:anim to="1.5" calcmode="lin" valueType="num">
                                      <p:cBhvr override="childStyle">
                                        <p:cTn id="6" dur="2000" fill="hold"/>
                                        <p:tgtEl>
                                          <p:spTgt spid="3">
                                            <p:txEl>
                                              <p:pRg st="1" end="1"/>
                                            </p:txEl>
                                          </p:spTgt>
                                        </p:tgtEl>
                                        <p:attrNameLst>
                                          <p:attrName>style.fontSize</p:attrName>
                                        </p:attrNameLst>
                                      </p:cBhvr>
                                    </p:anim>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98031"/>
          </a:xfrm>
        </p:spPr>
        <p:txBody>
          <a:bodyPr/>
          <a:lstStyle/>
          <a:p>
            <a:pPr algn="ctr" fontAlgn="auto">
              <a:spcAft>
                <a:spcPts val="0"/>
              </a:spcAft>
              <a:defRPr/>
            </a:pPr>
            <a:r>
              <a:rPr lang="en-US" altLang="zh-CN" sz="3200" dirty="0" smtClean="0"/>
              <a:t>8155</a:t>
            </a:r>
            <a:r>
              <a:rPr lang="zh-CN" altLang="en-US" sz="3200" dirty="0" smtClean="0"/>
              <a:t>的应用实例</a:t>
            </a:r>
            <a:endParaRPr lang="zh-CN" altLang="en-US" sz="3200" dirty="0"/>
          </a:p>
        </p:txBody>
      </p:sp>
      <p:sp>
        <p:nvSpPr>
          <p:cNvPr id="506882" name="内容占位符 2"/>
          <p:cNvSpPr>
            <a:spLocks noGrp="1"/>
          </p:cNvSpPr>
          <p:nvPr>
            <p:ph idx="1"/>
          </p:nvPr>
        </p:nvSpPr>
        <p:spPr bwMode="auto">
          <a:xfrm>
            <a:off x="750888" y="1698625"/>
            <a:ext cx="7764462" cy="4462463"/>
          </a:xfrm>
        </p:spPr>
        <p:txBody>
          <a:bodyPr wrap="square" numCol="1" anchor="t" anchorCtr="0" compatLnSpc="1">
            <a:prstTxWarp prst="textNoShape">
              <a:avLst/>
            </a:prstTxWarp>
          </a:bodyPr>
          <a:lstStyle/>
          <a:p>
            <a:endParaRPr lang="zh-CN" altLang="en-US" smtClean="0"/>
          </a:p>
        </p:txBody>
      </p:sp>
      <p:pic>
        <p:nvPicPr>
          <p:cNvPr id="506883" name="Picture 2"/>
          <p:cNvPicPr>
            <a:picLocks noChangeAspect="1" noChangeArrowheads="1"/>
          </p:cNvPicPr>
          <p:nvPr/>
        </p:nvPicPr>
        <p:blipFill>
          <a:blip r:embed="rId2"/>
          <a:srcRect/>
          <a:stretch>
            <a:fillRect/>
          </a:stretch>
        </p:blipFill>
        <p:spPr bwMode="auto">
          <a:xfrm>
            <a:off x="500063" y="1214438"/>
            <a:ext cx="7929562" cy="5418137"/>
          </a:xfrm>
          <a:prstGeom prst="rect">
            <a:avLst/>
          </a:prstGeom>
          <a:noFill/>
          <a:ln w="9525">
            <a:noFill/>
            <a:miter lim="800000"/>
            <a:headEnd/>
            <a:tailEnd/>
          </a:ln>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200" dirty="0" smtClean="0">
                <a:solidFill>
                  <a:srgbClr val="002060"/>
                </a:solidFill>
              </a:rPr>
              <a:t>通用可编程</a:t>
            </a:r>
            <a:r>
              <a:rPr lang="en-US" sz="3200" dirty="0" smtClean="0">
                <a:solidFill>
                  <a:srgbClr val="002060"/>
                </a:solidFill>
              </a:rPr>
              <a:t>I</a:t>
            </a:r>
            <a:r>
              <a:rPr lang="zh-CN" altLang="en-US" sz="3200" dirty="0" smtClean="0">
                <a:solidFill>
                  <a:srgbClr val="002060"/>
                </a:solidFill>
              </a:rPr>
              <a:t>／</a:t>
            </a:r>
            <a:r>
              <a:rPr lang="en-US" sz="3200" dirty="0" smtClean="0">
                <a:solidFill>
                  <a:srgbClr val="002060"/>
                </a:solidFill>
              </a:rPr>
              <a:t>O</a:t>
            </a:r>
            <a:r>
              <a:rPr lang="zh-CN" altLang="en-US" sz="3200" dirty="0" smtClean="0">
                <a:solidFill>
                  <a:srgbClr val="002060"/>
                </a:solidFill>
              </a:rPr>
              <a:t>扩展接口</a:t>
            </a:r>
            <a:r>
              <a:rPr lang="en-US" sz="3200" dirty="0" smtClean="0">
                <a:solidFill>
                  <a:srgbClr val="002060"/>
                </a:solidFill>
              </a:rPr>
              <a:t>8255A</a:t>
            </a:r>
            <a:endParaRPr lang="zh-CN" altLang="en-US" sz="3200" dirty="0">
              <a:solidFill>
                <a:srgbClr val="002060"/>
              </a:solidFill>
            </a:endParaRPr>
          </a:p>
        </p:txBody>
      </p:sp>
      <p:sp>
        <p:nvSpPr>
          <p:cNvPr id="507906" name="内容占位符 2"/>
          <p:cNvSpPr>
            <a:spLocks noGrp="1"/>
          </p:cNvSpPr>
          <p:nvPr>
            <p:ph idx="1"/>
          </p:nvPr>
        </p:nvSpPr>
        <p:spPr bwMode="auto">
          <a:xfrm>
            <a:off x="750888" y="1698625"/>
            <a:ext cx="7764462" cy="4462463"/>
          </a:xfrm>
        </p:spPr>
        <p:txBody>
          <a:bodyPr wrap="square" numCol="1" anchor="t" anchorCtr="0" compatLnSpc="1">
            <a:prstTxWarp prst="textNoShape">
              <a:avLst/>
            </a:prstTxWarp>
          </a:bodyPr>
          <a:lstStyle/>
          <a:p>
            <a:endParaRPr lang="zh-CN" altLang="en-US" smtClean="0"/>
          </a:p>
        </p:txBody>
      </p:sp>
      <p:pic>
        <p:nvPicPr>
          <p:cNvPr id="507907" name="Picture 2"/>
          <p:cNvPicPr>
            <a:picLocks noChangeAspect="1" noChangeArrowheads="1"/>
          </p:cNvPicPr>
          <p:nvPr/>
        </p:nvPicPr>
        <p:blipFill>
          <a:blip r:embed="rId2"/>
          <a:srcRect/>
          <a:stretch>
            <a:fillRect/>
          </a:stretch>
        </p:blipFill>
        <p:spPr bwMode="auto">
          <a:xfrm>
            <a:off x="357188" y="1428750"/>
            <a:ext cx="8572500" cy="5011738"/>
          </a:xfrm>
          <a:prstGeom prst="rect">
            <a:avLst/>
          </a:prstGeom>
          <a:noFill/>
          <a:ln w="9525">
            <a:noFill/>
            <a:miter lim="800000"/>
            <a:headEnd/>
            <a:tailEnd/>
          </a:ln>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200" dirty="0" smtClean="0">
                <a:solidFill>
                  <a:srgbClr val="002060"/>
                </a:solidFill>
              </a:rPr>
              <a:t>通用可编程</a:t>
            </a:r>
            <a:r>
              <a:rPr lang="en-US" sz="3200" dirty="0" smtClean="0">
                <a:solidFill>
                  <a:srgbClr val="002060"/>
                </a:solidFill>
              </a:rPr>
              <a:t>I</a:t>
            </a:r>
            <a:r>
              <a:rPr lang="zh-CN" altLang="en-US" sz="3200" dirty="0" smtClean="0">
                <a:solidFill>
                  <a:srgbClr val="002060"/>
                </a:solidFill>
              </a:rPr>
              <a:t>／</a:t>
            </a:r>
            <a:r>
              <a:rPr lang="en-US" sz="3200" dirty="0" smtClean="0">
                <a:solidFill>
                  <a:srgbClr val="002060"/>
                </a:solidFill>
              </a:rPr>
              <a:t>O</a:t>
            </a:r>
            <a:r>
              <a:rPr lang="zh-CN" altLang="en-US" sz="3200" dirty="0" smtClean="0">
                <a:solidFill>
                  <a:srgbClr val="002060"/>
                </a:solidFill>
              </a:rPr>
              <a:t>扩展接口</a:t>
            </a:r>
            <a:r>
              <a:rPr lang="en-US" sz="3200" dirty="0" smtClean="0">
                <a:solidFill>
                  <a:srgbClr val="002060"/>
                </a:solidFill>
              </a:rPr>
              <a:t>8255A</a:t>
            </a:r>
            <a:endParaRPr lang="zh-CN" altLang="en-US" sz="3200" dirty="0">
              <a:solidFill>
                <a:srgbClr val="002060"/>
              </a:solidFill>
            </a:endParaRPr>
          </a:p>
        </p:txBody>
      </p:sp>
      <p:sp>
        <p:nvSpPr>
          <p:cNvPr id="508930" name="内容占位符 2"/>
          <p:cNvSpPr>
            <a:spLocks noGrp="1"/>
          </p:cNvSpPr>
          <p:nvPr>
            <p:ph idx="1"/>
          </p:nvPr>
        </p:nvSpPr>
        <p:spPr bwMode="auto">
          <a:xfrm>
            <a:off x="750888" y="1698625"/>
            <a:ext cx="7764462" cy="4462463"/>
          </a:xfrm>
        </p:spPr>
        <p:txBody>
          <a:bodyPr wrap="square" numCol="1" anchor="t" anchorCtr="0" compatLnSpc="1">
            <a:prstTxWarp prst="textNoShape">
              <a:avLst/>
            </a:prstTxWarp>
          </a:bodyPr>
          <a:lstStyle/>
          <a:p>
            <a:pPr>
              <a:lnSpc>
                <a:spcPct val="150000"/>
              </a:lnSpc>
            </a:pPr>
            <a:r>
              <a:rPr lang="zh-CN" altLang="en-US" sz="2800" smtClean="0">
                <a:solidFill>
                  <a:srgbClr val="002060"/>
                </a:solidFill>
              </a:rPr>
              <a:t>三个</a:t>
            </a:r>
            <a:r>
              <a:rPr lang="en-US" altLang="zh-CN" sz="2800" smtClean="0">
                <a:solidFill>
                  <a:srgbClr val="002060"/>
                </a:solidFill>
              </a:rPr>
              <a:t>8</a:t>
            </a:r>
            <a:r>
              <a:rPr lang="zh-CN" altLang="en-US" sz="2800" smtClean="0">
                <a:solidFill>
                  <a:srgbClr val="002060"/>
                </a:solidFill>
              </a:rPr>
              <a:t>位并行</a:t>
            </a:r>
            <a:r>
              <a:rPr lang="en-US" altLang="zh-CN" sz="2800" smtClean="0">
                <a:solidFill>
                  <a:srgbClr val="002060"/>
                </a:solidFill>
              </a:rPr>
              <a:t>I</a:t>
            </a:r>
            <a:r>
              <a:rPr lang="zh-CN" altLang="en-US" sz="2800" smtClean="0">
                <a:solidFill>
                  <a:srgbClr val="002060"/>
                </a:solidFill>
              </a:rPr>
              <a:t>／</a:t>
            </a:r>
            <a:r>
              <a:rPr lang="en-US" altLang="zh-CN" sz="2800" smtClean="0">
                <a:solidFill>
                  <a:srgbClr val="002060"/>
                </a:solidFill>
              </a:rPr>
              <a:t>O</a:t>
            </a:r>
            <a:r>
              <a:rPr lang="zh-CN" altLang="en-US" sz="2800" smtClean="0">
                <a:solidFill>
                  <a:srgbClr val="002060"/>
                </a:solidFill>
              </a:rPr>
              <a:t>端口，即</a:t>
            </a:r>
            <a:r>
              <a:rPr lang="en-US" altLang="zh-CN" sz="2800" smtClean="0">
                <a:solidFill>
                  <a:srgbClr val="002060"/>
                </a:solidFill>
              </a:rPr>
              <a:t>A</a:t>
            </a:r>
            <a:r>
              <a:rPr lang="zh-CN" altLang="en-US" sz="2800" smtClean="0">
                <a:solidFill>
                  <a:srgbClr val="002060"/>
                </a:solidFill>
              </a:rPr>
              <a:t>口，</a:t>
            </a:r>
            <a:r>
              <a:rPr lang="en-US" altLang="zh-CN" sz="2800" smtClean="0">
                <a:solidFill>
                  <a:srgbClr val="002060"/>
                </a:solidFill>
              </a:rPr>
              <a:t>B</a:t>
            </a:r>
            <a:r>
              <a:rPr lang="zh-CN" altLang="en-US" sz="2800" smtClean="0">
                <a:solidFill>
                  <a:srgbClr val="002060"/>
                </a:solidFill>
              </a:rPr>
              <a:t>口和</a:t>
            </a:r>
            <a:r>
              <a:rPr lang="en-US" altLang="zh-CN" sz="2800" smtClean="0">
                <a:solidFill>
                  <a:srgbClr val="002060"/>
                </a:solidFill>
              </a:rPr>
              <a:t>C</a:t>
            </a:r>
            <a:r>
              <a:rPr lang="zh-CN" altLang="en-US" sz="2800" smtClean="0">
                <a:solidFill>
                  <a:srgbClr val="002060"/>
                </a:solidFill>
              </a:rPr>
              <a:t>口，共</a:t>
            </a:r>
            <a:r>
              <a:rPr lang="en-US" altLang="zh-CN" sz="2800" smtClean="0">
                <a:solidFill>
                  <a:srgbClr val="002060"/>
                </a:solidFill>
              </a:rPr>
              <a:t>24</a:t>
            </a:r>
            <a:r>
              <a:rPr lang="zh-CN" altLang="en-US" sz="2800" smtClean="0">
                <a:solidFill>
                  <a:srgbClr val="002060"/>
                </a:solidFill>
              </a:rPr>
              <a:t>条</a:t>
            </a:r>
            <a:r>
              <a:rPr lang="en-US" altLang="zh-CN" sz="2800" smtClean="0">
                <a:solidFill>
                  <a:srgbClr val="002060"/>
                </a:solidFill>
              </a:rPr>
              <a:t>I</a:t>
            </a:r>
            <a:r>
              <a:rPr lang="zh-CN" altLang="en-US" sz="2800" smtClean="0">
                <a:solidFill>
                  <a:srgbClr val="002060"/>
                </a:solidFill>
              </a:rPr>
              <a:t>／</a:t>
            </a:r>
            <a:r>
              <a:rPr lang="en-US" altLang="zh-CN" sz="2800" smtClean="0">
                <a:solidFill>
                  <a:srgbClr val="002060"/>
                </a:solidFill>
              </a:rPr>
              <a:t>O</a:t>
            </a:r>
            <a:r>
              <a:rPr lang="zh-CN" altLang="en-US" sz="2800" smtClean="0">
                <a:solidFill>
                  <a:srgbClr val="002060"/>
                </a:solidFill>
              </a:rPr>
              <a:t>口线。它们都可以编程的方法选择其工作模式和输出方式，故常把这</a:t>
            </a:r>
            <a:r>
              <a:rPr lang="en-US" altLang="zh-CN" sz="2800" smtClean="0">
                <a:solidFill>
                  <a:srgbClr val="002060"/>
                </a:solidFill>
              </a:rPr>
              <a:t>24</a:t>
            </a:r>
            <a:r>
              <a:rPr lang="zh-CN" altLang="en-US" sz="2800" smtClean="0">
                <a:solidFill>
                  <a:srgbClr val="002060"/>
                </a:solidFill>
              </a:rPr>
              <a:t>条口线称为</a:t>
            </a:r>
            <a:r>
              <a:rPr lang="en-US" altLang="zh-CN" sz="2800" smtClean="0">
                <a:solidFill>
                  <a:srgbClr val="002060"/>
                </a:solidFill>
              </a:rPr>
              <a:t>PA7~PA0</a:t>
            </a:r>
            <a:r>
              <a:rPr lang="zh-CN" altLang="en-US" sz="2800" smtClean="0">
                <a:solidFill>
                  <a:srgbClr val="002060"/>
                </a:solidFill>
              </a:rPr>
              <a:t>，</a:t>
            </a:r>
            <a:r>
              <a:rPr lang="en-US" altLang="zh-CN" sz="2800" smtClean="0">
                <a:solidFill>
                  <a:srgbClr val="002060"/>
                </a:solidFill>
              </a:rPr>
              <a:t>PB7~PB0</a:t>
            </a:r>
            <a:r>
              <a:rPr lang="zh-CN" altLang="en-US" sz="2800" smtClean="0">
                <a:solidFill>
                  <a:srgbClr val="002060"/>
                </a:solidFill>
              </a:rPr>
              <a:t>，</a:t>
            </a:r>
            <a:r>
              <a:rPr lang="en-US" altLang="zh-CN" sz="2800" smtClean="0">
                <a:solidFill>
                  <a:srgbClr val="002060"/>
                </a:solidFill>
              </a:rPr>
              <a:t>PC7~PC4</a:t>
            </a:r>
            <a:r>
              <a:rPr lang="zh-CN" altLang="en-US" sz="2800" smtClean="0">
                <a:solidFill>
                  <a:srgbClr val="002060"/>
                </a:solidFill>
              </a:rPr>
              <a:t>，</a:t>
            </a:r>
            <a:r>
              <a:rPr lang="en-US" altLang="zh-CN" sz="2800" smtClean="0">
                <a:solidFill>
                  <a:srgbClr val="002060"/>
                </a:solidFill>
              </a:rPr>
              <a:t>PC3~PC0</a:t>
            </a:r>
            <a:r>
              <a:rPr lang="zh-CN" altLang="en-US" sz="2800" smtClean="0">
                <a:solidFill>
                  <a:srgbClr val="002060"/>
                </a:solidFill>
              </a:rPr>
              <a:t>。但三个口在功能上和结构上略有不同。</a:t>
            </a: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200" dirty="0" smtClean="0">
                <a:solidFill>
                  <a:srgbClr val="002060"/>
                </a:solidFill>
              </a:rPr>
              <a:t>通用可编程</a:t>
            </a:r>
            <a:r>
              <a:rPr lang="en-US" sz="3200" dirty="0" smtClean="0">
                <a:solidFill>
                  <a:srgbClr val="002060"/>
                </a:solidFill>
              </a:rPr>
              <a:t>I</a:t>
            </a:r>
            <a:r>
              <a:rPr lang="zh-CN" altLang="en-US" sz="3200" dirty="0" smtClean="0">
                <a:solidFill>
                  <a:srgbClr val="002060"/>
                </a:solidFill>
              </a:rPr>
              <a:t>／</a:t>
            </a:r>
            <a:r>
              <a:rPr lang="en-US" sz="3200" dirty="0" smtClean="0">
                <a:solidFill>
                  <a:srgbClr val="002060"/>
                </a:solidFill>
              </a:rPr>
              <a:t>O</a:t>
            </a:r>
            <a:r>
              <a:rPr lang="zh-CN" altLang="en-US" sz="3200" dirty="0" smtClean="0">
                <a:solidFill>
                  <a:srgbClr val="002060"/>
                </a:solidFill>
              </a:rPr>
              <a:t>扩展接口</a:t>
            </a:r>
            <a:r>
              <a:rPr lang="en-US" sz="3200" dirty="0" smtClean="0">
                <a:solidFill>
                  <a:srgbClr val="002060"/>
                </a:solidFill>
              </a:rPr>
              <a:t>8255A</a:t>
            </a:r>
            <a:endParaRPr lang="zh-CN" altLang="en-US" sz="3200" dirty="0">
              <a:solidFill>
                <a:srgbClr val="002060"/>
              </a:solidFill>
            </a:endParaRPr>
          </a:p>
        </p:txBody>
      </p:sp>
      <p:sp>
        <p:nvSpPr>
          <p:cNvPr id="3" name="内容占位符 2"/>
          <p:cNvSpPr>
            <a:spLocks noGrp="1"/>
          </p:cNvSpPr>
          <p:nvPr>
            <p:ph idx="1"/>
          </p:nvPr>
        </p:nvSpPr>
        <p:spPr>
          <a:xfrm>
            <a:off x="750888" y="1698625"/>
            <a:ext cx="7764462" cy="4462463"/>
          </a:xfrm>
        </p:spPr>
        <p:txBody>
          <a:bodyPr>
            <a:normAutofit lnSpcReduction="10000"/>
          </a:bodyPr>
          <a:lstStyle/>
          <a:p>
            <a:pPr indent="-170815" fontAlgn="auto">
              <a:lnSpc>
                <a:spcPct val="150000"/>
              </a:lnSpc>
              <a:spcAft>
                <a:spcPts val="0"/>
              </a:spcAft>
              <a:defRPr/>
            </a:pPr>
            <a:r>
              <a:rPr lang="en-US" sz="2800" dirty="0" smtClean="0">
                <a:solidFill>
                  <a:srgbClr val="002060"/>
                </a:solidFill>
                <a:latin typeface="宋体" pitchFamily="2" charset="-122"/>
                <a:ea typeface="宋体" pitchFamily="2" charset="-122"/>
              </a:rPr>
              <a:t>8255</a:t>
            </a:r>
            <a:r>
              <a:rPr lang="zh-CN" altLang="en-US" sz="2800" dirty="0" smtClean="0">
                <a:solidFill>
                  <a:srgbClr val="002060"/>
                </a:solidFill>
                <a:latin typeface="宋体" pitchFamily="2" charset="-122"/>
                <a:ea typeface="宋体" pitchFamily="2" charset="-122"/>
              </a:rPr>
              <a:t>把</a:t>
            </a:r>
            <a:r>
              <a:rPr lang="en-US" sz="2800" dirty="0" smtClean="0">
                <a:solidFill>
                  <a:srgbClr val="002060"/>
                </a:solidFill>
                <a:latin typeface="宋体" pitchFamily="2" charset="-122"/>
                <a:ea typeface="宋体" pitchFamily="2" charset="-122"/>
              </a:rPr>
              <a:t>A</a:t>
            </a:r>
            <a:r>
              <a:rPr lang="zh-CN" altLang="en-US" sz="2800" dirty="0" smtClean="0">
                <a:solidFill>
                  <a:srgbClr val="002060"/>
                </a:solidFill>
                <a:latin typeface="宋体" pitchFamily="2" charset="-122"/>
                <a:ea typeface="宋体" pitchFamily="2" charset="-122"/>
              </a:rPr>
              <a:t>，</a:t>
            </a:r>
            <a:r>
              <a:rPr lang="en-US" sz="2800" dirty="0" smtClean="0">
                <a:solidFill>
                  <a:srgbClr val="002060"/>
                </a:solidFill>
                <a:latin typeface="宋体" pitchFamily="2" charset="-122"/>
                <a:ea typeface="宋体" pitchFamily="2" charset="-122"/>
              </a:rPr>
              <a:t>B</a:t>
            </a:r>
            <a:r>
              <a:rPr lang="zh-CN" altLang="en-US" sz="2800" dirty="0" smtClean="0">
                <a:solidFill>
                  <a:srgbClr val="002060"/>
                </a:solidFill>
                <a:latin typeface="宋体" pitchFamily="2" charset="-122"/>
                <a:ea typeface="宋体" pitchFamily="2" charset="-122"/>
              </a:rPr>
              <a:t>和</a:t>
            </a:r>
            <a:r>
              <a:rPr lang="en-US" sz="2800" dirty="0" smtClean="0">
                <a:solidFill>
                  <a:srgbClr val="002060"/>
                </a:solidFill>
                <a:latin typeface="宋体" pitchFamily="2" charset="-122"/>
                <a:ea typeface="宋体" pitchFamily="2" charset="-122"/>
              </a:rPr>
              <a:t>C</a:t>
            </a:r>
            <a:r>
              <a:rPr lang="zh-CN" altLang="en-US" sz="2800" dirty="0" smtClean="0">
                <a:solidFill>
                  <a:srgbClr val="002060"/>
                </a:solidFill>
                <a:latin typeface="宋体" pitchFamily="2" charset="-122"/>
                <a:ea typeface="宋体" pitchFamily="2" charset="-122"/>
              </a:rPr>
              <a:t>这三个可编程</a:t>
            </a:r>
            <a:r>
              <a:rPr lang="en-US" sz="2800" dirty="0" smtClean="0">
                <a:solidFill>
                  <a:srgbClr val="002060"/>
                </a:solidFill>
                <a:latin typeface="宋体" pitchFamily="2" charset="-122"/>
                <a:ea typeface="宋体" pitchFamily="2" charset="-122"/>
              </a:rPr>
              <a:t>I/O</a:t>
            </a:r>
            <a:r>
              <a:rPr lang="zh-CN" altLang="en-US" sz="2800" dirty="0" smtClean="0">
                <a:solidFill>
                  <a:srgbClr val="002060"/>
                </a:solidFill>
                <a:latin typeface="宋体" pitchFamily="2" charset="-122"/>
                <a:ea typeface="宋体" pitchFamily="2" charset="-122"/>
              </a:rPr>
              <a:t>端口分成两组，由</a:t>
            </a:r>
            <a:r>
              <a:rPr lang="en-US" sz="2800" dirty="0" smtClean="0">
                <a:solidFill>
                  <a:srgbClr val="002060"/>
                </a:solidFill>
                <a:latin typeface="宋体" pitchFamily="2" charset="-122"/>
                <a:ea typeface="宋体" pitchFamily="2" charset="-122"/>
              </a:rPr>
              <a:t>CPU</a:t>
            </a:r>
            <a:r>
              <a:rPr lang="zh-CN" altLang="en-US" sz="2800" dirty="0" smtClean="0">
                <a:solidFill>
                  <a:srgbClr val="002060"/>
                </a:solidFill>
                <a:latin typeface="宋体" pitchFamily="2" charset="-122"/>
                <a:ea typeface="宋体" pitchFamily="2" charset="-122"/>
              </a:rPr>
              <a:t>命令控制它们的工作方式。</a:t>
            </a:r>
            <a:r>
              <a:rPr lang="en-US" sz="2800" dirty="0" smtClean="0">
                <a:solidFill>
                  <a:srgbClr val="002060"/>
                </a:solidFill>
                <a:latin typeface="宋体" pitchFamily="2" charset="-122"/>
                <a:ea typeface="宋体" pitchFamily="2" charset="-122"/>
              </a:rPr>
              <a:t>A</a:t>
            </a:r>
            <a:r>
              <a:rPr lang="zh-CN" altLang="en-US" sz="2800" dirty="0" smtClean="0">
                <a:solidFill>
                  <a:srgbClr val="002060"/>
                </a:solidFill>
                <a:latin typeface="宋体" pitchFamily="2" charset="-122"/>
                <a:ea typeface="宋体" pitchFamily="2" charset="-122"/>
              </a:rPr>
              <a:t>组控制</a:t>
            </a:r>
            <a:r>
              <a:rPr lang="en-US" sz="2800" dirty="0" smtClean="0">
                <a:solidFill>
                  <a:srgbClr val="002060"/>
                </a:solidFill>
                <a:latin typeface="宋体" pitchFamily="2" charset="-122"/>
                <a:ea typeface="宋体" pitchFamily="2" charset="-122"/>
              </a:rPr>
              <a:t>A</a:t>
            </a:r>
            <a:r>
              <a:rPr lang="zh-CN" altLang="en-US" sz="2800" dirty="0" smtClean="0">
                <a:solidFill>
                  <a:srgbClr val="002060"/>
                </a:solidFill>
                <a:latin typeface="宋体" pitchFamily="2" charset="-122"/>
                <a:ea typeface="宋体" pitchFamily="2" charset="-122"/>
              </a:rPr>
              <a:t>口各位和</a:t>
            </a:r>
            <a:r>
              <a:rPr lang="en-US" sz="2800" dirty="0" smtClean="0">
                <a:solidFill>
                  <a:srgbClr val="002060"/>
                </a:solidFill>
                <a:latin typeface="宋体" pitchFamily="2" charset="-122"/>
                <a:ea typeface="宋体" pitchFamily="2" charset="-122"/>
              </a:rPr>
              <a:t>C</a:t>
            </a:r>
            <a:r>
              <a:rPr lang="zh-CN" altLang="en-US" sz="2800" dirty="0" smtClean="0">
                <a:solidFill>
                  <a:srgbClr val="002060"/>
                </a:solidFill>
                <a:latin typeface="宋体" pitchFamily="2" charset="-122"/>
                <a:ea typeface="宋体" pitchFamily="2" charset="-122"/>
              </a:rPr>
              <a:t>口的高四位；</a:t>
            </a:r>
            <a:r>
              <a:rPr lang="en-US" sz="2800" dirty="0" smtClean="0">
                <a:solidFill>
                  <a:srgbClr val="002060"/>
                </a:solidFill>
                <a:latin typeface="宋体" pitchFamily="2" charset="-122"/>
                <a:ea typeface="宋体" pitchFamily="2" charset="-122"/>
              </a:rPr>
              <a:t>B</a:t>
            </a:r>
            <a:r>
              <a:rPr lang="zh-CN" altLang="en-US" sz="2800" dirty="0" smtClean="0">
                <a:solidFill>
                  <a:srgbClr val="002060"/>
                </a:solidFill>
                <a:latin typeface="宋体" pitchFamily="2" charset="-122"/>
                <a:ea typeface="宋体" pitchFamily="2" charset="-122"/>
              </a:rPr>
              <a:t>组控制</a:t>
            </a:r>
            <a:r>
              <a:rPr lang="en-US" sz="2800" dirty="0" smtClean="0">
                <a:solidFill>
                  <a:srgbClr val="002060"/>
                </a:solidFill>
                <a:latin typeface="宋体" pitchFamily="2" charset="-122"/>
                <a:ea typeface="宋体" pitchFamily="2" charset="-122"/>
              </a:rPr>
              <a:t>B</a:t>
            </a:r>
            <a:r>
              <a:rPr lang="zh-CN" altLang="en-US" sz="2800" dirty="0" smtClean="0">
                <a:solidFill>
                  <a:srgbClr val="002060"/>
                </a:solidFill>
                <a:latin typeface="宋体" pitchFamily="2" charset="-122"/>
                <a:ea typeface="宋体" pitchFamily="2" charset="-122"/>
              </a:rPr>
              <a:t>口各位和</a:t>
            </a:r>
            <a:r>
              <a:rPr lang="en-US" sz="2800" dirty="0" smtClean="0">
                <a:solidFill>
                  <a:srgbClr val="002060"/>
                </a:solidFill>
                <a:latin typeface="宋体" pitchFamily="2" charset="-122"/>
                <a:ea typeface="宋体" pitchFamily="2" charset="-122"/>
              </a:rPr>
              <a:t>C</a:t>
            </a:r>
            <a:r>
              <a:rPr lang="zh-CN" altLang="en-US" sz="2800" dirty="0" smtClean="0">
                <a:solidFill>
                  <a:srgbClr val="002060"/>
                </a:solidFill>
                <a:latin typeface="宋体" pitchFamily="2" charset="-122"/>
                <a:ea typeface="宋体" pitchFamily="2" charset="-122"/>
              </a:rPr>
              <a:t>口低四位。它们的可编程控制是由</a:t>
            </a:r>
            <a:r>
              <a:rPr lang="en-US" sz="2800" dirty="0" smtClean="0">
                <a:solidFill>
                  <a:srgbClr val="002060"/>
                </a:solidFill>
                <a:latin typeface="宋体" pitchFamily="2" charset="-122"/>
                <a:ea typeface="宋体" pitchFamily="2" charset="-122"/>
              </a:rPr>
              <a:t>CPU</a:t>
            </a:r>
            <a:r>
              <a:rPr lang="zh-CN" altLang="en-US" sz="2800" dirty="0" smtClean="0">
                <a:solidFill>
                  <a:srgbClr val="002060"/>
                </a:solidFill>
                <a:latin typeface="宋体" pitchFamily="2" charset="-122"/>
                <a:ea typeface="宋体" pitchFamily="2" charset="-122"/>
              </a:rPr>
              <a:t>向</a:t>
            </a:r>
            <a:r>
              <a:rPr lang="en-US" sz="2800" dirty="0" smtClean="0">
                <a:solidFill>
                  <a:srgbClr val="002060"/>
                </a:solidFill>
                <a:latin typeface="宋体" pitchFamily="2" charset="-122"/>
                <a:ea typeface="宋体" pitchFamily="2" charset="-122"/>
              </a:rPr>
              <a:t>8255</a:t>
            </a:r>
            <a:r>
              <a:rPr lang="zh-CN" altLang="en-US" sz="2800" dirty="0" smtClean="0">
                <a:solidFill>
                  <a:srgbClr val="002060"/>
                </a:solidFill>
                <a:latin typeface="宋体" pitchFamily="2" charset="-122"/>
                <a:ea typeface="宋体" pitchFamily="2" charset="-122"/>
              </a:rPr>
              <a:t>控制寄存器写入一个</a:t>
            </a:r>
            <a:r>
              <a:rPr lang="en-US" sz="2800" dirty="0" smtClean="0">
                <a:solidFill>
                  <a:srgbClr val="002060"/>
                </a:solidFill>
                <a:latin typeface="宋体" pitchFamily="2" charset="-122"/>
                <a:ea typeface="宋体" pitchFamily="2" charset="-122"/>
              </a:rPr>
              <a:t>8</a:t>
            </a:r>
            <a:r>
              <a:rPr lang="zh-CN" altLang="en-US" sz="2800" dirty="0" smtClean="0">
                <a:solidFill>
                  <a:srgbClr val="002060"/>
                </a:solidFill>
                <a:latin typeface="宋体" pitchFamily="2" charset="-122"/>
                <a:ea typeface="宋体" pitchFamily="2" charset="-122"/>
              </a:rPr>
              <a:t>位的控制字来实现的。即，</a:t>
            </a:r>
            <a:r>
              <a:rPr lang="en-US" sz="2800" dirty="0" smtClean="0">
                <a:solidFill>
                  <a:srgbClr val="002060"/>
                </a:solidFill>
                <a:latin typeface="宋体" pitchFamily="2" charset="-122"/>
                <a:ea typeface="宋体" pitchFamily="2" charset="-122"/>
              </a:rPr>
              <a:t>A</a:t>
            </a:r>
            <a:r>
              <a:rPr lang="zh-CN" altLang="en-US" sz="2800" dirty="0" smtClean="0">
                <a:solidFill>
                  <a:srgbClr val="002060"/>
                </a:solidFill>
                <a:latin typeface="宋体" pitchFamily="2" charset="-122"/>
                <a:ea typeface="宋体" pitchFamily="2" charset="-122"/>
              </a:rPr>
              <a:t>与</a:t>
            </a:r>
            <a:r>
              <a:rPr lang="en-US" sz="2800" dirty="0" smtClean="0">
                <a:solidFill>
                  <a:srgbClr val="002060"/>
                </a:solidFill>
                <a:latin typeface="宋体" pitchFamily="2" charset="-122"/>
                <a:ea typeface="宋体" pitchFamily="2" charset="-122"/>
              </a:rPr>
              <a:t>B</a:t>
            </a:r>
            <a:r>
              <a:rPr lang="zh-CN" altLang="en-US" sz="2800" dirty="0" smtClean="0">
                <a:solidFill>
                  <a:srgbClr val="002060"/>
                </a:solidFill>
                <a:latin typeface="宋体" pitchFamily="2" charset="-122"/>
                <a:ea typeface="宋体" pitchFamily="2" charset="-122"/>
              </a:rPr>
              <a:t>两组的控制器组合在一起，占用一个口地址，由一个控制字实现</a:t>
            </a:r>
            <a:r>
              <a:rPr lang="en-US" sz="2800" dirty="0" smtClean="0">
                <a:solidFill>
                  <a:srgbClr val="002060"/>
                </a:solidFill>
                <a:latin typeface="宋体" pitchFamily="2" charset="-122"/>
                <a:ea typeface="宋体" pitchFamily="2" charset="-122"/>
              </a:rPr>
              <a:t>CPU</a:t>
            </a:r>
            <a:r>
              <a:rPr lang="zh-CN" altLang="en-US" sz="2800" dirty="0" smtClean="0">
                <a:solidFill>
                  <a:srgbClr val="002060"/>
                </a:solidFill>
                <a:latin typeface="宋体" pitchFamily="2" charset="-122"/>
                <a:ea typeface="宋体" pitchFamily="2" charset="-122"/>
              </a:rPr>
              <a:t>的意志。</a:t>
            </a:r>
            <a:endParaRPr lang="zh-CN" altLang="en-US" sz="2800" dirty="0">
              <a:solidFill>
                <a:srgbClr val="002060"/>
              </a:solidFill>
              <a:latin typeface="宋体" pitchFamily="2" charset="-122"/>
              <a:ea typeface="宋体" pitchFamily="2" charset="-122"/>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200" dirty="0" smtClean="0">
                <a:solidFill>
                  <a:srgbClr val="002060"/>
                </a:solidFill>
              </a:rPr>
              <a:t>通用可编程</a:t>
            </a:r>
            <a:r>
              <a:rPr lang="en-US" sz="3200" dirty="0" smtClean="0">
                <a:solidFill>
                  <a:srgbClr val="002060"/>
                </a:solidFill>
              </a:rPr>
              <a:t>I</a:t>
            </a:r>
            <a:r>
              <a:rPr lang="zh-CN" altLang="en-US" sz="3200" dirty="0" smtClean="0">
                <a:solidFill>
                  <a:srgbClr val="002060"/>
                </a:solidFill>
              </a:rPr>
              <a:t>／</a:t>
            </a:r>
            <a:r>
              <a:rPr lang="en-US" sz="3200" dirty="0" smtClean="0">
                <a:solidFill>
                  <a:srgbClr val="002060"/>
                </a:solidFill>
              </a:rPr>
              <a:t>O</a:t>
            </a:r>
            <a:r>
              <a:rPr lang="zh-CN" altLang="en-US" sz="3200" dirty="0" smtClean="0">
                <a:solidFill>
                  <a:srgbClr val="002060"/>
                </a:solidFill>
              </a:rPr>
              <a:t>扩展接口</a:t>
            </a:r>
            <a:r>
              <a:rPr lang="en-US" sz="3200" dirty="0" smtClean="0">
                <a:solidFill>
                  <a:srgbClr val="002060"/>
                </a:solidFill>
              </a:rPr>
              <a:t>8255A</a:t>
            </a:r>
            <a:endParaRPr lang="zh-CN" altLang="en-US" sz="3200" dirty="0">
              <a:solidFill>
                <a:srgbClr val="002060"/>
              </a:solidFill>
            </a:endParaRPr>
          </a:p>
        </p:txBody>
      </p:sp>
      <p:pic>
        <p:nvPicPr>
          <p:cNvPr id="510978" name="内容占位符 3" descr="8255A控制.jpg"/>
          <p:cNvPicPr>
            <a:picLocks noGrp="1" noChangeAspect="1"/>
          </p:cNvPicPr>
          <p:nvPr>
            <p:ph idx="1"/>
          </p:nvPr>
        </p:nvPicPr>
        <p:blipFill>
          <a:blip r:embed="rId2"/>
          <a:srcRect/>
          <a:stretch>
            <a:fillRect/>
          </a:stretch>
        </p:blipFill>
        <p:spPr bwMode="auto">
          <a:xfrm>
            <a:off x="357188" y="1308100"/>
            <a:ext cx="8072437" cy="5151438"/>
          </a:xfrm>
        </p:spPr>
      </p:pic>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769469"/>
          </a:xfrm>
        </p:spPr>
        <p:txBody>
          <a:bodyPr/>
          <a:lstStyle/>
          <a:p>
            <a:pPr algn="ctr" fontAlgn="auto">
              <a:spcAft>
                <a:spcPts val="0"/>
              </a:spcAft>
              <a:defRPr/>
            </a:pPr>
            <a:r>
              <a:rPr lang="en-US" sz="3200" dirty="0" smtClean="0">
                <a:solidFill>
                  <a:srgbClr val="002060"/>
                </a:solidFill>
              </a:rPr>
              <a:t>8255A</a:t>
            </a:r>
            <a:r>
              <a:rPr lang="zh-CN" altLang="en-US" sz="3200" dirty="0" smtClean="0">
                <a:solidFill>
                  <a:srgbClr val="002060"/>
                </a:solidFill>
              </a:rPr>
              <a:t>的控制字</a:t>
            </a:r>
            <a:endParaRPr lang="zh-CN" altLang="en-US" sz="3200" dirty="0">
              <a:solidFill>
                <a:srgbClr val="002060"/>
              </a:solidFill>
            </a:endParaRPr>
          </a:p>
        </p:txBody>
      </p:sp>
      <p:pic>
        <p:nvPicPr>
          <p:cNvPr id="512002" name="内容占位符 5" descr="8255A控制字.jpg"/>
          <p:cNvPicPr>
            <a:picLocks noGrp="1" noChangeAspect="1"/>
          </p:cNvPicPr>
          <p:nvPr>
            <p:ph idx="1"/>
          </p:nvPr>
        </p:nvPicPr>
        <p:blipFill>
          <a:blip r:embed="rId2"/>
          <a:srcRect/>
          <a:stretch>
            <a:fillRect/>
          </a:stretch>
        </p:blipFill>
        <p:spPr bwMode="auto">
          <a:xfrm>
            <a:off x="238125" y="1643063"/>
            <a:ext cx="8620125" cy="4484687"/>
          </a:xfrm>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769469"/>
          </a:xfrm>
        </p:spPr>
        <p:txBody>
          <a:bodyPr/>
          <a:lstStyle/>
          <a:p>
            <a:pPr algn="ctr" fontAlgn="auto">
              <a:spcAft>
                <a:spcPts val="0"/>
              </a:spcAft>
              <a:defRPr/>
            </a:pPr>
            <a:r>
              <a:rPr lang="en-US" sz="3200" dirty="0" smtClean="0">
                <a:solidFill>
                  <a:srgbClr val="002060"/>
                </a:solidFill>
              </a:rPr>
              <a:t>8255A</a:t>
            </a:r>
            <a:r>
              <a:rPr lang="zh-CN" altLang="en-US" sz="3200" dirty="0" smtClean="0">
                <a:solidFill>
                  <a:srgbClr val="002060"/>
                </a:solidFill>
              </a:rPr>
              <a:t>的应用实例</a:t>
            </a:r>
            <a:endParaRPr lang="zh-CN" altLang="en-US" sz="3200" dirty="0">
              <a:solidFill>
                <a:srgbClr val="002060"/>
              </a:solidFill>
            </a:endParaRPr>
          </a:p>
        </p:txBody>
      </p:sp>
      <p:sp>
        <p:nvSpPr>
          <p:cNvPr id="513026" name="内容占位符 3"/>
          <p:cNvSpPr>
            <a:spLocks noGrp="1"/>
          </p:cNvSpPr>
          <p:nvPr>
            <p:ph idx="1"/>
          </p:nvPr>
        </p:nvSpPr>
        <p:spPr bwMode="auto">
          <a:xfrm>
            <a:off x="750888" y="1698625"/>
            <a:ext cx="7764462" cy="4462463"/>
          </a:xfrm>
        </p:spPr>
        <p:txBody>
          <a:bodyPr wrap="square" numCol="1" anchor="t" anchorCtr="0" compatLnSpc="1">
            <a:prstTxWarp prst="textNoShape">
              <a:avLst/>
            </a:prstTxWarp>
          </a:bodyPr>
          <a:lstStyle/>
          <a:p>
            <a:endParaRPr lang="zh-CN" altLang="en-US" smtClean="0"/>
          </a:p>
        </p:txBody>
      </p:sp>
      <p:pic>
        <p:nvPicPr>
          <p:cNvPr id="513027" name="Picture 2"/>
          <p:cNvPicPr>
            <a:picLocks noChangeAspect="1" noChangeArrowheads="1"/>
          </p:cNvPicPr>
          <p:nvPr/>
        </p:nvPicPr>
        <p:blipFill>
          <a:blip r:embed="rId2"/>
          <a:srcRect/>
          <a:stretch>
            <a:fillRect/>
          </a:stretch>
        </p:blipFill>
        <p:spPr bwMode="auto">
          <a:xfrm>
            <a:off x="1500188" y="1327150"/>
            <a:ext cx="6286500" cy="4867275"/>
          </a:xfrm>
          <a:prstGeom prst="rect">
            <a:avLst/>
          </a:prstGeom>
          <a:noFill/>
          <a:ln w="9525">
            <a:noFill/>
            <a:miter lim="800000"/>
            <a:headEnd/>
            <a:tailEnd/>
          </a:ln>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fontAlgn="auto">
              <a:spcAft>
                <a:spcPts val="0"/>
              </a:spcAft>
              <a:defRPr/>
            </a:pPr>
            <a:r>
              <a:rPr lang="en-US" altLang="zh-CN" sz="4000" dirty="0" smtClean="0"/>
              <a:t>11   ARM</a:t>
            </a:r>
            <a:r>
              <a:rPr lang="zh-CN" altLang="en-US" sz="4000" dirty="0" smtClean="0"/>
              <a:t>微控制器简介 </a:t>
            </a:r>
          </a:p>
        </p:txBody>
      </p:sp>
      <p:sp>
        <p:nvSpPr>
          <p:cNvPr id="6147" name="Rectangle 3"/>
          <p:cNvSpPr>
            <a:spLocks noGrp="1" noChangeArrowheads="1"/>
          </p:cNvSpPr>
          <p:nvPr>
            <p:ph type="body" idx="1"/>
          </p:nvPr>
        </p:nvSpPr>
        <p:spPr>
          <a:xfrm>
            <a:off x="750888" y="1428750"/>
            <a:ext cx="7764462" cy="3871913"/>
          </a:xfrm>
        </p:spPr>
        <p:txBody>
          <a:bodyPr wrap="square" numCol="1" anchor="t" anchorCtr="0" compatLnSpc="1">
            <a:prstTxWarp prst="textNoShape">
              <a:avLst/>
            </a:prstTxWarp>
          </a:bodyPr>
          <a:lstStyle/>
          <a:p>
            <a:pPr algn="ctr">
              <a:lnSpc>
                <a:spcPct val="60000"/>
              </a:lnSpc>
              <a:buFontTx/>
              <a:buNone/>
            </a:pPr>
            <a:r>
              <a:rPr lang="zh-CN" altLang="en-US" sz="2200" b="1" smtClean="0">
                <a:solidFill>
                  <a:srgbClr val="CC3300"/>
                </a:solidFill>
              </a:rPr>
              <a:t>引言 </a:t>
            </a:r>
          </a:p>
          <a:p>
            <a:pPr>
              <a:lnSpc>
                <a:spcPct val="140000"/>
              </a:lnSpc>
              <a:buFontTx/>
              <a:buNone/>
            </a:pPr>
            <a:r>
              <a:rPr lang="zh-CN" altLang="en-US" sz="2200" b="1" smtClean="0"/>
              <a:t>      </a:t>
            </a:r>
            <a:r>
              <a:rPr lang="en-US" altLang="zh-CN" sz="2400" b="1" smtClean="0"/>
              <a:t>ARM</a:t>
            </a:r>
            <a:r>
              <a:rPr lang="zh-CN" altLang="en-US" sz="2400" b="1" smtClean="0"/>
              <a:t>公司于</a:t>
            </a:r>
            <a:r>
              <a:rPr lang="en-US" altLang="zh-CN" sz="2400" b="1" smtClean="0"/>
              <a:t>1990</a:t>
            </a:r>
            <a:r>
              <a:rPr lang="zh-CN" altLang="en-US" sz="2400" b="1" smtClean="0"/>
              <a:t>年</a:t>
            </a:r>
            <a:r>
              <a:rPr lang="en-US" altLang="zh-CN" sz="2400" b="1" smtClean="0"/>
              <a:t>11</a:t>
            </a:r>
            <a:r>
              <a:rPr lang="zh-CN" altLang="en-US" sz="2400" b="1" smtClean="0"/>
              <a:t>月在英国剑桥成立，它不生产和销售实际的芯片，而是设计</a:t>
            </a:r>
            <a:r>
              <a:rPr lang="en-US" altLang="zh-CN" sz="2400" b="1" smtClean="0"/>
              <a:t>IP</a:t>
            </a:r>
            <a:r>
              <a:rPr lang="zh-CN" altLang="en-US" sz="2400" b="1" smtClean="0"/>
              <a:t>并出售</a:t>
            </a:r>
            <a:r>
              <a:rPr lang="en-US" altLang="zh-CN" sz="2400" b="1" smtClean="0"/>
              <a:t>IP</a:t>
            </a:r>
            <a:r>
              <a:rPr lang="zh-CN" altLang="en-US" sz="2400" b="1" smtClean="0"/>
              <a:t>许可。</a:t>
            </a:r>
          </a:p>
          <a:p>
            <a:pPr>
              <a:lnSpc>
                <a:spcPct val="140000"/>
              </a:lnSpc>
              <a:buFontTx/>
              <a:buNone/>
            </a:pPr>
            <a:r>
              <a:rPr lang="en-US" altLang="zh-CN" sz="2400" b="1" smtClean="0"/>
              <a:t>     ARM</a:t>
            </a:r>
            <a:r>
              <a:rPr lang="zh-CN" altLang="en-US" sz="2400" b="1" smtClean="0"/>
              <a:t>公司向全球 </a:t>
            </a:r>
            <a:r>
              <a:rPr lang="en-US" altLang="zh-CN" sz="2400" b="1" smtClean="0"/>
              <a:t>250 </a:t>
            </a:r>
            <a:r>
              <a:rPr lang="zh-CN" altLang="en-US" sz="2400" b="1" smtClean="0"/>
              <a:t>多家公司出售了 </a:t>
            </a:r>
            <a:r>
              <a:rPr lang="en-US" altLang="zh-CN" sz="2400" b="1" smtClean="0"/>
              <a:t>800 </a:t>
            </a:r>
            <a:r>
              <a:rPr lang="zh-CN" altLang="en-US" sz="2400" b="1" smtClean="0"/>
              <a:t>个处理器许可证，这些公司根据自身迎合市场需求的开发理念，设计基于</a:t>
            </a:r>
            <a:r>
              <a:rPr lang="en-US" altLang="zh-CN" sz="2400" b="1" smtClean="0"/>
              <a:t>ARM</a:t>
            </a:r>
            <a:r>
              <a:rPr lang="zh-CN" altLang="en-US" sz="2400" b="1" smtClean="0"/>
              <a:t>内核的相关片内外设备架构，生产出了各具特色的芯片产品</a:t>
            </a:r>
            <a:r>
              <a:rPr lang="zh-CN" altLang="en-US" sz="2200" b="1" smtClean="0"/>
              <a:t> </a:t>
            </a:r>
            <a:r>
              <a:rPr lang="en-US" altLang="zh-CN" sz="2200" b="1" smtClean="0"/>
              <a:t>.</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3" name="Rectangle 3"/>
          <p:cNvSpPr>
            <a:spLocks noGrp="1" noChangeArrowheads="1"/>
          </p:cNvSpPr>
          <p:nvPr>
            <p:ph type="body" idx="1"/>
          </p:nvPr>
        </p:nvSpPr>
        <p:spPr bwMode="auto">
          <a:xfrm>
            <a:off x="457200" y="404813"/>
            <a:ext cx="8229600" cy="5721350"/>
          </a:xfrm>
        </p:spPr>
        <p:txBody>
          <a:bodyPr wrap="square" numCol="1" anchor="t" anchorCtr="0" compatLnSpc="1">
            <a:prstTxWarp prst="textNoShape">
              <a:avLst/>
            </a:prstTxWarp>
          </a:bodyPr>
          <a:lstStyle/>
          <a:p>
            <a:pPr marL="1295400" lvl="2" indent="-381000" algn="ctr">
              <a:buFontTx/>
              <a:buNone/>
            </a:pPr>
            <a:r>
              <a:rPr lang="en-US" altLang="zh-CN" sz="3200" b="1" smtClean="0">
                <a:solidFill>
                  <a:schemeClr val="tx2"/>
                </a:solidFill>
              </a:rPr>
              <a:t>ARM</a:t>
            </a:r>
            <a:r>
              <a:rPr lang="zh-CN" altLang="en-US" sz="3200" b="1" smtClean="0">
                <a:solidFill>
                  <a:schemeClr val="tx2"/>
                </a:solidFill>
              </a:rPr>
              <a:t>内核系列 </a:t>
            </a:r>
          </a:p>
          <a:p>
            <a:pPr marL="533400" indent="-533400">
              <a:buFontTx/>
              <a:buNone/>
            </a:pPr>
            <a:endParaRPr lang="zh-CN" altLang="en-US" smtClean="0">
              <a:solidFill>
                <a:schemeClr val="tx2"/>
              </a:solidFill>
            </a:endParaRPr>
          </a:p>
          <a:p>
            <a:pPr marL="533400" indent="-533400">
              <a:buFont typeface="Webdings" pitchFamily="18" charset="2"/>
              <a:buNone/>
            </a:pPr>
            <a:r>
              <a:rPr lang="en-US" altLang="zh-CN" sz="3200" smtClean="0">
                <a:solidFill>
                  <a:schemeClr val="tx2"/>
                </a:solidFill>
              </a:rPr>
              <a:t>       ARM </a:t>
            </a:r>
            <a:r>
              <a:rPr lang="zh-CN" altLang="en-US" sz="3200" smtClean="0">
                <a:solidFill>
                  <a:schemeClr val="tx2"/>
                </a:solidFill>
              </a:rPr>
              <a:t>架构与</a:t>
            </a:r>
            <a:r>
              <a:rPr lang="zh-CN" altLang="en-US" sz="3200" u="sng" smtClean="0">
                <a:solidFill>
                  <a:schemeClr val="tx2"/>
                </a:solidFill>
              </a:rPr>
              <a:t>精简指令集计算机</a:t>
            </a:r>
            <a:r>
              <a:rPr lang="zh-CN" altLang="en-US" sz="3200" smtClean="0">
                <a:solidFill>
                  <a:schemeClr val="tx2"/>
                </a:solidFill>
              </a:rPr>
              <a:t> </a:t>
            </a:r>
            <a:r>
              <a:rPr lang="en-US" altLang="zh-CN" sz="3200" smtClean="0">
                <a:solidFill>
                  <a:schemeClr val="tx2"/>
                </a:solidFill>
              </a:rPr>
              <a:t>(RISC) </a:t>
            </a:r>
            <a:r>
              <a:rPr lang="zh-CN" altLang="en-US" sz="3200" smtClean="0">
                <a:solidFill>
                  <a:schemeClr val="tx2"/>
                </a:solidFill>
              </a:rPr>
              <a:t>架构类似，包含典型 </a:t>
            </a:r>
            <a:r>
              <a:rPr lang="en-US" altLang="zh-CN" sz="3200" smtClean="0">
                <a:solidFill>
                  <a:schemeClr val="tx2"/>
                </a:solidFill>
              </a:rPr>
              <a:t>RISC </a:t>
            </a:r>
            <a:r>
              <a:rPr lang="zh-CN" altLang="en-US" sz="3200" smtClean="0">
                <a:solidFill>
                  <a:schemeClr val="tx2"/>
                </a:solidFill>
              </a:rPr>
              <a:t>架构的特征：</a:t>
            </a:r>
          </a:p>
          <a:p>
            <a:pPr marL="533400" indent="-533400">
              <a:buFontTx/>
              <a:buAutoNum type="arabicPlain"/>
            </a:pPr>
            <a:r>
              <a:rPr lang="zh-CN" altLang="en-US" sz="3200" smtClean="0">
                <a:solidFill>
                  <a:schemeClr val="tx2"/>
                </a:solidFill>
              </a:rPr>
              <a:t>统一的寄存器加载</a:t>
            </a:r>
            <a:r>
              <a:rPr lang="en-US" altLang="zh-CN" sz="3200" smtClean="0">
                <a:solidFill>
                  <a:schemeClr val="tx2"/>
                </a:solidFill>
              </a:rPr>
              <a:t>/</a:t>
            </a:r>
            <a:r>
              <a:rPr lang="zh-CN" altLang="en-US" sz="3200" smtClean="0">
                <a:solidFill>
                  <a:schemeClr val="tx2"/>
                </a:solidFill>
              </a:rPr>
              <a:t>存储架构</a:t>
            </a:r>
            <a:r>
              <a:rPr lang="en-US" altLang="zh-CN" sz="3200" smtClean="0">
                <a:solidFill>
                  <a:schemeClr val="tx2"/>
                </a:solidFill>
              </a:rPr>
              <a:t> </a:t>
            </a:r>
          </a:p>
          <a:p>
            <a:pPr marL="533400" indent="-533400">
              <a:buFontTx/>
              <a:buNone/>
            </a:pPr>
            <a:r>
              <a:rPr lang="zh-CN" altLang="en-US" sz="3200" smtClean="0">
                <a:solidFill>
                  <a:schemeClr val="tx2"/>
                </a:solidFill>
              </a:rPr>
              <a:t>       数据处理操作只针对寄存器内容，并不直接针对内存内容；</a:t>
            </a:r>
          </a:p>
          <a:p>
            <a:pPr marL="533400" indent="-533400">
              <a:buFontTx/>
              <a:buNone/>
            </a:pPr>
            <a:endParaRPr lang="zh-CN" altLang="en-US" sz="3200" smtClean="0">
              <a:solidFill>
                <a:schemeClr val="tx2"/>
              </a:solidFill>
            </a:endParaRPr>
          </a:p>
          <a:p>
            <a:pPr marL="533400" indent="-533400">
              <a:buFontTx/>
              <a:buAutoNum type="arabicPlain" startAt="2"/>
            </a:pPr>
            <a:r>
              <a:rPr lang="zh-CN" altLang="en-US" sz="3200" smtClean="0">
                <a:solidFill>
                  <a:schemeClr val="tx2"/>
                </a:solidFill>
              </a:rPr>
              <a:t>简单的寻址模式</a:t>
            </a:r>
            <a:r>
              <a:rPr lang="en-US" altLang="zh-CN" sz="3200" smtClean="0">
                <a:solidFill>
                  <a:schemeClr val="tx2"/>
                </a:solidFill>
              </a:rPr>
              <a:t> </a:t>
            </a:r>
          </a:p>
          <a:p>
            <a:pPr marL="533400" indent="-533400">
              <a:buFontTx/>
              <a:buNone/>
            </a:pPr>
            <a:r>
              <a:rPr lang="zh-CN" altLang="en-US" sz="3200" smtClean="0">
                <a:solidFill>
                  <a:schemeClr val="tx2"/>
                </a:solidFill>
              </a:rPr>
              <a:t>       所有加载</a:t>
            </a:r>
            <a:r>
              <a:rPr lang="en-US" altLang="zh-CN" sz="3200" smtClean="0">
                <a:solidFill>
                  <a:schemeClr val="tx2"/>
                </a:solidFill>
              </a:rPr>
              <a:t>/</a:t>
            </a:r>
            <a:r>
              <a:rPr lang="zh-CN" altLang="en-US" sz="3200" smtClean="0">
                <a:solidFill>
                  <a:schemeClr val="tx2"/>
                </a:solidFill>
              </a:rPr>
              <a:t>存储地址只通过寄存器内容和指令字段确定。</a:t>
            </a:r>
          </a:p>
          <a:p>
            <a:pPr marL="533400" indent="-533400">
              <a:buFontTx/>
              <a:buNone/>
            </a:pPr>
            <a:endParaRPr lang="zh-CN" altLang="en-US" sz="3200" smtClean="0">
              <a:solidFill>
                <a:srgbClr val="0070C0"/>
              </a:solidFill>
            </a:endParaRPr>
          </a:p>
          <a:p>
            <a:pPr marL="533400" indent="-533400"/>
            <a:endParaRPr lang="en-US" altLang="zh-CN" sz="3200" smtClean="0">
              <a:solidFill>
                <a:srgbClr val="0070C0"/>
              </a:solidFill>
            </a:endParaRP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7" name="Rectangle 3"/>
          <p:cNvSpPr>
            <a:spLocks noGrp="1" noChangeArrowheads="1"/>
          </p:cNvSpPr>
          <p:nvPr>
            <p:ph type="body" idx="1"/>
          </p:nvPr>
        </p:nvSpPr>
        <p:spPr bwMode="auto">
          <a:xfrm>
            <a:off x="457200" y="404813"/>
            <a:ext cx="8229600" cy="5721350"/>
          </a:xfrm>
        </p:spPr>
        <p:txBody>
          <a:bodyPr wrap="square" numCol="1" anchor="t" anchorCtr="0" compatLnSpc="1">
            <a:prstTxWarp prst="textNoShape">
              <a:avLst/>
            </a:prstTxWarp>
          </a:bodyPr>
          <a:lstStyle/>
          <a:p>
            <a:pPr marL="609600" indent="-609600" algn="ctr">
              <a:lnSpc>
                <a:spcPct val="80000"/>
              </a:lnSpc>
              <a:buFontTx/>
              <a:buNone/>
            </a:pPr>
            <a:r>
              <a:rPr lang="en-US" altLang="zh-CN" b="1" smtClean="0">
                <a:solidFill>
                  <a:schemeClr val="hlink"/>
                </a:solidFill>
              </a:rPr>
              <a:t>ARM</a:t>
            </a:r>
            <a:r>
              <a:rPr lang="zh-CN" altLang="en-US" b="1" smtClean="0">
                <a:solidFill>
                  <a:schemeClr val="hlink"/>
                </a:solidFill>
              </a:rPr>
              <a:t>内核系列分类</a:t>
            </a:r>
          </a:p>
          <a:p>
            <a:pPr marL="609600" indent="-609600">
              <a:lnSpc>
                <a:spcPct val="80000"/>
              </a:lnSpc>
            </a:pPr>
            <a:r>
              <a:rPr lang="zh-CN" altLang="en-US" sz="2400" b="1" u="sng" smtClean="0">
                <a:solidFill>
                  <a:schemeClr val="accent2"/>
                </a:solidFill>
              </a:rPr>
              <a:t>经典处理器系列</a:t>
            </a:r>
          </a:p>
          <a:p>
            <a:pPr marL="609600" indent="-609600">
              <a:lnSpc>
                <a:spcPct val="80000"/>
              </a:lnSpc>
              <a:buFontTx/>
              <a:buNone/>
            </a:pPr>
            <a:r>
              <a:rPr lang="zh-CN" altLang="en-US" sz="2400" b="1" smtClean="0"/>
              <a:t>        包括 </a:t>
            </a:r>
            <a:r>
              <a:rPr lang="en-US" altLang="zh-CN" sz="2400" b="1" smtClean="0"/>
              <a:t>ARM11</a:t>
            </a:r>
            <a:r>
              <a:rPr lang="zh-CN" altLang="en-US" sz="2400" b="1" smtClean="0"/>
              <a:t>、</a:t>
            </a:r>
            <a:r>
              <a:rPr lang="en-US" altLang="zh-CN" sz="2400" b="1" smtClean="0"/>
              <a:t>ARM9 </a:t>
            </a:r>
            <a:r>
              <a:rPr lang="zh-CN" altLang="en-US" sz="2400" b="1" smtClean="0"/>
              <a:t>和 </a:t>
            </a:r>
            <a:r>
              <a:rPr lang="en-US" altLang="zh-CN" sz="2400" b="1" smtClean="0"/>
              <a:t>ARM7 </a:t>
            </a:r>
            <a:r>
              <a:rPr lang="zh-CN" altLang="en-US" sz="2400" b="1" smtClean="0"/>
              <a:t>处理器系列。</a:t>
            </a:r>
            <a:r>
              <a:rPr lang="en-US" altLang="zh-CN" sz="2400" b="1" smtClean="0"/>
              <a:t>ARM7</a:t>
            </a:r>
            <a:r>
              <a:rPr lang="zh-CN" altLang="en-US" sz="2400" b="1" smtClean="0"/>
              <a:t>系列中的</a:t>
            </a:r>
            <a:r>
              <a:rPr lang="en-US" altLang="zh-CN" sz="2400" b="1" smtClean="0"/>
              <a:t>ARM7TDMI</a:t>
            </a:r>
            <a:r>
              <a:rPr lang="zh-CN" altLang="en-US" sz="2400" b="1" smtClean="0"/>
              <a:t>内核仍是市场上销量最高的 </a:t>
            </a:r>
            <a:r>
              <a:rPr lang="en-US" altLang="zh-CN" sz="2400" b="1" smtClean="0"/>
              <a:t>32 </a:t>
            </a:r>
            <a:r>
              <a:rPr lang="zh-CN" altLang="en-US" sz="2400" b="1" smtClean="0"/>
              <a:t>位处理器。经典处理器系列占据目前市场上销售的所有电子产品的</a:t>
            </a:r>
            <a:r>
              <a:rPr lang="en-US" altLang="zh-CN" sz="2400" b="1" smtClean="0"/>
              <a:t>25%</a:t>
            </a:r>
            <a:r>
              <a:rPr lang="zh-CN" altLang="en-US" sz="2400" b="1" smtClean="0"/>
              <a:t>，仍处于核心地位。</a:t>
            </a:r>
          </a:p>
          <a:p>
            <a:pPr marL="609600" indent="-609600">
              <a:lnSpc>
                <a:spcPct val="80000"/>
              </a:lnSpc>
            </a:pPr>
            <a:r>
              <a:rPr lang="en-US" altLang="zh-CN" sz="2400" b="1" u="sng" smtClean="0">
                <a:solidFill>
                  <a:schemeClr val="accent2"/>
                </a:solidFill>
              </a:rPr>
              <a:t>Cortex-A</a:t>
            </a:r>
            <a:r>
              <a:rPr lang="zh-CN" altLang="en-US" sz="2400" b="1" u="sng" smtClean="0">
                <a:solidFill>
                  <a:schemeClr val="accent2"/>
                </a:solidFill>
              </a:rPr>
              <a:t>系列</a:t>
            </a:r>
          </a:p>
          <a:p>
            <a:pPr marL="609600" indent="-609600">
              <a:lnSpc>
                <a:spcPct val="80000"/>
              </a:lnSpc>
              <a:buFontTx/>
              <a:buNone/>
            </a:pPr>
            <a:r>
              <a:rPr lang="zh-CN" altLang="en-US" sz="2400" b="1" smtClean="0"/>
              <a:t>        面向尖端的具有复杂软件操作系统（需使用虚拟内存管理）的应用场合，性能比 </a:t>
            </a:r>
            <a:r>
              <a:rPr lang="en-US" altLang="zh-CN" sz="2400" b="1" smtClean="0"/>
              <a:t>Cortex-M </a:t>
            </a:r>
            <a:r>
              <a:rPr lang="zh-CN" altLang="en-US" sz="2400" b="1" smtClean="0"/>
              <a:t>系列高得多。包括</a:t>
            </a:r>
            <a:r>
              <a:rPr lang="en-US" altLang="zh-CN" sz="2400" b="1" smtClean="0"/>
              <a:t>Cortex-A72</a:t>
            </a:r>
            <a:r>
              <a:rPr lang="zh-CN" altLang="en-US" sz="2400" b="1" smtClean="0"/>
              <a:t>，</a:t>
            </a:r>
            <a:r>
              <a:rPr lang="en-US" altLang="zh-CN" sz="2400" b="1" smtClean="0"/>
              <a:t>Cortex-A57 ,Cortex-A53 , Cortex-A17, Cortex-A15, Cortex-A9 , Cortex-A8 , Cortex-A7</a:t>
            </a:r>
            <a:r>
              <a:rPr lang="zh-CN" altLang="en-US" sz="2400" b="1" smtClean="0"/>
              <a:t>等处理器。</a:t>
            </a:r>
          </a:p>
          <a:p>
            <a:pPr marL="609600" indent="-609600">
              <a:lnSpc>
                <a:spcPct val="80000"/>
              </a:lnSpc>
            </a:pPr>
            <a:r>
              <a:rPr lang="en-US" altLang="zh-CN" sz="2400" b="1" u="sng" smtClean="0">
                <a:solidFill>
                  <a:schemeClr val="accent2"/>
                </a:solidFill>
              </a:rPr>
              <a:t>Cortex-R</a:t>
            </a:r>
            <a:r>
              <a:rPr lang="zh-CN" altLang="en-US" sz="2400" b="1" u="sng" smtClean="0">
                <a:solidFill>
                  <a:schemeClr val="accent2"/>
                </a:solidFill>
              </a:rPr>
              <a:t>系列</a:t>
            </a:r>
          </a:p>
          <a:p>
            <a:pPr marL="609600" indent="-609600">
              <a:lnSpc>
                <a:spcPct val="80000"/>
              </a:lnSpc>
              <a:buFontTx/>
              <a:buNone/>
            </a:pPr>
            <a:r>
              <a:rPr lang="zh-CN" altLang="en-US" sz="2400" b="1" smtClean="0"/>
              <a:t>        属于</a:t>
            </a:r>
            <a:r>
              <a:rPr lang="en-US" altLang="zh-CN" sz="2400" b="1" smtClean="0"/>
              <a:t>ARMv7R</a:t>
            </a:r>
            <a:r>
              <a:rPr lang="zh-CN" altLang="en-US" sz="2400" b="1" smtClean="0"/>
              <a:t>架构，针对实时系统，为具有严格的实时响应限制的深层嵌入式系统提供高性能计算解决方案。包括 </a:t>
            </a:r>
            <a:r>
              <a:rPr lang="en-US" altLang="zh-CN" sz="2400" b="1" smtClean="0"/>
              <a:t>Cortex-R7</a:t>
            </a:r>
            <a:r>
              <a:rPr lang="zh-CN" altLang="en-US" sz="2400" b="1" smtClean="0"/>
              <a:t>、</a:t>
            </a:r>
            <a:r>
              <a:rPr lang="en-US" altLang="zh-CN" sz="2400" b="1" smtClean="0"/>
              <a:t>Cortex-R5</a:t>
            </a:r>
            <a:r>
              <a:rPr lang="zh-CN" altLang="en-US" sz="2400" b="1" smtClean="0"/>
              <a:t>和 </a:t>
            </a:r>
            <a:r>
              <a:rPr lang="en-US" altLang="zh-CN" sz="2400" b="1" smtClean="0"/>
              <a:t>Cortex-R4</a:t>
            </a:r>
            <a:r>
              <a:rPr lang="zh-CN" altLang="en-US" sz="2400" b="1" smtClean="0"/>
              <a:t>等处理器。</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solidFill>
                  <a:srgbClr val="0070C0"/>
                </a:solidFill>
              </a:rPr>
              <a:t>二进制数字编码</a:t>
            </a:r>
            <a:endParaRPr lang="zh-CN" altLang="en-US" sz="3600" dirty="0">
              <a:solidFill>
                <a:srgbClr val="0070C0"/>
              </a:solidFill>
            </a:endParaRPr>
          </a:p>
        </p:txBody>
      </p:sp>
      <p:sp>
        <p:nvSpPr>
          <p:cNvPr id="3" name="内容占位符 2"/>
          <p:cNvSpPr>
            <a:spLocks noGrp="1"/>
          </p:cNvSpPr>
          <p:nvPr>
            <p:ph idx="1"/>
          </p:nvPr>
        </p:nvSpPr>
        <p:spPr>
          <a:xfrm>
            <a:off x="750888" y="1500188"/>
            <a:ext cx="7764462" cy="5000625"/>
          </a:xfrm>
        </p:spPr>
        <p:txBody>
          <a:bodyPr>
            <a:normAutofit fontScale="40000" lnSpcReduction="20000"/>
          </a:bodyPr>
          <a:lstStyle/>
          <a:p>
            <a:pPr indent="-170815" fontAlgn="auto">
              <a:spcAft>
                <a:spcPts val="0"/>
              </a:spcAft>
              <a:defRPr/>
            </a:pPr>
            <a:r>
              <a:rPr lang="en-US" altLang="zh-CN" sz="8000" dirty="0" smtClean="0">
                <a:solidFill>
                  <a:srgbClr val="0070C0"/>
                </a:solidFill>
                <a:latin typeface="宋体" pitchFamily="2" charset="-122"/>
                <a:ea typeface="宋体" pitchFamily="2" charset="-122"/>
              </a:rPr>
              <a:t>2. </a:t>
            </a:r>
            <a:r>
              <a:rPr lang="zh-CN" altLang="en-US" sz="8000" b="1" dirty="0" smtClean="0">
                <a:solidFill>
                  <a:srgbClr val="0070C0"/>
                </a:solidFill>
                <a:latin typeface="宋体" pitchFamily="2" charset="-122"/>
                <a:ea typeface="宋体" pitchFamily="2" charset="-122"/>
              </a:rPr>
              <a:t>原码 </a:t>
            </a:r>
            <a:endParaRPr lang="en-US" altLang="zh-CN" sz="8000" b="1" dirty="0" smtClean="0">
              <a:solidFill>
                <a:srgbClr val="0070C0"/>
              </a:solidFill>
              <a:latin typeface="宋体" pitchFamily="2" charset="-122"/>
              <a:ea typeface="宋体" pitchFamily="2" charset="-122"/>
            </a:endParaRPr>
          </a:p>
          <a:p>
            <a:pPr indent="-170815" fontAlgn="auto">
              <a:lnSpc>
                <a:spcPct val="170000"/>
              </a:lnSpc>
              <a:spcAft>
                <a:spcPts val="0"/>
              </a:spcAft>
              <a:defRPr/>
            </a:pPr>
            <a:r>
              <a:rPr lang="zh-CN" altLang="en-US" sz="8000" b="1" dirty="0" smtClean="0">
                <a:solidFill>
                  <a:srgbClr val="FF0000"/>
                </a:solidFill>
                <a:latin typeface="宋体" pitchFamily="2" charset="-122"/>
                <a:ea typeface="宋体" pitchFamily="2" charset="-122"/>
              </a:rPr>
              <a:t>在计算机内，二进制编码通常以字节（</a:t>
            </a:r>
            <a:r>
              <a:rPr lang="en-US" altLang="zh-CN" sz="8000" b="1" dirty="0" smtClean="0">
                <a:solidFill>
                  <a:srgbClr val="FF0000"/>
                </a:solidFill>
                <a:latin typeface="宋体" pitchFamily="2" charset="-122"/>
                <a:ea typeface="宋体" pitchFamily="2" charset="-122"/>
              </a:rPr>
              <a:t>Byte=8-bit</a:t>
            </a:r>
            <a:r>
              <a:rPr lang="zh-CN" altLang="en-US" sz="8000" b="1" dirty="0" smtClean="0">
                <a:solidFill>
                  <a:srgbClr val="FF0000"/>
                </a:solidFill>
                <a:latin typeface="宋体" pitchFamily="2" charset="-122"/>
                <a:ea typeface="宋体" pitchFamily="2" charset="-122"/>
              </a:rPr>
              <a:t>）为单位定义、存储和应用。</a:t>
            </a:r>
            <a:endParaRPr lang="en-US" altLang="zh-CN" sz="8000" b="1" dirty="0" smtClean="0">
              <a:solidFill>
                <a:srgbClr val="FF0000"/>
              </a:solidFill>
              <a:latin typeface="宋体" pitchFamily="2" charset="-122"/>
              <a:ea typeface="宋体" pitchFamily="2" charset="-122"/>
            </a:endParaRPr>
          </a:p>
          <a:p>
            <a:pPr indent="-170815" fontAlgn="auto">
              <a:lnSpc>
                <a:spcPct val="170000"/>
              </a:lnSpc>
              <a:spcAft>
                <a:spcPts val="0"/>
              </a:spcAft>
              <a:buFont typeface="Webdings" pitchFamily="18" charset="2"/>
              <a:buNone/>
              <a:defRPr/>
            </a:pPr>
            <a:r>
              <a:rPr lang="zh-CN" altLang="en-US" sz="8000" dirty="0" smtClean="0">
                <a:solidFill>
                  <a:srgbClr val="0070C0"/>
                </a:solidFill>
                <a:latin typeface="宋体" pitchFamily="2" charset="-122"/>
                <a:ea typeface="宋体" pitchFamily="2" charset="-122"/>
              </a:rPr>
              <a:t>单字节原码的编码规则：最高位是符号位</a:t>
            </a:r>
            <a:endParaRPr lang="en-US" altLang="zh-CN" sz="8000" dirty="0" smtClean="0">
              <a:solidFill>
                <a:srgbClr val="0070C0"/>
              </a:solidFill>
              <a:latin typeface="宋体" pitchFamily="2" charset="-122"/>
              <a:ea typeface="宋体" pitchFamily="2" charset="-122"/>
            </a:endParaRPr>
          </a:p>
          <a:p>
            <a:pPr indent="-170815" fontAlgn="auto">
              <a:lnSpc>
                <a:spcPct val="170000"/>
              </a:lnSpc>
              <a:spcAft>
                <a:spcPts val="0"/>
              </a:spcAft>
              <a:buFont typeface="Webdings" pitchFamily="18" charset="2"/>
              <a:buNone/>
              <a:defRPr/>
            </a:pPr>
            <a:r>
              <a:rPr lang="en-US" altLang="zh-CN" sz="8000" dirty="0" smtClean="0">
                <a:solidFill>
                  <a:srgbClr val="0070C0"/>
                </a:solidFill>
                <a:latin typeface="宋体" pitchFamily="2" charset="-122"/>
                <a:ea typeface="宋体" pitchFamily="2" charset="-122"/>
              </a:rPr>
              <a:t>0</a:t>
            </a:r>
            <a:r>
              <a:rPr lang="zh-CN" altLang="en-US" sz="8000" dirty="0" smtClean="0">
                <a:solidFill>
                  <a:srgbClr val="0070C0"/>
                </a:solidFill>
                <a:latin typeface="宋体" pitchFamily="2" charset="-122"/>
                <a:ea typeface="宋体" pitchFamily="2" charset="-122"/>
              </a:rPr>
              <a:t>表示正数、</a:t>
            </a:r>
            <a:r>
              <a:rPr lang="en-US" altLang="zh-CN" sz="8000" dirty="0" smtClean="0">
                <a:solidFill>
                  <a:srgbClr val="0070C0"/>
                </a:solidFill>
                <a:latin typeface="宋体" pitchFamily="2" charset="-122"/>
                <a:ea typeface="宋体" pitchFamily="2" charset="-122"/>
              </a:rPr>
              <a:t>1</a:t>
            </a:r>
            <a:r>
              <a:rPr lang="zh-CN" altLang="en-US" sz="8000" dirty="0" smtClean="0">
                <a:solidFill>
                  <a:srgbClr val="0070C0"/>
                </a:solidFill>
                <a:latin typeface="宋体" pitchFamily="2" charset="-122"/>
                <a:ea typeface="宋体" pitchFamily="2" charset="-122"/>
              </a:rPr>
              <a:t>表示负数。</a:t>
            </a:r>
            <a:endParaRPr lang="en-US" altLang="zh-CN" sz="8000" dirty="0" smtClean="0">
              <a:solidFill>
                <a:srgbClr val="0070C0"/>
              </a:solidFill>
              <a:latin typeface="宋体" pitchFamily="2" charset="-122"/>
              <a:ea typeface="宋体" pitchFamily="2" charset="-122"/>
            </a:endParaRPr>
          </a:p>
          <a:p>
            <a:pPr indent="-170815" fontAlgn="auto">
              <a:lnSpc>
                <a:spcPct val="170000"/>
              </a:lnSpc>
              <a:spcAft>
                <a:spcPts val="0"/>
              </a:spcAft>
              <a:buFont typeface="Webdings" pitchFamily="18" charset="2"/>
              <a:buNone/>
              <a:defRPr/>
            </a:pPr>
            <a:r>
              <a:rPr lang="zh-CN" altLang="en-US" sz="8000" dirty="0" smtClean="0">
                <a:solidFill>
                  <a:srgbClr val="0070C0"/>
                </a:solidFill>
                <a:latin typeface="宋体" pitchFamily="2" charset="-122"/>
                <a:ea typeface="宋体" pitchFamily="2" charset="-122"/>
              </a:rPr>
              <a:t>其余各位是机器数的绝对值。</a:t>
            </a:r>
            <a:endParaRPr lang="en-US" altLang="zh-CN" sz="8000" dirty="0" smtClean="0">
              <a:solidFill>
                <a:srgbClr val="0070C0"/>
              </a:solidFill>
              <a:latin typeface="宋体" pitchFamily="2" charset="-122"/>
              <a:ea typeface="宋体" pitchFamily="2" charset="-122"/>
            </a:endParaRPr>
          </a:p>
          <a:p>
            <a:pPr indent="-170815" fontAlgn="auto">
              <a:lnSpc>
                <a:spcPct val="170000"/>
              </a:lnSpc>
              <a:spcAft>
                <a:spcPts val="0"/>
              </a:spcAft>
              <a:buFont typeface="Webdings" pitchFamily="18" charset="2"/>
              <a:buNone/>
              <a:defRPr/>
            </a:pPr>
            <a:endParaRPr lang="en-US" altLang="zh-CN" sz="6700" dirty="0" smtClean="0">
              <a:solidFill>
                <a:srgbClr val="0070C0"/>
              </a:solidFill>
              <a:latin typeface="宋体" pitchFamily="2" charset="-122"/>
              <a:ea typeface="宋体" pitchFamily="2" charset="-122"/>
            </a:endParaRPr>
          </a:p>
          <a:p>
            <a:pPr indent="-170815" fontAlgn="auto">
              <a:spcAft>
                <a:spcPts val="0"/>
              </a:spcAft>
              <a:defRPr/>
            </a:pPr>
            <a:endParaRPr lang="en-US" altLang="zh-CN" sz="3200" dirty="0" smtClean="0">
              <a:solidFill>
                <a:srgbClr val="0070C0"/>
              </a:solidFill>
            </a:endParaRPr>
          </a:p>
          <a:p>
            <a:pPr indent="-170815" fontAlgn="auto">
              <a:spcAft>
                <a:spcPts val="0"/>
              </a:spcAft>
              <a:buFont typeface="Webdings" pitchFamily="18" charset="2"/>
              <a:buNone/>
              <a:defRPr/>
            </a:pPr>
            <a:endParaRPr lang="en-US" altLang="zh-CN" sz="3200" dirty="0" smtClean="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1" name="Rectangle 2"/>
          <p:cNvSpPr>
            <a:spLocks noGrp="1" noChangeArrowheads="1"/>
          </p:cNvSpPr>
          <p:nvPr>
            <p:ph type="body" idx="1"/>
          </p:nvPr>
        </p:nvSpPr>
        <p:spPr bwMode="auto">
          <a:xfrm>
            <a:off x="457200" y="404813"/>
            <a:ext cx="8229600" cy="5721350"/>
          </a:xfrm>
        </p:spPr>
        <p:txBody>
          <a:bodyPr wrap="square" numCol="1" anchor="t" anchorCtr="0" compatLnSpc="1">
            <a:prstTxWarp prst="textNoShape">
              <a:avLst/>
            </a:prstTxWarp>
          </a:bodyPr>
          <a:lstStyle/>
          <a:p>
            <a:pPr marL="609600" indent="-609600"/>
            <a:r>
              <a:rPr lang="en-US" altLang="zh-CN" b="1" u="sng" smtClean="0">
                <a:solidFill>
                  <a:schemeClr val="accent2"/>
                </a:solidFill>
              </a:rPr>
              <a:t>Cortex-M</a:t>
            </a:r>
            <a:r>
              <a:rPr lang="zh-CN" altLang="en-US" b="1" u="sng" smtClean="0">
                <a:solidFill>
                  <a:schemeClr val="accent2"/>
                </a:solidFill>
              </a:rPr>
              <a:t>系列</a:t>
            </a:r>
          </a:p>
          <a:p>
            <a:pPr marL="609600" indent="-609600">
              <a:buFontTx/>
              <a:buNone/>
            </a:pPr>
            <a:r>
              <a:rPr lang="zh-CN" altLang="en-US" b="1" smtClean="0"/>
              <a:t>            </a:t>
            </a:r>
            <a:r>
              <a:rPr lang="zh-CN" altLang="en-US" sz="2400" b="1" smtClean="0">
                <a:solidFill>
                  <a:schemeClr val="accent2"/>
                </a:solidFill>
              </a:rPr>
              <a:t>属于</a:t>
            </a:r>
            <a:r>
              <a:rPr lang="en-US" altLang="zh-CN" sz="2400" b="1" smtClean="0">
                <a:solidFill>
                  <a:schemeClr val="accent2"/>
                </a:solidFill>
              </a:rPr>
              <a:t>ARMv7M</a:t>
            </a:r>
            <a:r>
              <a:rPr lang="zh-CN" altLang="en-US" sz="2400" b="1" smtClean="0">
                <a:solidFill>
                  <a:schemeClr val="accent2"/>
                </a:solidFill>
              </a:rPr>
              <a:t>架构</a:t>
            </a:r>
            <a:r>
              <a:rPr lang="zh-CN" altLang="en-US" sz="2400" b="1" smtClean="0"/>
              <a:t>，针对成本和功耗敏感的微控制器和混合信号设备（如智能测量、人机接口设备、汽车和工业控制系统、大型家用电器、消费性产品和医疗器械）进行了优化，能满足以更低的成本提供更多功能、不断增加连接、改善代码重用和提高能效的嵌入式应用需求。</a:t>
            </a:r>
          </a:p>
          <a:p>
            <a:pPr marL="609600" indent="-609600">
              <a:buFontTx/>
              <a:buNone/>
            </a:pPr>
            <a:r>
              <a:rPr lang="zh-CN" altLang="en-US" sz="2400" b="1" smtClean="0"/>
              <a:t>        包括</a:t>
            </a:r>
            <a:r>
              <a:rPr lang="en-US" altLang="zh-CN" sz="2400" b="1" smtClean="0"/>
              <a:t>Cortex-M7,Cortex-M4,Cortex-M3,Cortex-M1,</a:t>
            </a:r>
          </a:p>
          <a:p>
            <a:pPr marL="609600" indent="-609600">
              <a:buFontTx/>
              <a:buNone/>
            </a:pPr>
            <a:r>
              <a:rPr lang="en-US" altLang="zh-CN" sz="2400" b="1" smtClean="0"/>
              <a:t>        </a:t>
            </a:r>
            <a:r>
              <a:rPr lang="en-US" altLang="zh-CN" sz="2400" b="1" smtClean="0">
                <a:solidFill>
                  <a:schemeClr val="tx2"/>
                </a:solidFill>
              </a:rPr>
              <a:t>Cortex-M0+,Cortex-M0</a:t>
            </a:r>
            <a:r>
              <a:rPr lang="zh-CN" altLang="en-US" sz="2400" b="1" smtClean="0">
                <a:solidFill>
                  <a:schemeClr val="tx2"/>
                </a:solidFill>
              </a:rPr>
              <a:t>等处理器</a:t>
            </a:r>
            <a:r>
              <a:rPr lang="zh-CN" altLang="en-US" sz="2400" b="1" smtClean="0"/>
              <a:t>。</a:t>
            </a:r>
            <a:r>
              <a:rPr lang="zh-CN" altLang="en-US" b="1" smtClean="0"/>
              <a:t>　　　</a:t>
            </a: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5" name="Rectangle 2"/>
          <p:cNvSpPr>
            <a:spLocks noGrp="1" noChangeArrowheads="1"/>
          </p:cNvSpPr>
          <p:nvPr>
            <p:ph type="body" idx="1"/>
          </p:nvPr>
        </p:nvSpPr>
        <p:spPr bwMode="auto">
          <a:xfrm>
            <a:off x="457200" y="404813"/>
            <a:ext cx="8229600" cy="5721350"/>
          </a:xfrm>
        </p:spPr>
        <p:txBody>
          <a:bodyPr wrap="square" numCol="1" anchor="t" anchorCtr="0" compatLnSpc="1">
            <a:prstTxWarp prst="textNoShape">
              <a:avLst/>
            </a:prstTxWarp>
          </a:bodyPr>
          <a:lstStyle/>
          <a:p>
            <a:pPr marL="609600" indent="-609600" algn="ctr">
              <a:buFontTx/>
              <a:buNone/>
            </a:pPr>
            <a:r>
              <a:rPr lang="en-US" altLang="zh-CN" sz="2800" b="1" smtClean="0">
                <a:solidFill>
                  <a:schemeClr val="accent2"/>
                </a:solidFill>
              </a:rPr>
              <a:t>ARM</a:t>
            </a:r>
            <a:r>
              <a:rPr lang="zh-CN" altLang="en-US" sz="2800" b="1" smtClean="0">
                <a:solidFill>
                  <a:schemeClr val="accent2"/>
                </a:solidFill>
              </a:rPr>
              <a:t>内核基础</a:t>
            </a:r>
            <a:r>
              <a:rPr lang="zh-CN" altLang="en-US" sz="2800" smtClean="0"/>
              <a:t> </a:t>
            </a:r>
            <a:endParaRPr lang="zh-CN" altLang="en-US" sz="2800" b="1" u="sng" smtClean="0">
              <a:solidFill>
                <a:schemeClr val="accent2"/>
              </a:solidFill>
            </a:endParaRPr>
          </a:p>
          <a:p>
            <a:pPr marL="609600" indent="-609600"/>
            <a:r>
              <a:rPr lang="zh-CN" altLang="en-US" sz="2800" b="1" smtClean="0"/>
              <a:t>指令集和状态</a:t>
            </a:r>
          </a:p>
          <a:p>
            <a:pPr marL="609600" indent="-609600">
              <a:buFontTx/>
              <a:buNone/>
            </a:pPr>
            <a:r>
              <a:rPr lang="zh-CN" altLang="en-US" sz="2800" b="1" smtClean="0"/>
              <a:t>       有三种指令集：</a:t>
            </a:r>
            <a:r>
              <a:rPr lang="en-US" altLang="zh-CN" sz="2800" b="1" smtClean="0">
                <a:solidFill>
                  <a:schemeClr val="accent2"/>
                </a:solidFill>
              </a:rPr>
              <a:t>ARM,Thumb</a:t>
            </a:r>
            <a:r>
              <a:rPr lang="zh-CN" altLang="en-US" sz="2800" b="1" smtClean="0">
                <a:solidFill>
                  <a:schemeClr val="accent2"/>
                </a:solidFill>
              </a:rPr>
              <a:t>和</a:t>
            </a:r>
            <a:r>
              <a:rPr lang="en-US" altLang="zh-CN" sz="2800" b="1" smtClean="0">
                <a:solidFill>
                  <a:schemeClr val="accent2"/>
                </a:solidFill>
              </a:rPr>
              <a:t>Jazelle</a:t>
            </a:r>
            <a:r>
              <a:rPr lang="zh-CN" altLang="en-US" sz="2800" b="1" smtClean="0"/>
              <a:t>，它们分别对应着</a:t>
            </a:r>
            <a:r>
              <a:rPr lang="en-US" altLang="zh-CN" sz="2800" b="1" smtClean="0"/>
              <a:t>ARM,Thumb</a:t>
            </a:r>
            <a:r>
              <a:rPr lang="zh-CN" altLang="en-US" sz="2800" b="1" smtClean="0"/>
              <a:t>和</a:t>
            </a:r>
            <a:r>
              <a:rPr lang="en-US" altLang="zh-CN" sz="2800" b="1" smtClean="0"/>
              <a:t>Jazelle</a:t>
            </a:r>
            <a:r>
              <a:rPr lang="zh-CN" altLang="en-US" sz="2800" b="1" smtClean="0"/>
              <a:t>这三种状态。要执行某种指令集时，必须先切换到相应的状态下，而不能混用。</a:t>
            </a:r>
          </a:p>
          <a:p>
            <a:pPr marL="609600" indent="-609600">
              <a:buFontTx/>
              <a:buNone/>
            </a:pPr>
            <a:r>
              <a:rPr lang="en-US" altLang="zh-CN" sz="2800" b="1" smtClean="0"/>
              <a:t>.     </a:t>
            </a:r>
            <a:r>
              <a:rPr lang="en-US" altLang="zh-CN" sz="2800" b="1" smtClean="0">
                <a:solidFill>
                  <a:schemeClr val="accent2"/>
                </a:solidFill>
              </a:rPr>
              <a:t>ARM</a:t>
            </a:r>
            <a:r>
              <a:rPr lang="zh-CN" altLang="en-US" sz="2800" b="1" smtClean="0">
                <a:solidFill>
                  <a:schemeClr val="accent2"/>
                </a:solidFill>
              </a:rPr>
              <a:t>指令集每条指令的长度是相同的，均为</a:t>
            </a:r>
            <a:r>
              <a:rPr lang="en-US" altLang="zh-CN" sz="2800" b="1" smtClean="0">
                <a:solidFill>
                  <a:schemeClr val="accent2"/>
                </a:solidFill>
              </a:rPr>
              <a:t>32</a:t>
            </a:r>
            <a:r>
              <a:rPr lang="zh-CN" altLang="en-US" sz="2800" b="1" smtClean="0">
                <a:solidFill>
                  <a:schemeClr val="accent2"/>
                </a:solidFill>
              </a:rPr>
              <a:t>位。</a:t>
            </a:r>
            <a:r>
              <a:rPr lang="en-US" altLang="zh-CN" sz="2800" b="1" smtClean="0"/>
              <a:t>Thumb</a:t>
            </a:r>
            <a:r>
              <a:rPr lang="zh-CN" altLang="en-US" sz="2800" b="1" smtClean="0"/>
              <a:t>指令集是</a:t>
            </a:r>
            <a:r>
              <a:rPr lang="en-US" altLang="zh-CN" sz="2800" b="1" smtClean="0"/>
              <a:t>ARM</a:t>
            </a:r>
            <a:r>
              <a:rPr lang="zh-CN" altLang="en-US" sz="2800" b="1" smtClean="0"/>
              <a:t>指令集的子集，指令长度为</a:t>
            </a:r>
            <a:r>
              <a:rPr lang="en-US" altLang="zh-CN" sz="2800" b="1" smtClean="0"/>
              <a:t>16</a:t>
            </a:r>
            <a:r>
              <a:rPr lang="zh-CN" altLang="en-US" sz="2800" b="1" smtClean="0"/>
              <a:t>位。</a:t>
            </a:r>
            <a:r>
              <a:rPr lang="en-US" altLang="zh-CN" sz="2800" b="1" smtClean="0"/>
              <a:t>Jazelle</a:t>
            </a:r>
            <a:r>
              <a:rPr lang="zh-CN" altLang="en-US" sz="2800" b="1" smtClean="0"/>
              <a:t>指令集指令长度是</a:t>
            </a:r>
            <a:r>
              <a:rPr lang="en-US" altLang="zh-CN" sz="2800" b="1" smtClean="0"/>
              <a:t>8</a:t>
            </a:r>
            <a:r>
              <a:rPr lang="zh-CN" altLang="en-US" sz="2800" b="1" smtClean="0"/>
              <a:t>位。</a:t>
            </a:r>
            <a:r>
              <a:rPr lang="zh-CN" altLang="en-US" sz="2800" smtClean="0"/>
              <a:t> </a:t>
            </a:r>
            <a:r>
              <a:rPr lang="zh-CN" altLang="en-US" sz="2800" b="1" smtClean="0"/>
              <a:t>　　　</a:t>
            </a: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69" name="Rectangle 2"/>
          <p:cNvSpPr>
            <a:spLocks noGrp="1" noChangeArrowheads="1"/>
          </p:cNvSpPr>
          <p:nvPr>
            <p:ph type="body" idx="1"/>
          </p:nvPr>
        </p:nvSpPr>
        <p:spPr bwMode="auto">
          <a:xfrm>
            <a:off x="395288" y="404813"/>
            <a:ext cx="8589962" cy="5721350"/>
          </a:xfrm>
        </p:spPr>
        <p:txBody>
          <a:bodyPr wrap="square" numCol="1" anchor="t" anchorCtr="0" compatLnSpc="1">
            <a:prstTxWarp prst="textNoShape">
              <a:avLst/>
            </a:prstTxWarp>
          </a:bodyPr>
          <a:lstStyle/>
          <a:p>
            <a:pPr marL="609600" indent="-609600" algn="ctr">
              <a:buFontTx/>
              <a:buNone/>
            </a:pPr>
            <a:r>
              <a:rPr lang="zh-CN" altLang="en-US" sz="2800" b="1" smtClean="0">
                <a:solidFill>
                  <a:schemeClr val="accent2"/>
                </a:solidFill>
              </a:rPr>
              <a:t>处理器的模式</a:t>
            </a:r>
          </a:p>
          <a:p>
            <a:pPr marL="609600" indent="-609600" algn="ctr">
              <a:buFontTx/>
              <a:buNone/>
            </a:pPr>
            <a:endParaRPr lang="zh-CN" altLang="en-US" sz="2800" b="1" u="sng" smtClean="0">
              <a:solidFill>
                <a:schemeClr val="accent2"/>
              </a:solidFill>
            </a:endParaRPr>
          </a:p>
          <a:p>
            <a:pPr marL="609600" indent="-609600">
              <a:buFontTx/>
              <a:buNone/>
            </a:pPr>
            <a:r>
              <a:rPr lang="zh-CN" altLang="en-US" sz="2800" b="1" smtClean="0"/>
              <a:t>共有</a:t>
            </a:r>
            <a:r>
              <a:rPr lang="en-US" altLang="zh-CN" sz="2800" b="1" smtClean="0"/>
              <a:t>7</a:t>
            </a:r>
            <a:r>
              <a:rPr lang="zh-CN" altLang="en-US" sz="2800" b="1" smtClean="0"/>
              <a:t>种模式</a:t>
            </a:r>
            <a:r>
              <a:rPr lang="en-US" altLang="zh-CN" sz="2800" b="1" smtClean="0"/>
              <a:t>,</a:t>
            </a:r>
            <a:r>
              <a:rPr lang="zh-CN" altLang="en-US" sz="2800" b="1" smtClean="0"/>
              <a:t>可以分成二类：</a:t>
            </a:r>
          </a:p>
          <a:p>
            <a:pPr marL="609600" indent="-609600"/>
            <a:r>
              <a:rPr lang="zh-CN" altLang="en-US" sz="2800" b="1" smtClean="0"/>
              <a:t>第一类是“</a:t>
            </a:r>
            <a:r>
              <a:rPr lang="zh-CN" altLang="en-US" sz="2800" b="1" smtClean="0">
                <a:solidFill>
                  <a:schemeClr val="accent2"/>
                </a:solidFill>
              </a:rPr>
              <a:t>特权</a:t>
            </a:r>
            <a:r>
              <a:rPr lang="zh-CN" altLang="en-US" sz="2800" b="1" smtClean="0"/>
              <a:t>”模式，包括</a:t>
            </a:r>
            <a:r>
              <a:rPr lang="en-US" altLang="zh-CN" sz="2800" b="1" smtClean="0"/>
              <a:t>:</a:t>
            </a:r>
          </a:p>
          <a:p>
            <a:pPr marL="609600" indent="-609600">
              <a:buFontTx/>
              <a:buNone/>
            </a:pPr>
            <a:r>
              <a:rPr lang="en-US" altLang="zh-CN" sz="2800" b="1" smtClean="0"/>
              <a:t> </a:t>
            </a:r>
            <a:r>
              <a:rPr lang="zh-CN" altLang="en-US" sz="2800" b="1" smtClean="0"/>
              <a:t>中止模式（</a:t>
            </a:r>
            <a:r>
              <a:rPr lang="en-US" altLang="zh-CN" sz="2800" b="1" smtClean="0"/>
              <a:t>abt</a:t>
            </a:r>
            <a:r>
              <a:rPr lang="zh-CN" altLang="en-US" sz="2800" b="1" smtClean="0"/>
              <a:t>）</a:t>
            </a:r>
            <a:r>
              <a:rPr lang="en-US" altLang="zh-CN" sz="2800" b="1" smtClean="0"/>
              <a:t>,</a:t>
            </a:r>
            <a:r>
              <a:rPr lang="zh-CN" altLang="en-US" sz="2800" b="1" smtClean="0"/>
              <a:t>中断模式（</a:t>
            </a:r>
            <a:r>
              <a:rPr lang="en-US" altLang="zh-CN" sz="2800" b="1" smtClean="0"/>
              <a:t>irq</a:t>
            </a:r>
            <a:r>
              <a:rPr lang="zh-CN" altLang="en-US" sz="2800" b="1" smtClean="0"/>
              <a:t>）</a:t>
            </a:r>
            <a:r>
              <a:rPr lang="en-US" altLang="zh-CN" sz="2800" b="1" smtClean="0"/>
              <a:t>,</a:t>
            </a:r>
          </a:p>
          <a:p>
            <a:pPr marL="609600" indent="-609600">
              <a:buFontTx/>
              <a:buNone/>
            </a:pPr>
            <a:r>
              <a:rPr lang="en-US" altLang="zh-CN" sz="2800" b="1" smtClean="0"/>
              <a:t> </a:t>
            </a:r>
            <a:r>
              <a:rPr lang="zh-CN" altLang="en-US" sz="2800" b="1" smtClean="0"/>
              <a:t>快速中断模式（</a:t>
            </a:r>
            <a:r>
              <a:rPr lang="en-US" altLang="zh-CN" sz="2800" b="1" smtClean="0"/>
              <a:t>fiq</a:t>
            </a:r>
            <a:r>
              <a:rPr lang="zh-CN" altLang="en-US" sz="2800" b="1" smtClean="0"/>
              <a:t>），管理模式</a:t>
            </a:r>
            <a:r>
              <a:rPr lang="en-US" altLang="zh-CN" sz="2800" b="1" smtClean="0"/>
              <a:t>svc</a:t>
            </a:r>
            <a:r>
              <a:rPr lang="zh-CN" altLang="en-US" sz="2800" b="1" smtClean="0"/>
              <a:t>）</a:t>
            </a:r>
            <a:r>
              <a:rPr lang="en-US" altLang="zh-CN" sz="2800" b="1" smtClean="0"/>
              <a:t>,</a:t>
            </a:r>
          </a:p>
          <a:p>
            <a:pPr marL="609600" indent="-609600">
              <a:buFontTx/>
              <a:buNone/>
            </a:pPr>
            <a:r>
              <a:rPr lang="zh-CN" altLang="en-US" sz="2800" b="1" smtClean="0"/>
              <a:t>未定义指令模式（</a:t>
            </a:r>
            <a:r>
              <a:rPr lang="en-US" altLang="zh-CN" sz="2800" b="1" smtClean="0"/>
              <a:t>und</a:t>
            </a:r>
            <a:r>
              <a:rPr lang="zh-CN" altLang="en-US" sz="2800" b="1" smtClean="0"/>
              <a:t>）</a:t>
            </a:r>
            <a:r>
              <a:rPr lang="en-US" altLang="zh-CN" sz="2800" b="1" smtClean="0"/>
              <a:t>,</a:t>
            </a:r>
            <a:r>
              <a:rPr lang="zh-CN" altLang="en-US" sz="2800" b="1" smtClean="0"/>
              <a:t>系统模式（</a:t>
            </a:r>
            <a:r>
              <a:rPr lang="en-US" altLang="zh-CN" sz="2800" b="1" smtClean="0"/>
              <a:t>sys</a:t>
            </a:r>
            <a:r>
              <a:rPr lang="zh-CN" altLang="en-US" sz="2800" b="1" smtClean="0"/>
              <a:t>）</a:t>
            </a:r>
          </a:p>
          <a:p>
            <a:pPr marL="609600" indent="-609600">
              <a:buFontTx/>
              <a:buNone/>
            </a:pPr>
            <a:endParaRPr lang="zh-CN" altLang="en-US" sz="2800" b="1" smtClean="0"/>
          </a:p>
          <a:p>
            <a:pPr marL="609600" indent="-609600"/>
            <a:r>
              <a:rPr lang="zh-CN" altLang="en-US" sz="2800" b="1" smtClean="0"/>
              <a:t>第二类是“</a:t>
            </a:r>
            <a:r>
              <a:rPr lang="zh-CN" altLang="en-US" sz="2800" b="1" smtClean="0">
                <a:solidFill>
                  <a:schemeClr val="accent2"/>
                </a:solidFill>
              </a:rPr>
              <a:t>非特权</a:t>
            </a:r>
            <a:r>
              <a:rPr lang="zh-CN" altLang="en-US" sz="2800" b="1" smtClean="0"/>
              <a:t>”模式，包括</a:t>
            </a:r>
            <a:r>
              <a:rPr lang="en-US" altLang="zh-CN" sz="2800" b="1" smtClean="0"/>
              <a:t>:</a:t>
            </a:r>
          </a:p>
          <a:p>
            <a:pPr marL="609600" indent="-609600">
              <a:buFontTx/>
              <a:buNone/>
            </a:pPr>
            <a:r>
              <a:rPr lang="en-US" altLang="zh-CN" sz="2800" b="1" smtClean="0"/>
              <a:t>     </a:t>
            </a:r>
            <a:r>
              <a:rPr lang="zh-CN" altLang="en-US" sz="2800" b="1" smtClean="0"/>
              <a:t>用户模式（</a:t>
            </a:r>
            <a:r>
              <a:rPr lang="en-US" altLang="zh-CN" sz="2800" b="1" smtClean="0"/>
              <a:t>usr</a:t>
            </a:r>
            <a:r>
              <a:rPr lang="zh-CN" altLang="en-US" sz="2800" b="1" smtClean="0"/>
              <a:t>）。</a:t>
            </a:r>
            <a:r>
              <a:rPr lang="zh-CN" altLang="en-US" sz="2900" smtClean="0"/>
              <a:t> </a:t>
            </a:r>
            <a:r>
              <a:rPr lang="zh-CN" altLang="en-US" b="1" smtClean="0"/>
              <a:t>　　　</a:t>
            </a: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3" name="Rectangle 2"/>
          <p:cNvSpPr>
            <a:spLocks noGrp="1" noChangeArrowheads="1"/>
          </p:cNvSpPr>
          <p:nvPr>
            <p:ph type="body" idx="1"/>
          </p:nvPr>
        </p:nvSpPr>
        <p:spPr bwMode="auto">
          <a:xfrm>
            <a:off x="395288" y="188913"/>
            <a:ext cx="8229600" cy="5721350"/>
          </a:xfrm>
        </p:spPr>
        <p:txBody>
          <a:bodyPr wrap="square" numCol="1" anchor="t" anchorCtr="0" compatLnSpc="1">
            <a:prstTxWarp prst="textNoShape">
              <a:avLst/>
            </a:prstTxWarp>
          </a:bodyPr>
          <a:lstStyle/>
          <a:p>
            <a:pPr marL="609600" indent="-609600" algn="ctr">
              <a:buFontTx/>
              <a:buNone/>
            </a:pPr>
            <a:r>
              <a:rPr lang="en-US" altLang="en-US" sz="3300" b="1" smtClean="0">
                <a:solidFill>
                  <a:schemeClr val="accent2"/>
                </a:solidFill>
              </a:rPr>
              <a:t>ARM的寄存器</a:t>
            </a:r>
            <a:endParaRPr lang="zh-CN" altLang="en-US" sz="3300" b="1" u="sng" smtClean="0">
              <a:solidFill>
                <a:schemeClr val="accent2"/>
              </a:solidFill>
            </a:endParaRPr>
          </a:p>
          <a:p>
            <a:pPr marL="609600" indent="-609600">
              <a:buFontTx/>
              <a:buNone/>
            </a:pPr>
            <a:r>
              <a:rPr lang="zh-CN" altLang="en-US" sz="3300" b="1" smtClean="0"/>
              <a:t>       共有</a:t>
            </a:r>
            <a:r>
              <a:rPr lang="en-US" altLang="zh-CN" sz="3300" b="1" smtClean="0"/>
              <a:t>37</a:t>
            </a:r>
            <a:r>
              <a:rPr lang="zh-CN" altLang="en-US" sz="3300" b="1" smtClean="0"/>
              <a:t>个寄存器，这些寄存器都是</a:t>
            </a:r>
            <a:r>
              <a:rPr lang="en-US" altLang="zh-CN" sz="3300" b="1" smtClean="0"/>
              <a:t>32</a:t>
            </a:r>
            <a:r>
              <a:rPr lang="zh-CN" altLang="en-US" sz="3300" b="1" smtClean="0"/>
              <a:t>位的，其中包括</a:t>
            </a:r>
            <a:r>
              <a:rPr lang="en-US" altLang="zh-CN" sz="3300" b="1" smtClean="0"/>
              <a:t>31</a:t>
            </a:r>
            <a:r>
              <a:rPr lang="zh-CN" altLang="en-US" sz="3300" b="1" smtClean="0"/>
              <a:t>个通用寄存器和</a:t>
            </a:r>
            <a:r>
              <a:rPr lang="en-US" altLang="zh-CN" sz="3300" b="1" smtClean="0"/>
              <a:t>6</a:t>
            </a:r>
            <a:r>
              <a:rPr lang="zh-CN" altLang="en-US" sz="3300" b="1" smtClean="0"/>
              <a:t>个状态寄存器。</a:t>
            </a:r>
          </a:p>
          <a:p>
            <a:pPr marL="609600" indent="-609600">
              <a:buFontTx/>
              <a:buNone/>
            </a:pPr>
            <a:r>
              <a:rPr lang="zh-CN" altLang="en-US" sz="3300" b="1" smtClean="0"/>
              <a:t>       </a:t>
            </a:r>
            <a:r>
              <a:rPr lang="zh-CN" altLang="en-US" sz="3300" b="1" smtClean="0">
                <a:solidFill>
                  <a:schemeClr val="accent2"/>
                </a:solidFill>
              </a:rPr>
              <a:t>在任一时刻</a:t>
            </a:r>
            <a:r>
              <a:rPr lang="zh-CN" altLang="en-US" sz="3300" b="1" smtClean="0"/>
              <a:t>，</a:t>
            </a:r>
            <a:r>
              <a:rPr lang="zh-CN" altLang="en-US" sz="3300" b="1" smtClean="0">
                <a:solidFill>
                  <a:schemeClr val="accent2"/>
                </a:solidFill>
              </a:rPr>
              <a:t>这些寄存器对程序员来说并不都是可见的</a:t>
            </a:r>
            <a:r>
              <a:rPr lang="zh-CN" altLang="en-US" sz="3300" b="1" smtClean="0"/>
              <a:t>；到底可以访问哪些寄存器，是</a:t>
            </a:r>
            <a:r>
              <a:rPr lang="zh-CN" altLang="en-US" sz="3300" b="1" smtClean="0">
                <a:solidFill>
                  <a:srgbClr val="CC00CC"/>
                </a:solidFill>
              </a:rPr>
              <a:t>由处理器当前的</a:t>
            </a:r>
            <a:r>
              <a:rPr lang="zh-CN" altLang="en-US" sz="3300" b="1" u="sng" smtClean="0">
                <a:solidFill>
                  <a:srgbClr val="CC00CC"/>
                </a:solidFill>
              </a:rPr>
              <a:t>状态</a:t>
            </a:r>
            <a:r>
              <a:rPr lang="zh-CN" altLang="en-US" sz="3300" b="1" smtClean="0">
                <a:solidFill>
                  <a:srgbClr val="CC00CC"/>
                </a:solidFill>
              </a:rPr>
              <a:t>和</a:t>
            </a:r>
            <a:r>
              <a:rPr lang="zh-CN" altLang="en-US" sz="3300" b="1" u="sng" smtClean="0">
                <a:solidFill>
                  <a:srgbClr val="CC00CC"/>
                </a:solidFill>
              </a:rPr>
              <a:t>模式</a:t>
            </a:r>
            <a:r>
              <a:rPr lang="zh-CN" altLang="en-US" sz="3300" b="1" smtClean="0">
                <a:solidFill>
                  <a:srgbClr val="CC00CC"/>
                </a:solidFill>
              </a:rPr>
              <a:t>所决定的</a:t>
            </a:r>
            <a:r>
              <a:rPr lang="zh-CN" altLang="en-US" sz="3300" smtClean="0">
                <a:solidFill>
                  <a:srgbClr val="CC00CC"/>
                </a:solidFill>
              </a:rPr>
              <a:t> </a:t>
            </a:r>
            <a:r>
              <a:rPr lang="zh-CN" altLang="en-US" sz="3300" b="1" smtClean="0">
                <a:solidFill>
                  <a:srgbClr val="CC00CC"/>
                </a:solidFill>
              </a:rPr>
              <a:t>　</a:t>
            </a:r>
            <a:r>
              <a:rPr lang="zh-CN" altLang="en-US" sz="3300" b="1" smtClean="0"/>
              <a:t>　</a:t>
            </a:r>
            <a:r>
              <a:rPr lang="zh-CN" altLang="en-US" b="1" smtClean="0"/>
              <a:t>　</a:t>
            </a: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ChangeArrowheads="1"/>
          </p:cNvSpPr>
          <p:nvPr/>
        </p:nvSpPr>
        <p:spPr bwMode="auto">
          <a:xfrm>
            <a:off x="457200" y="1417638"/>
            <a:ext cx="8229600" cy="487362"/>
          </a:xfrm>
          <a:prstGeom prst="rect">
            <a:avLst/>
          </a:prstGeom>
          <a:noFill/>
          <a:ln w="9525">
            <a:noFill/>
            <a:miter lim="800000"/>
            <a:headEnd/>
            <a:tailEnd/>
          </a:ln>
        </p:spPr>
        <p:txBody>
          <a:bodyPr/>
          <a:lstStyle/>
          <a:p>
            <a:pPr marL="381000" indent="-381000">
              <a:spcBef>
                <a:spcPct val="20000"/>
              </a:spcBef>
              <a:buClr>
                <a:schemeClr val="hlink"/>
              </a:buClr>
              <a:buFont typeface="Wingdings" pitchFamily="2" charset="2"/>
              <a:buChar char="q"/>
            </a:pPr>
            <a:r>
              <a:rPr lang="zh-CN" altLang="en-US" sz="2800" u="sng">
                <a:solidFill>
                  <a:schemeClr val="accent2"/>
                </a:solidFill>
                <a:ea typeface="黑体" pitchFamily="49" charset="-122"/>
              </a:rPr>
              <a:t>通用寄存器：通用寄存器包括</a:t>
            </a:r>
            <a:r>
              <a:rPr lang="en-US" altLang="zh-CN" sz="2800" u="sng">
                <a:solidFill>
                  <a:schemeClr val="accent2"/>
                </a:solidFill>
                <a:ea typeface="黑体" pitchFamily="49" charset="-122"/>
              </a:rPr>
              <a:t>R0</a:t>
            </a:r>
            <a:r>
              <a:rPr lang="zh-CN" altLang="en-US" sz="2800" u="sng">
                <a:solidFill>
                  <a:schemeClr val="accent2"/>
                </a:solidFill>
                <a:ea typeface="黑体" pitchFamily="49" charset="-122"/>
              </a:rPr>
              <a:t>～</a:t>
            </a:r>
            <a:r>
              <a:rPr lang="en-US" altLang="zh-CN" sz="2800" u="sng">
                <a:solidFill>
                  <a:schemeClr val="accent2"/>
                </a:solidFill>
                <a:ea typeface="黑体" pitchFamily="49" charset="-122"/>
              </a:rPr>
              <a:t>R15</a:t>
            </a:r>
            <a:r>
              <a:rPr lang="zh-CN" altLang="en-US" sz="2800" u="sng">
                <a:solidFill>
                  <a:schemeClr val="accent2"/>
                </a:solidFill>
                <a:ea typeface="黑体" pitchFamily="49" charset="-122"/>
              </a:rPr>
              <a:t>，可以分为三类：</a:t>
            </a:r>
          </a:p>
          <a:p>
            <a:pPr marL="381000" indent="-381000">
              <a:spcBef>
                <a:spcPct val="20000"/>
              </a:spcBef>
              <a:buClr>
                <a:schemeClr val="hlink"/>
              </a:buClr>
              <a:buFont typeface="Wingdings" pitchFamily="2" charset="2"/>
              <a:buChar char="q"/>
            </a:pPr>
            <a:endParaRPr lang="en-US" altLang="zh-CN">
              <a:ea typeface="黑体" pitchFamily="49" charset="-122"/>
            </a:endParaRPr>
          </a:p>
        </p:txBody>
      </p:sp>
      <p:sp>
        <p:nvSpPr>
          <p:cNvPr id="37892" name="Rectangle 4"/>
          <p:cNvSpPr>
            <a:spLocks noChangeArrowheads="1"/>
          </p:cNvSpPr>
          <p:nvPr/>
        </p:nvSpPr>
        <p:spPr bwMode="auto">
          <a:xfrm>
            <a:off x="971550" y="2420938"/>
            <a:ext cx="7772400" cy="457200"/>
          </a:xfrm>
          <a:prstGeom prst="rect">
            <a:avLst/>
          </a:prstGeom>
          <a:noFill/>
          <a:ln w="9525">
            <a:noFill/>
            <a:miter lim="800000"/>
            <a:headEnd/>
            <a:tailEnd/>
          </a:ln>
        </p:spPr>
        <p:txBody>
          <a:bodyPr>
            <a:spAutoFit/>
          </a:bodyPr>
          <a:lstStyle/>
          <a:p>
            <a:pPr marL="288925" indent="-288925">
              <a:spcBef>
                <a:spcPct val="50000"/>
              </a:spcBef>
              <a:buClr>
                <a:schemeClr val="hlink"/>
              </a:buClr>
              <a:buFont typeface="Wingdings" pitchFamily="2" charset="2"/>
              <a:buChar char="Ø"/>
            </a:pPr>
            <a:r>
              <a:rPr lang="zh-CN" altLang="en-US" b="1">
                <a:solidFill>
                  <a:srgbClr val="000000"/>
                </a:solidFill>
                <a:latin typeface="宋体" charset="-122"/>
                <a:ea typeface="黑体" pitchFamily="49" charset="-122"/>
              </a:rPr>
              <a:t>未分组寄存器</a:t>
            </a:r>
            <a:r>
              <a:rPr lang="en-US" altLang="zh-CN" b="1">
                <a:solidFill>
                  <a:srgbClr val="000000"/>
                </a:solidFill>
                <a:latin typeface="宋体" charset="-122"/>
                <a:ea typeface="黑体" pitchFamily="49" charset="-122"/>
              </a:rPr>
              <a:t>R0</a:t>
            </a:r>
            <a:r>
              <a:rPr lang="zh-CN" altLang="en-US" b="1">
                <a:solidFill>
                  <a:srgbClr val="000000"/>
                </a:solidFill>
                <a:latin typeface="宋体" charset="-122"/>
                <a:ea typeface="黑体" pitchFamily="49" charset="-122"/>
              </a:rPr>
              <a:t>～</a:t>
            </a:r>
            <a:r>
              <a:rPr lang="en-US" altLang="zh-CN" b="1">
                <a:solidFill>
                  <a:srgbClr val="000000"/>
                </a:solidFill>
                <a:latin typeface="宋体" charset="-122"/>
                <a:ea typeface="黑体" pitchFamily="49" charset="-122"/>
              </a:rPr>
              <a:t>R7</a:t>
            </a:r>
          </a:p>
        </p:txBody>
      </p:sp>
      <p:sp>
        <p:nvSpPr>
          <p:cNvPr id="37893" name="Rectangle 5"/>
          <p:cNvSpPr>
            <a:spLocks noChangeArrowheads="1"/>
          </p:cNvSpPr>
          <p:nvPr/>
        </p:nvSpPr>
        <p:spPr bwMode="auto">
          <a:xfrm>
            <a:off x="971550" y="2997200"/>
            <a:ext cx="7772400" cy="457200"/>
          </a:xfrm>
          <a:prstGeom prst="rect">
            <a:avLst/>
          </a:prstGeom>
          <a:noFill/>
          <a:ln w="9525">
            <a:noFill/>
            <a:miter lim="800000"/>
            <a:headEnd/>
            <a:tailEnd/>
          </a:ln>
        </p:spPr>
        <p:txBody>
          <a:bodyPr>
            <a:spAutoFit/>
          </a:bodyPr>
          <a:lstStyle/>
          <a:p>
            <a:pPr marL="288925" indent="-288925">
              <a:spcBef>
                <a:spcPct val="50000"/>
              </a:spcBef>
              <a:buClr>
                <a:schemeClr val="hlink"/>
              </a:buClr>
              <a:buFont typeface="Wingdings" pitchFamily="2" charset="2"/>
              <a:buChar char="Ø"/>
            </a:pPr>
            <a:r>
              <a:rPr lang="zh-CN" altLang="en-US" b="1">
                <a:solidFill>
                  <a:srgbClr val="000000"/>
                </a:solidFill>
                <a:latin typeface="宋体" charset="-122"/>
                <a:ea typeface="黑体" pitchFamily="49" charset="-122"/>
              </a:rPr>
              <a:t>分组寄存器</a:t>
            </a:r>
            <a:r>
              <a:rPr lang="en-US" altLang="zh-CN" b="1">
                <a:solidFill>
                  <a:srgbClr val="000000"/>
                </a:solidFill>
                <a:latin typeface="宋体" charset="-122"/>
                <a:ea typeface="黑体" pitchFamily="49" charset="-122"/>
              </a:rPr>
              <a:t>R8</a:t>
            </a:r>
            <a:r>
              <a:rPr lang="zh-CN" altLang="en-US" b="1">
                <a:solidFill>
                  <a:srgbClr val="000000"/>
                </a:solidFill>
                <a:latin typeface="宋体" charset="-122"/>
                <a:ea typeface="黑体" pitchFamily="49" charset="-122"/>
              </a:rPr>
              <a:t>～</a:t>
            </a:r>
            <a:r>
              <a:rPr lang="en-US" altLang="zh-CN" b="1">
                <a:solidFill>
                  <a:srgbClr val="000000"/>
                </a:solidFill>
                <a:latin typeface="宋体" charset="-122"/>
                <a:ea typeface="黑体" pitchFamily="49" charset="-122"/>
              </a:rPr>
              <a:t>R14</a:t>
            </a:r>
          </a:p>
        </p:txBody>
      </p:sp>
      <p:sp>
        <p:nvSpPr>
          <p:cNvPr id="37894" name="Rectangle 6"/>
          <p:cNvSpPr>
            <a:spLocks noChangeArrowheads="1"/>
          </p:cNvSpPr>
          <p:nvPr/>
        </p:nvSpPr>
        <p:spPr bwMode="auto">
          <a:xfrm>
            <a:off x="971550" y="3644900"/>
            <a:ext cx="7772400" cy="457200"/>
          </a:xfrm>
          <a:prstGeom prst="rect">
            <a:avLst/>
          </a:prstGeom>
          <a:noFill/>
          <a:ln w="9525">
            <a:noFill/>
            <a:miter lim="800000"/>
            <a:headEnd/>
            <a:tailEnd/>
          </a:ln>
        </p:spPr>
        <p:txBody>
          <a:bodyPr>
            <a:spAutoFit/>
          </a:bodyPr>
          <a:lstStyle/>
          <a:p>
            <a:pPr marL="288925" indent="-288925">
              <a:spcBef>
                <a:spcPct val="50000"/>
              </a:spcBef>
              <a:buClr>
                <a:schemeClr val="hlink"/>
              </a:buClr>
              <a:buFont typeface="Wingdings" pitchFamily="2" charset="2"/>
              <a:buChar char="Ø"/>
            </a:pPr>
            <a:r>
              <a:rPr lang="zh-CN" altLang="en-US" b="1">
                <a:solidFill>
                  <a:srgbClr val="000000"/>
                </a:solidFill>
                <a:latin typeface="宋体" charset="-122"/>
                <a:ea typeface="黑体" pitchFamily="49" charset="-122"/>
              </a:rPr>
              <a:t>程序计数器</a:t>
            </a:r>
            <a:r>
              <a:rPr lang="en-US" altLang="zh-CN" b="1">
                <a:solidFill>
                  <a:srgbClr val="000000"/>
                </a:solidFill>
                <a:latin typeface="宋体" charset="-122"/>
                <a:ea typeface="黑体" pitchFamily="49" charset="-122"/>
              </a:rPr>
              <a:t>PC(R15)</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78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7892"/>
                                        </p:tgtEl>
                                        <p:attrNameLst>
                                          <p:attrName>style.visibility</p:attrName>
                                        </p:attrNameLst>
                                      </p:cBhvr>
                                      <p:to>
                                        <p:strVal val="visible"/>
                                      </p:to>
                                    </p:set>
                                    <p:anim calcmode="lin" valueType="num">
                                      <p:cBhvr additive="base">
                                        <p:cTn id="11" dur="500" fill="hold"/>
                                        <p:tgtEl>
                                          <p:spTgt spid="37892"/>
                                        </p:tgtEl>
                                        <p:attrNameLst>
                                          <p:attrName>ppt_x</p:attrName>
                                        </p:attrNameLst>
                                      </p:cBhvr>
                                      <p:tavLst>
                                        <p:tav tm="0">
                                          <p:val>
                                            <p:strVal val="#ppt_x"/>
                                          </p:val>
                                        </p:tav>
                                        <p:tav tm="100000">
                                          <p:val>
                                            <p:strVal val="#ppt_x"/>
                                          </p:val>
                                        </p:tav>
                                      </p:tavLst>
                                    </p:anim>
                                    <p:anim calcmode="lin" valueType="num">
                                      <p:cBhvr additive="base">
                                        <p:cTn id="12" dur="500" fill="hold"/>
                                        <p:tgtEl>
                                          <p:spTgt spid="3789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7893"/>
                                        </p:tgtEl>
                                        <p:attrNameLst>
                                          <p:attrName>style.visibility</p:attrName>
                                        </p:attrNameLst>
                                      </p:cBhvr>
                                      <p:to>
                                        <p:strVal val="visible"/>
                                      </p:to>
                                    </p:set>
                                    <p:anim calcmode="lin" valueType="num">
                                      <p:cBhvr additive="base">
                                        <p:cTn id="17" dur="500" fill="hold"/>
                                        <p:tgtEl>
                                          <p:spTgt spid="37893"/>
                                        </p:tgtEl>
                                        <p:attrNameLst>
                                          <p:attrName>ppt_x</p:attrName>
                                        </p:attrNameLst>
                                      </p:cBhvr>
                                      <p:tavLst>
                                        <p:tav tm="0">
                                          <p:val>
                                            <p:strVal val="#ppt_x"/>
                                          </p:val>
                                        </p:tav>
                                        <p:tav tm="100000">
                                          <p:val>
                                            <p:strVal val="#ppt_x"/>
                                          </p:val>
                                        </p:tav>
                                      </p:tavLst>
                                    </p:anim>
                                    <p:anim calcmode="lin" valueType="num">
                                      <p:cBhvr additive="base">
                                        <p:cTn id="18" dur="500" fill="hold"/>
                                        <p:tgtEl>
                                          <p:spTgt spid="3789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7894"/>
                                        </p:tgtEl>
                                        <p:attrNameLst>
                                          <p:attrName>style.visibility</p:attrName>
                                        </p:attrNameLst>
                                      </p:cBhvr>
                                      <p:to>
                                        <p:strVal val="visible"/>
                                      </p:to>
                                    </p:set>
                                    <p:anim calcmode="lin" valueType="num">
                                      <p:cBhvr additive="base">
                                        <p:cTn id="23" dur="500" fill="hold"/>
                                        <p:tgtEl>
                                          <p:spTgt spid="37894"/>
                                        </p:tgtEl>
                                        <p:attrNameLst>
                                          <p:attrName>ppt_x</p:attrName>
                                        </p:attrNameLst>
                                      </p:cBhvr>
                                      <p:tavLst>
                                        <p:tav tm="0">
                                          <p:val>
                                            <p:strVal val="#ppt_x"/>
                                          </p:val>
                                        </p:tav>
                                        <p:tav tm="100000">
                                          <p:val>
                                            <p:strVal val="#ppt_x"/>
                                          </p:val>
                                        </p:tav>
                                      </p:tavLst>
                                    </p:anim>
                                    <p:anim calcmode="lin" valueType="num">
                                      <p:cBhvr additive="base">
                                        <p:cTn id="24" dur="500" fill="hold"/>
                                        <p:tgtEl>
                                          <p:spTgt spid="378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autoUpdateAnimBg="0"/>
      <p:bldP spid="37892" grpId="0" autoUpdateAnimBg="0"/>
      <p:bldP spid="37893" grpId="0" autoUpdateAnimBg="0"/>
      <p:bldP spid="37894" grpId="0" autoUpdateAnimBg="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685800" y="457200"/>
            <a:ext cx="7696200" cy="838200"/>
          </a:xfrm>
        </p:spPr>
        <p:txBody>
          <a:bodyPr/>
          <a:lstStyle/>
          <a:p>
            <a:pPr fontAlgn="auto">
              <a:spcAft>
                <a:spcPts val="0"/>
              </a:spcAft>
              <a:defRPr/>
            </a:pPr>
            <a:r>
              <a:rPr lang="en-US" altLang="zh-CN" smtClean="0">
                <a:solidFill>
                  <a:schemeClr val="accent2"/>
                </a:solidFill>
              </a:rPr>
              <a:t>ARM</a:t>
            </a:r>
            <a:r>
              <a:rPr lang="zh-CN" altLang="en-US" smtClean="0">
                <a:solidFill>
                  <a:schemeClr val="accent2"/>
                </a:solidFill>
              </a:rPr>
              <a:t>状态下的寄存器组织</a:t>
            </a:r>
          </a:p>
        </p:txBody>
      </p:sp>
      <p:sp>
        <p:nvSpPr>
          <p:cNvPr id="2052" name="Rectangle 3"/>
          <p:cNvSpPr>
            <a:spLocks noChangeArrowheads="1"/>
          </p:cNvSpPr>
          <p:nvPr/>
        </p:nvSpPr>
        <p:spPr bwMode="auto">
          <a:xfrm>
            <a:off x="2176463" y="1504950"/>
            <a:ext cx="9144000" cy="0"/>
          </a:xfrm>
          <a:prstGeom prst="rect">
            <a:avLst/>
          </a:prstGeom>
          <a:noFill/>
          <a:ln w="9525">
            <a:noFill/>
            <a:miter lim="800000"/>
            <a:headEnd/>
            <a:tailEnd/>
          </a:ln>
        </p:spPr>
        <p:txBody>
          <a:bodyPr>
            <a:spAutoFit/>
          </a:bodyPr>
          <a:lstStyle/>
          <a:p>
            <a:endParaRPr lang="zh-CN" altLang="en-US" sz="1800">
              <a:ea typeface="黑体" pitchFamily="49" charset="-122"/>
            </a:endParaRPr>
          </a:p>
        </p:txBody>
      </p:sp>
      <p:graphicFrame>
        <p:nvGraphicFramePr>
          <p:cNvPr id="39940" name="Object 4"/>
          <p:cNvGraphicFramePr>
            <a:graphicFrameLocks noChangeAspect="1"/>
          </p:cNvGraphicFramePr>
          <p:nvPr/>
        </p:nvGraphicFramePr>
        <p:xfrm>
          <a:off x="533400" y="1219200"/>
          <a:ext cx="8001000" cy="5005388"/>
        </p:xfrm>
        <a:graphic>
          <a:graphicData uri="http://schemas.openxmlformats.org/presentationml/2006/ole">
            <p:oleObj spid="_x0000_s2050" name="位图图像" r:id="rId3" imgW="5669771" imgH="3688400" progId="PBrush">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500" fill="hold"/>
                                        <p:tgtEl>
                                          <p:spTgt spid="39940"/>
                                        </p:tgtEl>
                                        <p:attrNameLst>
                                          <p:attrName>ppt_x</p:attrName>
                                        </p:attrNameLst>
                                      </p:cBhvr>
                                      <p:tavLst>
                                        <p:tav tm="0">
                                          <p:val>
                                            <p:strVal val="#ppt_x"/>
                                          </p:val>
                                        </p:tav>
                                        <p:tav tm="100000">
                                          <p:val>
                                            <p:strVal val="#ppt_x"/>
                                          </p:val>
                                        </p:tav>
                                      </p:tavLst>
                                    </p:anim>
                                    <p:anim calcmode="lin" valueType="num">
                                      <p:cBhvr additive="base">
                                        <p:cTn id="8"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457200"/>
            <a:ext cx="7696200" cy="838200"/>
          </a:xfrm>
        </p:spPr>
        <p:txBody>
          <a:bodyPr/>
          <a:lstStyle/>
          <a:p>
            <a:pPr fontAlgn="auto">
              <a:spcAft>
                <a:spcPts val="0"/>
              </a:spcAft>
              <a:defRPr/>
            </a:pPr>
            <a:r>
              <a:rPr lang="zh-CN" altLang="en-US" smtClean="0">
                <a:solidFill>
                  <a:schemeClr val="accent2"/>
                </a:solidFill>
              </a:rPr>
              <a:t>程序状态寄存器</a:t>
            </a:r>
            <a:r>
              <a:rPr lang="en-US" altLang="zh-CN" smtClean="0">
                <a:solidFill>
                  <a:schemeClr val="accent2"/>
                </a:solidFill>
              </a:rPr>
              <a:t>(CPSR/SPSR)</a:t>
            </a:r>
          </a:p>
        </p:txBody>
      </p:sp>
      <p:sp>
        <p:nvSpPr>
          <p:cNvPr id="14339" name="Rectangle 3"/>
          <p:cNvSpPr>
            <a:spLocks noGrp="1" noChangeArrowheads="1"/>
          </p:cNvSpPr>
          <p:nvPr>
            <p:ph type="body" idx="1"/>
          </p:nvPr>
        </p:nvSpPr>
        <p:spPr>
          <a:xfrm>
            <a:off x="457200" y="1371600"/>
            <a:ext cx="8153400" cy="1447800"/>
          </a:xfrm>
        </p:spPr>
        <p:txBody>
          <a:bodyPr>
            <a:normAutofit fontScale="92500" lnSpcReduction="10000"/>
          </a:bodyPr>
          <a:lstStyle/>
          <a:p>
            <a:pPr marL="381000" indent="-381000" fontAlgn="auto">
              <a:lnSpc>
                <a:spcPct val="80000"/>
              </a:lnSpc>
              <a:spcAft>
                <a:spcPts val="0"/>
              </a:spcAft>
              <a:defRPr/>
            </a:pPr>
            <a:r>
              <a:rPr lang="en-US" altLang="zh-CN" sz="2800" b="1" smtClean="0">
                <a:solidFill>
                  <a:schemeClr val="accent2"/>
                </a:solidFill>
                <a:latin typeface="宋体" pitchFamily="2" charset="-122"/>
              </a:rPr>
              <a:t>CPSR(</a:t>
            </a:r>
            <a:r>
              <a:rPr lang="zh-CN" altLang="en-US" sz="2800" b="1" smtClean="0">
                <a:solidFill>
                  <a:schemeClr val="accent2"/>
                </a:solidFill>
              </a:rPr>
              <a:t>当前程序状态寄存器</a:t>
            </a:r>
            <a:r>
              <a:rPr lang="en-US" altLang="zh-CN" sz="2800" b="1" smtClean="0">
                <a:solidFill>
                  <a:schemeClr val="accent2"/>
                </a:solidFill>
                <a:latin typeface="宋体" pitchFamily="2" charset="-122"/>
              </a:rPr>
              <a:t>):</a:t>
            </a:r>
          </a:p>
          <a:p>
            <a:pPr marL="381000" indent="-381000" fontAlgn="auto">
              <a:lnSpc>
                <a:spcPct val="80000"/>
              </a:lnSpc>
              <a:spcAft>
                <a:spcPts val="0"/>
              </a:spcAft>
              <a:buFontTx/>
              <a:buNone/>
              <a:defRPr/>
            </a:pPr>
            <a:r>
              <a:rPr lang="en-US" altLang="zh-CN" sz="2800" b="1" smtClean="0">
                <a:solidFill>
                  <a:schemeClr val="accent2"/>
                </a:solidFill>
              </a:rPr>
              <a:t>     </a:t>
            </a:r>
            <a:r>
              <a:rPr lang="zh-CN" altLang="en-US" sz="2800" b="1" smtClean="0">
                <a:solidFill>
                  <a:schemeClr val="accent2"/>
                </a:solidFill>
              </a:rPr>
              <a:t>可在任何运</a:t>
            </a:r>
            <a:r>
              <a:rPr lang="zh-CN" altLang="en-US" sz="2800" b="1" smtClean="0">
                <a:solidFill>
                  <a:schemeClr val="accent2"/>
                </a:solidFill>
                <a:latin typeface="宋体" pitchFamily="2" charset="-122"/>
              </a:rPr>
              <a:t>行模式下被访问</a:t>
            </a:r>
            <a:endParaRPr lang="zh-CN" altLang="en-US" sz="2800" b="1" smtClean="0">
              <a:solidFill>
                <a:srgbClr val="000000"/>
              </a:solidFill>
            </a:endParaRPr>
          </a:p>
          <a:p>
            <a:pPr marL="381000" indent="-381000" fontAlgn="auto">
              <a:lnSpc>
                <a:spcPct val="80000"/>
              </a:lnSpc>
              <a:spcAft>
                <a:spcPts val="0"/>
              </a:spcAft>
              <a:buFontTx/>
              <a:buNone/>
              <a:defRPr/>
            </a:pPr>
            <a:r>
              <a:rPr lang="zh-CN" altLang="en-US" sz="2800" b="1" smtClean="0">
                <a:solidFill>
                  <a:srgbClr val="000000"/>
                </a:solidFill>
                <a:latin typeface="宋体" pitchFamily="2" charset="-122"/>
              </a:rPr>
              <a:t>   包括条件标志位、中断禁止位、当前处理器模式标志位，以及其他一些相关的控制和状态位。</a:t>
            </a:r>
          </a:p>
        </p:txBody>
      </p:sp>
      <p:sp>
        <p:nvSpPr>
          <p:cNvPr id="524291" name="Rectangle 5"/>
          <p:cNvSpPr>
            <a:spLocks noChangeArrowheads="1"/>
          </p:cNvSpPr>
          <p:nvPr/>
        </p:nvSpPr>
        <p:spPr bwMode="auto">
          <a:xfrm>
            <a:off x="457200" y="3429000"/>
            <a:ext cx="8229600" cy="1600200"/>
          </a:xfrm>
          <a:prstGeom prst="rect">
            <a:avLst/>
          </a:prstGeom>
          <a:noFill/>
          <a:ln w="9525">
            <a:noFill/>
            <a:miter lim="800000"/>
            <a:headEnd/>
            <a:tailEnd/>
          </a:ln>
        </p:spPr>
        <p:txBody>
          <a:bodyPr/>
          <a:lstStyle/>
          <a:p>
            <a:pPr marL="381000" indent="-381000">
              <a:lnSpc>
                <a:spcPct val="90000"/>
              </a:lnSpc>
              <a:spcBef>
                <a:spcPct val="20000"/>
              </a:spcBef>
              <a:buClr>
                <a:schemeClr val="hlink"/>
              </a:buClr>
              <a:buFont typeface="Wingdings" pitchFamily="2" charset="2"/>
              <a:buNone/>
            </a:pPr>
            <a:r>
              <a:rPr lang="en-US" altLang="zh-CN" sz="2800" b="1">
                <a:solidFill>
                  <a:schemeClr val="accent2"/>
                </a:solidFill>
                <a:latin typeface="宋体" charset="-122"/>
                <a:ea typeface="黑体" pitchFamily="49" charset="-122"/>
              </a:rPr>
              <a:t>.SPSR</a:t>
            </a:r>
            <a:r>
              <a:rPr lang="zh-CN" altLang="en-US" sz="2800" b="1">
                <a:solidFill>
                  <a:schemeClr val="accent2"/>
                </a:solidFill>
                <a:latin typeface="宋体" charset="-122"/>
                <a:ea typeface="黑体" pitchFamily="49" charset="-122"/>
              </a:rPr>
              <a:t>（备份的程序状态寄存器）</a:t>
            </a:r>
            <a:r>
              <a:rPr lang="en-US" altLang="zh-CN" sz="2800" b="1">
                <a:solidFill>
                  <a:schemeClr val="accent2"/>
                </a:solidFill>
                <a:latin typeface="宋体" charset="-122"/>
                <a:ea typeface="黑体" pitchFamily="49" charset="-122"/>
              </a:rPr>
              <a:t>: </a:t>
            </a:r>
          </a:p>
          <a:p>
            <a:pPr marL="381000" indent="-381000">
              <a:lnSpc>
                <a:spcPct val="90000"/>
              </a:lnSpc>
              <a:spcBef>
                <a:spcPct val="20000"/>
              </a:spcBef>
              <a:buClr>
                <a:schemeClr val="hlink"/>
              </a:buClr>
              <a:buFont typeface="Wingdings" pitchFamily="2" charset="2"/>
              <a:buNone/>
            </a:pPr>
            <a:r>
              <a:rPr lang="en-US" altLang="zh-CN" sz="2800" b="1">
                <a:solidFill>
                  <a:schemeClr val="accent2"/>
                </a:solidFill>
                <a:latin typeface="宋体" charset="-122"/>
                <a:ea typeface="黑体" pitchFamily="49" charset="-122"/>
              </a:rPr>
              <a:t>  </a:t>
            </a:r>
            <a:r>
              <a:rPr lang="zh-CN" altLang="en-US" sz="2800" b="1">
                <a:solidFill>
                  <a:schemeClr val="accent2"/>
                </a:solidFill>
                <a:latin typeface="宋体" charset="-122"/>
                <a:ea typeface="黑体" pitchFamily="49" charset="-122"/>
              </a:rPr>
              <a:t>每一种运行模式下都有一个专用状态寄存器</a:t>
            </a:r>
          </a:p>
          <a:p>
            <a:pPr marL="381000" indent="-381000">
              <a:lnSpc>
                <a:spcPct val="90000"/>
              </a:lnSpc>
              <a:spcBef>
                <a:spcPct val="20000"/>
              </a:spcBef>
              <a:buClr>
                <a:schemeClr val="hlink"/>
              </a:buClr>
              <a:buFont typeface="Wingdings" pitchFamily="2" charset="2"/>
              <a:buNone/>
            </a:pPr>
            <a:r>
              <a:rPr lang="zh-CN" altLang="en-US" sz="2800" b="1">
                <a:solidFill>
                  <a:schemeClr val="accent2"/>
                </a:solidFill>
                <a:latin typeface="宋体" charset="-122"/>
                <a:ea typeface="黑体" pitchFamily="49" charset="-122"/>
              </a:rPr>
              <a:t>  </a:t>
            </a:r>
            <a:r>
              <a:rPr lang="zh-CN" altLang="en-US" sz="2800" b="1">
                <a:solidFill>
                  <a:srgbClr val="000000"/>
                </a:solidFill>
                <a:latin typeface="宋体" charset="-122"/>
                <a:ea typeface="黑体" pitchFamily="49" charset="-122"/>
              </a:rPr>
              <a:t>异常发生时，</a:t>
            </a:r>
            <a:r>
              <a:rPr lang="en-US" altLang="zh-CN" sz="2800" b="1">
                <a:solidFill>
                  <a:srgbClr val="000000"/>
                </a:solidFill>
                <a:latin typeface="宋体" charset="-122"/>
                <a:ea typeface="黑体" pitchFamily="49" charset="-122"/>
              </a:rPr>
              <a:t>SPSR</a:t>
            </a:r>
            <a:r>
              <a:rPr lang="zh-CN" altLang="en-US" sz="2800" b="1">
                <a:solidFill>
                  <a:srgbClr val="000000"/>
                </a:solidFill>
                <a:latin typeface="宋体" charset="-122"/>
                <a:ea typeface="黑体" pitchFamily="49" charset="-122"/>
              </a:rPr>
              <a:t>用于保存</a:t>
            </a:r>
            <a:r>
              <a:rPr lang="en-US" altLang="zh-CN" sz="2800" b="1">
                <a:solidFill>
                  <a:srgbClr val="000000"/>
                </a:solidFill>
                <a:latin typeface="宋体" charset="-122"/>
                <a:ea typeface="黑体" pitchFamily="49" charset="-122"/>
              </a:rPr>
              <a:t>CPSR</a:t>
            </a:r>
            <a:r>
              <a:rPr lang="zh-CN" altLang="en-US" sz="2800" b="1">
                <a:solidFill>
                  <a:srgbClr val="000000"/>
                </a:solidFill>
                <a:latin typeface="宋体" charset="-122"/>
                <a:ea typeface="黑体" pitchFamily="49" charset="-122"/>
              </a:rPr>
              <a:t>的值，从异常退出时则可由</a:t>
            </a:r>
            <a:r>
              <a:rPr lang="en-US" altLang="zh-CN" sz="2800" b="1">
                <a:solidFill>
                  <a:srgbClr val="000000"/>
                </a:solidFill>
                <a:latin typeface="宋体" charset="-122"/>
                <a:ea typeface="黑体" pitchFamily="49" charset="-122"/>
              </a:rPr>
              <a:t>SPSR</a:t>
            </a:r>
            <a:r>
              <a:rPr lang="zh-CN" altLang="en-US" sz="2800" b="1">
                <a:solidFill>
                  <a:srgbClr val="000000"/>
                </a:solidFill>
                <a:latin typeface="宋体" charset="-122"/>
                <a:ea typeface="黑体" pitchFamily="49" charset="-122"/>
              </a:rPr>
              <a:t>来恢复</a:t>
            </a:r>
            <a:r>
              <a:rPr lang="en-US" altLang="zh-CN" sz="2800" b="1">
                <a:solidFill>
                  <a:srgbClr val="000000"/>
                </a:solidFill>
                <a:latin typeface="宋体" charset="-122"/>
                <a:ea typeface="黑体" pitchFamily="49" charset="-122"/>
              </a:rPr>
              <a:t>CPSR</a:t>
            </a:r>
            <a:r>
              <a:rPr lang="zh-CN" altLang="en-US" sz="2800" b="1">
                <a:solidFill>
                  <a:srgbClr val="000000"/>
                </a:solidFill>
                <a:latin typeface="宋体" charset="-122"/>
                <a:ea typeface="黑体" pitchFamily="49" charset="-122"/>
              </a:rPr>
              <a:t>。</a:t>
            </a:r>
          </a:p>
        </p:txBody>
      </p:sp>
    </p:spTree>
  </p:cSld>
  <p:clrMapOvr>
    <a:masterClrMapping/>
  </p:clrMapOvr>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fontAlgn="auto">
              <a:spcAft>
                <a:spcPts val="0"/>
              </a:spcAft>
              <a:defRPr/>
            </a:pPr>
            <a:r>
              <a:rPr lang="en-US" altLang="zh-CN" smtClean="0">
                <a:solidFill>
                  <a:schemeClr val="accent2"/>
                </a:solidFill>
              </a:rPr>
              <a:t>ARM</a:t>
            </a:r>
            <a:r>
              <a:rPr lang="zh-CN" altLang="en-US" smtClean="0">
                <a:solidFill>
                  <a:schemeClr val="accent2"/>
                </a:solidFill>
              </a:rPr>
              <a:t>的存储系统</a:t>
            </a:r>
            <a:r>
              <a:rPr lang="zh-CN" altLang="en-US" smtClean="0"/>
              <a:t> </a:t>
            </a:r>
          </a:p>
        </p:txBody>
      </p:sp>
      <p:sp>
        <p:nvSpPr>
          <p:cNvPr id="525314" name="Rectangle 3"/>
          <p:cNvSpPr>
            <a:spLocks noGrp="1" noChangeArrowheads="1"/>
          </p:cNvSpPr>
          <p:nvPr>
            <p:ph type="body" idx="1"/>
          </p:nvPr>
        </p:nvSpPr>
        <p:spPr bwMode="auto">
          <a:xfrm>
            <a:off x="250825" y="1628775"/>
            <a:ext cx="8686800" cy="4525963"/>
          </a:xfrm>
        </p:spPr>
        <p:txBody>
          <a:bodyPr wrap="square" numCol="1" anchor="t" anchorCtr="0" compatLnSpc="1">
            <a:prstTxWarp prst="textNoShape">
              <a:avLst/>
            </a:prstTxWarp>
          </a:bodyPr>
          <a:lstStyle/>
          <a:p>
            <a:r>
              <a:rPr lang="en-US" altLang="zh-CN" sz="2800" smtClean="0"/>
              <a:t>ARM</a:t>
            </a:r>
            <a:r>
              <a:rPr lang="zh-CN" altLang="en-US" sz="2800" smtClean="0"/>
              <a:t>体系使用单一的平板地址空间。该地址空间的大小为</a:t>
            </a:r>
            <a:r>
              <a:rPr lang="en-US" altLang="zh-CN" sz="2800" smtClean="0"/>
              <a:t>2</a:t>
            </a:r>
            <a:r>
              <a:rPr lang="en-US" altLang="zh-CN" sz="2800" baseline="30000" smtClean="0"/>
              <a:t>32</a:t>
            </a:r>
            <a:r>
              <a:rPr lang="zh-CN" altLang="en-US" sz="2800" smtClean="0"/>
              <a:t>个</a:t>
            </a:r>
            <a:r>
              <a:rPr lang="en-US" altLang="zh-CN" sz="2800" smtClean="0"/>
              <a:t>8</a:t>
            </a:r>
            <a:r>
              <a:rPr lang="zh-CN" altLang="en-US" sz="2800" smtClean="0"/>
              <a:t>位字节。这些字节单元的地址是一个无符号的</a:t>
            </a:r>
            <a:r>
              <a:rPr lang="en-US" altLang="zh-CN" sz="2800" smtClean="0"/>
              <a:t>32</a:t>
            </a:r>
            <a:r>
              <a:rPr lang="zh-CN" altLang="en-US" sz="2800" smtClean="0"/>
              <a:t>位数值，其取值范围为</a:t>
            </a:r>
            <a:r>
              <a:rPr lang="en-US" altLang="zh-CN" sz="2800" smtClean="0"/>
              <a:t>0</a:t>
            </a:r>
            <a:r>
              <a:rPr lang="zh-CN" altLang="en-US" sz="2800" smtClean="0"/>
              <a:t>到</a:t>
            </a:r>
            <a:r>
              <a:rPr lang="en-US" altLang="zh-CN" sz="2800" smtClean="0"/>
              <a:t>2</a:t>
            </a:r>
            <a:r>
              <a:rPr lang="en-US" altLang="zh-CN" sz="2800" baseline="30000" smtClean="0"/>
              <a:t>32</a:t>
            </a:r>
            <a:r>
              <a:rPr lang="en-US" altLang="zh-CN" sz="2800" smtClean="0"/>
              <a:t>-1</a:t>
            </a:r>
            <a:r>
              <a:rPr lang="zh-CN" altLang="en-US" sz="2800" smtClean="0"/>
              <a:t>。</a:t>
            </a:r>
          </a:p>
          <a:p>
            <a:r>
              <a:rPr lang="en-US" altLang="zh-CN" sz="2800" smtClean="0"/>
              <a:t>ARM</a:t>
            </a:r>
            <a:r>
              <a:rPr lang="zh-CN" altLang="en-US" sz="2800" smtClean="0"/>
              <a:t>的地址空间也可以看作是</a:t>
            </a:r>
            <a:r>
              <a:rPr lang="en-US" altLang="zh-CN" sz="2800" smtClean="0"/>
              <a:t>2</a:t>
            </a:r>
            <a:r>
              <a:rPr lang="en-US" altLang="zh-CN" sz="2800" baseline="30000" smtClean="0"/>
              <a:t>30</a:t>
            </a:r>
            <a:r>
              <a:rPr lang="zh-CN" altLang="en-US" sz="2800" smtClean="0"/>
              <a:t>个</a:t>
            </a:r>
            <a:r>
              <a:rPr lang="en-US" altLang="zh-CN" sz="2800" smtClean="0"/>
              <a:t>32</a:t>
            </a:r>
            <a:r>
              <a:rPr lang="zh-CN" altLang="en-US" sz="2800" smtClean="0"/>
              <a:t>位的字单元。地址为</a:t>
            </a:r>
            <a:r>
              <a:rPr lang="en-US" altLang="zh-CN" sz="2800" smtClean="0"/>
              <a:t>A</a:t>
            </a:r>
            <a:r>
              <a:rPr lang="zh-CN" altLang="en-US" sz="2800" smtClean="0"/>
              <a:t>的字数据包括地址为</a:t>
            </a:r>
            <a:r>
              <a:rPr lang="en-US" altLang="zh-CN" sz="2800" smtClean="0"/>
              <a:t>A</a:t>
            </a:r>
            <a:r>
              <a:rPr lang="zh-CN" altLang="en-US" sz="2800" smtClean="0"/>
              <a:t>、</a:t>
            </a:r>
            <a:r>
              <a:rPr lang="en-US" altLang="zh-CN" sz="2800" smtClean="0"/>
              <a:t>A+1</a:t>
            </a:r>
            <a:r>
              <a:rPr lang="zh-CN" altLang="en-US" sz="2800" smtClean="0"/>
              <a:t>、</a:t>
            </a:r>
            <a:r>
              <a:rPr lang="en-US" altLang="zh-CN" sz="2800" smtClean="0"/>
              <a:t>A+2</a:t>
            </a:r>
            <a:r>
              <a:rPr lang="zh-CN" altLang="en-US" sz="2800" smtClean="0"/>
              <a:t>、</a:t>
            </a:r>
            <a:r>
              <a:rPr lang="en-US" altLang="zh-CN" sz="2800" smtClean="0"/>
              <a:t>A+3</a:t>
            </a:r>
            <a:r>
              <a:rPr lang="zh-CN" altLang="en-US" sz="2800" smtClean="0"/>
              <a:t>这 </a:t>
            </a:r>
            <a:r>
              <a:rPr lang="en-US" altLang="zh-CN" sz="2800" smtClean="0"/>
              <a:t>4</a:t>
            </a:r>
            <a:r>
              <a:rPr lang="zh-CN" altLang="en-US" sz="2800" smtClean="0"/>
              <a:t>个字节单元的内容。</a:t>
            </a:r>
          </a:p>
          <a:p>
            <a:r>
              <a:rPr lang="en-US" altLang="zh-CN" sz="2800" smtClean="0"/>
              <a:t>ARM</a:t>
            </a:r>
            <a:r>
              <a:rPr lang="zh-CN" altLang="en-US" sz="2800" smtClean="0"/>
              <a:t>的地址空间也可以看作是</a:t>
            </a:r>
            <a:r>
              <a:rPr lang="en-US" altLang="zh-CN" sz="2800" smtClean="0"/>
              <a:t>2</a:t>
            </a:r>
            <a:r>
              <a:rPr lang="en-US" altLang="zh-CN" sz="2800" baseline="30000" smtClean="0"/>
              <a:t>31</a:t>
            </a:r>
            <a:r>
              <a:rPr lang="zh-CN" altLang="en-US" sz="2800" smtClean="0"/>
              <a:t>个</a:t>
            </a:r>
            <a:r>
              <a:rPr lang="en-US" altLang="zh-CN" sz="2800" smtClean="0"/>
              <a:t>16</a:t>
            </a:r>
            <a:r>
              <a:rPr lang="zh-CN" altLang="en-US" sz="2800" smtClean="0"/>
              <a:t>位半字单元。地址为</a:t>
            </a:r>
            <a:r>
              <a:rPr lang="en-US" altLang="zh-CN" sz="2800" smtClean="0"/>
              <a:t>A</a:t>
            </a:r>
            <a:r>
              <a:rPr lang="zh-CN" altLang="en-US" sz="2800" smtClean="0"/>
              <a:t>的半字数据包括地址为</a:t>
            </a:r>
            <a:r>
              <a:rPr lang="en-US" altLang="zh-CN" sz="2800" smtClean="0"/>
              <a:t>A</a:t>
            </a:r>
            <a:r>
              <a:rPr lang="zh-CN" altLang="en-US" sz="2800" smtClean="0"/>
              <a:t>、</a:t>
            </a:r>
            <a:r>
              <a:rPr lang="en-US" altLang="zh-CN" sz="2800" smtClean="0"/>
              <a:t>A+1</a:t>
            </a:r>
            <a:r>
              <a:rPr lang="zh-CN" altLang="en-US" sz="2800" smtClean="0"/>
              <a:t>两个字节单元的内容。</a:t>
            </a:r>
          </a:p>
          <a:p>
            <a:endParaRPr lang="en-US" altLang="zh-CN" sz="2800" smtClean="0"/>
          </a:p>
        </p:txBody>
      </p:sp>
    </p:spTree>
  </p:cSld>
  <p:clrMapOvr>
    <a:masterClrMapping/>
  </p:clrMapOvr>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bwMode="auto">
          <a:xfrm>
            <a:off x="468313" y="1125538"/>
            <a:ext cx="8229600" cy="2513012"/>
          </a:xfrm>
        </p:spPr>
        <p:txBody>
          <a:bodyPr wrap="square" numCol="1" anchor="t" anchorCtr="0" compatLnSpc="1">
            <a:prstTxWarp prst="textNoShape">
              <a:avLst/>
            </a:prstTxWarp>
          </a:bodyPr>
          <a:lstStyle/>
          <a:p>
            <a:r>
              <a:rPr lang="zh-CN" altLang="en-US" sz="2800" smtClean="0"/>
              <a:t>在</a:t>
            </a:r>
            <a:r>
              <a:rPr lang="zh-CN" altLang="en-US" sz="2800" smtClean="0">
                <a:solidFill>
                  <a:schemeClr val="accent2"/>
                </a:solidFill>
              </a:rPr>
              <a:t>小端格式</a:t>
            </a:r>
            <a:r>
              <a:rPr lang="zh-CN" altLang="en-US" sz="2800" smtClean="0"/>
              <a:t>中，地址为</a:t>
            </a:r>
            <a:r>
              <a:rPr lang="en-US" altLang="zh-CN" sz="2800" smtClean="0"/>
              <a:t>A</a:t>
            </a:r>
            <a:r>
              <a:rPr lang="zh-CN" altLang="en-US" sz="2800" smtClean="0"/>
              <a:t>的字单元包括字节单元</a:t>
            </a:r>
            <a:r>
              <a:rPr lang="en-US" altLang="zh-CN" sz="2800" smtClean="0"/>
              <a:t>A</a:t>
            </a:r>
            <a:r>
              <a:rPr lang="zh-CN" altLang="en-US" sz="2800" smtClean="0"/>
              <a:t>、</a:t>
            </a:r>
            <a:r>
              <a:rPr lang="en-US" altLang="zh-CN" sz="2800" smtClean="0"/>
              <a:t>A+1</a:t>
            </a:r>
            <a:r>
              <a:rPr lang="zh-CN" altLang="en-US" sz="2800" smtClean="0"/>
              <a:t>、</a:t>
            </a:r>
            <a:r>
              <a:rPr lang="en-US" altLang="zh-CN" sz="2800" smtClean="0"/>
              <a:t>A+2</a:t>
            </a:r>
            <a:r>
              <a:rPr lang="zh-CN" altLang="en-US" sz="2800" smtClean="0"/>
              <a:t>及</a:t>
            </a:r>
            <a:r>
              <a:rPr lang="en-US" altLang="zh-CN" sz="2800" smtClean="0"/>
              <a:t>A+3</a:t>
            </a:r>
            <a:r>
              <a:rPr lang="zh-CN" altLang="en-US" sz="2800" smtClean="0"/>
              <a:t>，其中字节单元由高位到低位字节顺序为</a:t>
            </a:r>
            <a:r>
              <a:rPr lang="en-US" altLang="zh-CN" sz="2800" smtClean="0"/>
              <a:t>A+3</a:t>
            </a:r>
            <a:r>
              <a:rPr lang="zh-CN" altLang="en-US" sz="2800" smtClean="0"/>
              <a:t>、</a:t>
            </a:r>
            <a:r>
              <a:rPr lang="en-US" altLang="zh-CN" sz="2800" smtClean="0"/>
              <a:t>A+2</a:t>
            </a:r>
            <a:r>
              <a:rPr lang="zh-CN" altLang="en-US" sz="2800" smtClean="0"/>
              <a:t>、</a:t>
            </a:r>
            <a:r>
              <a:rPr lang="en-US" altLang="zh-CN" sz="2800" smtClean="0"/>
              <a:t>A+1</a:t>
            </a:r>
            <a:r>
              <a:rPr lang="zh-CN" altLang="en-US" sz="2800" smtClean="0"/>
              <a:t>、</a:t>
            </a:r>
            <a:r>
              <a:rPr lang="en-US" altLang="zh-CN" sz="2800" smtClean="0"/>
              <a:t>A</a:t>
            </a:r>
            <a:r>
              <a:rPr lang="zh-CN" altLang="en-US" sz="2800" smtClean="0"/>
              <a:t>；地址为</a:t>
            </a:r>
            <a:r>
              <a:rPr lang="en-US" altLang="zh-CN" sz="2800" smtClean="0"/>
              <a:t>A</a:t>
            </a:r>
            <a:r>
              <a:rPr lang="zh-CN" altLang="en-US" sz="2800" smtClean="0"/>
              <a:t>的字单元包括半字单元</a:t>
            </a:r>
            <a:r>
              <a:rPr lang="en-US" altLang="zh-CN" sz="2800" smtClean="0"/>
              <a:t>A</a:t>
            </a:r>
            <a:r>
              <a:rPr lang="zh-CN" altLang="en-US" sz="2800" smtClean="0"/>
              <a:t>、</a:t>
            </a:r>
            <a:r>
              <a:rPr lang="en-US" altLang="zh-CN" sz="2800" smtClean="0"/>
              <a:t>A+2</a:t>
            </a:r>
            <a:r>
              <a:rPr lang="zh-CN" altLang="en-US" sz="2800" smtClean="0"/>
              <a:t>；地址为</a:t>
            </a:r>
            <a:r>
              <a:rPr lang="en-US" altLang="zh-CN" sz="2800" smtClean="0"/>
              <a:t>A</a:t>
            </a:r>
            <a:r>
              <a:rPr lang="zh-CN" altLang="en-US" sz="2800" smtClean="0"/>
              <a:t>的半字单元包括字节单元</a:t>
            </a:r>
            <a:r>
              <a:rPr lang="en-US" altLang="zh-CN" sz="2800" smtClean="0"/>
              <a:t>A</a:t>
            </a:r>
            <a:r>
              <a:rPr lang="zh-CN" altLang="en-US" sz="2800" smtClean="0"/>
              <a:t>、</a:t>
            </a:r>
            <a:r>
              <a:rPr lang="en-US" altLang="zh-CN" sz="2800" smtClean="0"/>
              <a:t>A+1</a:t>
            </a:r>
            <a:r>
              <a:rPr lang="zh-CN" altLang="en-US" sz="2800" smtClean="0"/>
              <a:t>，其中字节单元由高位到低位字节顺序为</a:t>
            </a:r>
            <a:r>
              <a:rPr lang="en-US" altLang="zh-CN" sz="2800" smtClean="0"/>
              <a:t>A+1</a:t>
            </a:r>
            <a:r>
              <a:rPr lang="zh-CN" altLang="en-US" sz="2800" smtClean="0"/>
              <a:t>、</a:t>
            </a:r>
            <a:r>
              <a:rPr lang="en-US" altLang="zh-CN" sz="2800" smtClean="0"/>
              <a:t>A</a:t>
            </a:r>
            <a:r>
              <a:rPr lang="zh-CN" altLang="en-US" sz="2800" smtClean="0"/>
              <a:t>。</a:t>
            </a:r>
          </a:p>
        </p:txBody>
      </p:sp>
      <p:sp>
        <p:nvSpPr>
          <p:cNvPr id="3076" name="Rectangle 4"/>
          <p:cNvSpPr>
            <a:spLocks noChangeArrowheads="1"/>
          </p:cNvSpPr>
          <p:nvPr/>
        </p:nvSpPr>
        <p:spPr bwMode="auto">
          <a:xfrm>
            <a:off x="0" y="2967038"/>
            <a:ext cx="9144000" cy="0"/>
          </a:xfrm>
          <a:prstGeom prst="rect">
            <a:avLst/>
          </a:prstGeom>
          <a:noFill/>
          <a:ln w="9525" algn="ctr">
            <a:noFill/>
            <a:miter lim="800000"/>
            <a:headEnd/>
            <a:tailEnd/>
          </a:ln>
        </p:spPr>
        <p:txBody>
          <a:bodyPr wrap="none" anchor="ctr">
            <a:spAutoFit/>
          </a:bodyPr>
          <a:lstStyle/>
          <a:p>
            <a:endParaRPr lang="zh-CN" altLang="en-US" sz="1800">
              <a:ea typeface="黑体" pitchFamily="49" charset="-122"/>
            </a:endParaRPr>
          </a:p>
        </p:txBody>
      </p:sp>
      <p:graphicFrame>
        <p:nvGraphicFramePr>
          <p:cNvPr id="44037" name="Object 5"/>
          <p:cNvGraphicFramePr>
            <a:graphicFrameLocks noChangeAspect="1"/>
          </p:cNvGraphicFramePr>
          <p:nvPr/>
        </p:nvGraphicFramePr>
        <p:xfrm>
          <a:off x="177800" y="4437063"/>
          <a:ext cx="8499475" cy="2060575"/>
        </p:xfrm>
        <a:graphic>
          <a:graphicData uri="http://schemas.openxmlformats.org/presentationml/2006/ole">
            <p:oleObj spid="_x0000_s3074" name="图片" r:id="rId3" imgW="3806280" imgH="925200" progId="Word.Picture.8">
              <p:embed/>
            </p:oleObj>
          </a:graphicData>
        </a:graphic>
      </p:graphicFrame>
      <p:sp>
        <p:nvSpPr>
          <p:cNvPr id="3077" name="Text Box 11"/>
          <p:cNvSpPr txBox="1">
            <a:spLocks noChangeArrowheads="1"/>
          </p:cNvSpPr>
          <p:nvPr/>
        </p:nvSpPr>
        <p:spPr bwMode="auto">
          <a:xfrm>
            <a:off x="1763713" y="260350"/>
            <a:ext cx="5040312" cy="762000"/>
          </a:xfrm>
          <a:prstGeom prst="rect">
            <a:avLst/>
          </a:prstGeom>
          <a:noFill/>
          <a:ln w="9525" algn="ctr">
            <a:noFill/>
            <a:miter lim="800000"/>
            <a:headEnd/>
            <a:tailEnd/>
          </a:ln>
        </p:spPr>
        <p:txBody>
          <a:bodyPr>
            <a:spAutoFit/>
          </a:bodyPr>
          <a:lstStyle/>
          <a:p>
            <a:pPr>
              <a:spcBef>
                <a:spcPct val="50000"/>
              </a:spcBef>
            </a:pPr>
            <a:r>
              <a:rPr lang="zh-CN" altLang="en-US" sz="1800">
                <a:solidFill>
                  <a:schemeClr val="accent2"/>
                </a:solidFill>
                <a:ea typeface="黑体" pitchFamily="49" charset="-122"/>
              </a:rPr>
              <a:t>小端格式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44037"/>
                                        </p:tgtEl>
                                        <p:attrNameLst>
                                          <p:attrName>style.visibility</p:attrName>
                                        </p:attrNameLst>
                                      </p:cBhvr>
                                      <p:to>
                                        <p:strVal val="visible"/>
                                      </p:to>
                                    </p:set>
                                    <p:anim calcmode="lin" valueType="num">
                                      <p:cBhvr additive="base">
                                        <p:cTn id="7" dur="500" fill="hold"/>
                                        <p:tgtEl>
                                          <p:spTgt spid="44037"/>
                                        </p:tgtEl>
                                        <p:attrNameLst>
                                          <p:attrName>ppt_x</p:attrName>
                                        </p:attrNameLst>
                                      </p:cBhvr>
                                      <p:tavLst>
                                        <p:tav tm="0">
                                          <p:val>
                                            <p:strVal val="1+#ppt_w/2"/>
                                          </p:val>
                                        </p:tav>
                                        <p:tav tm="100000">
                                          <p:val>
                                            <p:strVal val="#ppt_x"/>
                                          </p:val>
                                        </p:tav>
                                      </p:tavLst>
                                    </p:anim>
                                    <p:anim calcmode="lin" valueType="num">
                                      <p:cBhvr additive="base">
                                        <p:cTn id="8" dur="500" fill="hold"/>
                                        <p:tgtEl>
                                          <p:spTgt spid="440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fontAlgn="auto">
              <a:spcAft>
                <a:spcPts val="0"/>
              </a:spcAft>
              <a:defRPr/>
            </a:pPr>
            <a:r>
              <a:rPr lang="en-US" altLang="zh-CN" smtClean="0">
                <a:solidFill>
                  <a:schemeClr val="accent2"/>
                </a:solidFill>
              </a:rPr>
              <a:t>ARM</a:t>
            </a:r>
            <a:r>
              <a:rPr lang="zh-CN" altLang="en-US" smtClean="0">
                <a:solidFill>
                  <a:schemeClr val="accent2"/>
                </a:solidFill>
              </a:rPr>
              <a:t>的异常 （</a:t>
            </a:r>
            <a:r>
              <a:rPr lang="en-US" altLang="zh-CN" smtClean="0">
                <a:solidFill>
                  <a:schemeClr val="accent2"/>
                </a:solidFill>
              </a:rPr>
              <a:t>Exceptions</a:t>
            </a:r>
            <a:r>
              <a:rPr lang="zh-CN" altLang="en-US" smtClean="0">
                <a:solidFill>
                  <a:schemeClr val="accent2"/>
                </a:solidFill>
              </a:rPr>
              <a:t>）</a:t>
            </a:r>
            <a:r>
              <a:rPr lang="zh-CN" altLang="en-US" smtClean="0"/>
              <a:t> </a:t>
            </a:r>
          </a:p>
        </p:txBody>
      </p:sp>
      <p:sp>
        <p:nvSpPr>
          <p:cNvPr id="16387" name="Rectangle 3"/>
          <p:cNvSpPr>
            <a:spLocks noGrp="1" noChangeArrowheads="1"/>
          </p:cNvSpPr>
          <p:nvPr>
            <p:ph type="body" idx="1"/>
          </p:nvPr>
        </p:nvSpPr>
        <p:spPr>
          <a:xfrm>
            <a:off x="457200" y="1600200"/>
            <a:ext cx="8229600" cy="2209800"/>
          </a:xfrm>
        </p:spPr>
        <p:txBody>
          <a:bodyPr>
            <a:normAutofit fontScale="92500" lnSpcReduction="10000"/>
          </a:bodyPr>
          <a:lstStyle/>
          <a:p>
            <a:pPr marL="381000" indent="-381000" fontAlgn="auto">
              <a:spcAft>
                <a:spcPts val="0"/>
              </a:spcAft>
              <a:defRPr/>
            </a:pPr>
            <a:r>
              <a:rPr lang="zh-CN" altLang="en-US" sz="2800" b="1" smtClean="0"/>
              <a:t>异常是由处理器内部或外部的事件触发的，它</a:t>
            </a:r>
            <a:r>
              <a:rPr lang="zh-CN" altLang="en-US" sz="2800" b="1" smtClean="0">
                <a:solidFill>
                  <a:schemeClr val="accent2"/>
                </a:solidFill>
              </a:rPr>
              <a:t>导致处理器暂停</a:t>
            </a:r>
            <a:r>
              <a:rPr lang="zh-CN" altLang="en-US" sz="2800" b="1" smtClean="0"/>
              <a:t>当前的正常程序执行流程，转去处理相应的事件。例如由外部中断引起的，或是由于执行无法识别的指令导致的异常。</a:t>
            </a:r>
            <a:r>
              <a:rPr lang="zh-CN" altLang="en-US" sz="2800" smtClean="0"/>
              <a:t> </a:t>
            </a:r>
          </a:p>
          <a:p>
            <a:pPr marL="381000" indent="-381000" fontAlgn="auto">
              <a:spcAft>
                <a:spcPts val="0"/>
              </a:spcAft>
              <a:defRPr/>
            </a:pPr>
            <a:r>
              <a:rPr lang="zh-CN" altLang="en-US" sz="2800" b="1" smtClean="0">
                <a:solidFill>
                  <a:srgbClr val="000000"/>
                </a:solidFill>
                <a:latin typeface="宋体" pitchFamily="2" charset="-122"/>
              </a:rPr>
              <a:t>处理器允许多个异常</a:t>
            </a:r>
            <a:r>
              <a:rPr lang="zh-CN" altLang="en-US" sz="2800" b="1" smtClean="0">
                <a:solidFill>
                  <a:schemeClr val="accent2"/>
                </a:solidFill>
                <a:latin typeface="宋体" pitchFamily="2" charset="-122"/>
              </a:rPr>
              <a:t>同时发生，它们将会按固定的优先级</a:t>
            </a:r>
            <a:r>
              <a:rPr lang="zh-CN" altLang="en-US" sz="2800" b="1" smtClean="0">
                <a:solidFill>
                  <a:srgbClr val="000000"/>
                </a:solidFill>
                <a:latin typeface="宋体" pitchFamily="2" charset="-122"/>
              </a:rPr>
              <a:t>进行处理。</a:t>
            </a:r>
          </a:p>
        </p:txBody>
      </p:sp>
      <p:sp>
        <p:nvSpPr>
          <p:cNvPr id="528387" name="Text Box 4"/>
          <p:cNvSpPr txBox="1">
            <a:spLocks noChangeArrowheads="1"/>
          </p:cNvSpPr>
          <p:nvPr/>
        </p:nvSpPr>
        <p:spPr bwMode="auto">
          <a:xfrm>
            <a:off x="457200" y="76200"/>
            <a:ext cx="54102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a:t>
            </a:r>
            <a:r>
              <a:rPr kumimoji="1" lang="zh-CN" altLang="en-US" i="1">
                <a:ea typeface="黑体" pitchFamily="49" charset="-122"/>
              </a:rPr>
              <a:t>异常处理</a:t>
            </a:r>
          </a:p>
        </p:txBody>
      </p:sp>
      <p:sp>
        <p:nvSpPr>
          <p:cNvPr id="528388" name="Rectangle 5"/>
          <p:cNvSpPr>
            <a:spLocks noChangeArrowheads="1"/>
          </p:cNvSpPr>
          <p:nvPr/>
        </p:nvSpPr>
        <p:spPr bwMode="auto">
          <a:xfrm>
            <a:off x="457200" y="4724400"/>
            <a:ext cx="8229600" cy="838200"/>
          </a:xfrm>
          <a:prstGeom prst="rect">
            <a:avLst/>
          </a:prstGeom>
          <a:noFill/>
          <a:ln w="9525">
            <a:noFill/>
            <a:miter lim="800000"/>
            <a:headEnd/>
            <a:tailEnd/>
          </a:ln>
        </p:spPr>
        <p:txBody>
          <a:bodyPr/>
          <a:lstStyle/>
          <a:p>
            <a:pPr marL="381000" indent="-381000">
              <a:spcBef>
                <a:spcPct val="20000"/>
              </a:spcBef>
              <a:buClr>
                <a:schemeClr val="hlink"/>
              </a:buClr>
              <a:buFont typeface="Wingdings" pitchFamily="2" charset="2"/>
              <a:buChar char="q"/>
            </a:pPr>
            <a:r>
              <a:rPr lang="en-US" altLang="zh-CN" b="1">
                <a:solidFill>
                  <a:srgbClr val="000000"/>
                </a:solidFill>
                <a:latin typeface="宋体" charset="-122"/>
                <a:ea typeface="黑体" pitchFamily="49" charset="-122"/>
              </a:rPr>
              <a:t>ARM</a:t>
            </a:r>
            <a:r>
              <a:rPr lang="zh-CN" altLang="en-US" b="1">
                <a:solidFill>
                  <a:srgbClr val="000000"/>
                </a:solidFill>
                <a:latin typeface="宋体" charset="-122"/>
                <a:ea typeface="黑体" pitchFamily="49" charset="-122"/>
              </a:rPr>
              <a:t>体系结构中的异常，与</a:t>
            </a:r>
            <a:r>
              <a:rPr lang="en-US" altLang="zh-CN" b="1">
                <a:solidFill>
                  <a:srgbClr val="000000"/>
                </a:solidFill>
                <a:latin typeface="宋体" charset="-122"/>
                <a:ea typeface="黑体" pitchFamily="49" charset="-122"/>
              </a:rPr>
              <a:t>8</a:t>
            </a:r>
            <a:r>
              <a:rPr lang="zh-CN" altLang="en-US" b="1">
                <a:solidFill>
                  <a:srgbClr val="000000"/>
                </a:solidFill>
                <a:latin typeface="宋体" charset="-122"/>
                <a:ea typeface="黑体" pitchFamily="49" charset="-122"/>
              </a:rPr>
              <a:t>位</a:t>
            </a:r>
            <a:r>
              <a:rPr lang="en-US" altLang="zh-CN" b="1">
                <a:solidFill>
                  <a:srgbClr val="000000"/>
                </a:solidFill>
                <a:latin typeface="宋体" charset="-122"/>
                <a:ea typeface="黑体" pitchFamily="49" charset="-122"/>
              </a:rPr>
              <a:t>/16</a:t>
            </a:r>
            <a:r>
              <a:rPr lang="zh-CN" altLang="en-US" b="1">
                <a:solidFill>
                  <a:srgbClr val="000000"/>
                </a:solidFill>
                <a:latin typeface="宋体" charset="-122"/>
                <a:ea typeface="黑体" pitchFamily="49" charset="-122"/>
              </a:rPr>
              <a:t>位体系结构的中断有很大的相似之处，但异常与中断的概念并不完全等同。</a:t>
            </a:r>
            <a:r>
              <a:rPr lang="zh-CN" altLang="en-US">
                <a:ea typeface="黑体" pitchFamily="49" charset="-122"/>
              </a:rPr>
              <a:t> </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solidFill>
                  <a:srgbClr val="0070C0"/>
                </a:solidFill>
              </a:rPr>
              <a:t>二进制数字编码</a:t>
            </a:r>
            <a:endParaRPr lang="zh-CN" altLang="en-US" sz="3600" dirty="0">
              <a:solidFill>
                <a:srgbClr val="0070C0"/>
              </a:solidFill>
            </a:endParaRPr>
          </a:p>
        </p:txBody>
      </p:sp>
      <p:sp>
        <p:nvSpPr>
          <p:cNvPr id="3" name="内容占位符 2"/>
          <p:cNvSpPr>
            <a:spLocks noGrp="1"/>
          </p:cNvSpPr>
          <p:nvPr>
            <p:ph idx="1"/>
          </p:nvPr>
        </p:nvSpPr>
        <p:spPr bwMode="auto">
          <a:xfrm>
            <a:off x="750888" y="1500188"/>
            <a:ext cx="7764462" cy="5000625"/>
          </a:xfrm>
        </p:spPr>
        <p:txBody>
          <a:bodyPr wrap="square" numCol="1" anchor="t" anchorCtr="0" compatLnSpc="1">
            <a:prstTxWarp prst="textNoShape">
              <a:avLst/>
            </a:prstTxWarp>
          </a:bodyPr>
          <a:lstStyle/>
          <a:p>
            <a:r>
              <a:rPr lang="zh-CN" altLang="en-US" sz="3200" b="1" smtClean="0">
                <a:solidFill>
                  <a:srgbClr val="0070C0"/>
                </a:solidFill>
                <a:latin typeface="宋体" charset="-122"/>
                <a:ea typeface="宋体" charset="-122"/>
              </a:rPr>
              <a:t>原码的示例 </a:t>
            </a:r>
            <a:endParaRPr lang="en-US" altLang="zh-CN" sz="3200" b="1" smtClean="0">
              <a:solidFill>
                <a:srgbClr val="0070C0"/>
              </a:solidFill>
              <a:latin typeface="宋体" charset="-122"/>
              <a:ea typeface="宋体" charset="-122"/>
            </a:endParaRPr>
          </a:p>
          <a:p>
            <a:r>
              <a:rPr lang="en-US" altLang="zh-CN" sz="3200" b="1" smtClean="0">
                <a:solidFill>
                  <a:srgbClr val="0070C0"/>
                </a:solidFill>
                <a:latin typeface="宋体" charset="-122"/>
                <a:ea typeface="宋体" charset="-122"/>
              </a:rPr>
              <a:t>56</a:t>
            </a:r>
            <a:r>
              <a:rPr lang="zh-CN" altLang="en-US" sz="3200" b="1" smtClean="0">
                <a:solidFill>
                  <a:srgbClr val="0070C0"/>
                </a:solidFill>
                <a:latin typeface="宋体" charset="-122"/>
                <a:ea typeface="宋体" charset="-122"/>
              </a:rPr>
              <a:t>的原码是  </a:t>
            </a:r>
            <a:r>
              <a:rPr lang="en-US" altLang="zh-CN" sz="3200" b="1" smtClean="0">
                <a:solidFill>
                  <a:srgbClr val="0070C0"/>
                </a:solidFill>
                <a:latin typeface="宋体" charset="-122"/>
                <a:ea typeface="宋体" charset="-122"/>
              </a:rPr>
              <a:t>00111000</a:t>
            </a:r>
          </a:p>
          <a:p>
            <a:endParaRPr lang="en-US" altLang="zh-CN" sz="3200" b="1" smtClean="0">
              <a:solidFill>
                <a:srgbClr val="0070C0"/>
              </a:solidFill>
              <a:latin typeface="宋体" charset="-122"/>
              <a:ea typeface="宋体" charset="-122"/>
            </a:endParaRPr>
          </a:p>
          <a:p>
            <a:r>
              <a:rPr lang="en-US" altLang="zh-CN" sz="3200" b="1" smtClean="0">
                <a:solidFill>
                  <a:srgbClr val="0070C0"/>
                </a:solidFill>
                <a:latin typeface="宋体" charset="-122"/>
                <a:ea typeface="宋体" charset="-122"/>
              </a:rPr>
              <a:t>75</a:t>
            </a:r>
            <a:r>
              <a:rPr lang="zh-CN" altLang="en-US" sz="3200" b="1" smtClean="0">
                <a:solidFill>
                  <a:srgbClr val="0070C0"/>
                </a:solidFill>
                <a:latin typeface="宋体" charset="-122"/>
                <a:ea typeface="宋体" charset="-122"/>
              </a:rPr>
              <a:t>的原码是  </a:t>
            </a:r>
            <a:r>
              <a:rPr lang="en-US" altLang="zh-CN" sz="3200" b="1" smtClean="0">
                <a:solidFill>
                  <a:srgbClr val="0070C0"/>
                </a:solidFill>
                <a:latin typeface="宋体" charset="-122"/>
                <a:ea typeface="宋体" charset="-122"/>
              </a:rPr>
              <a:t>01001011</a:t>
            </a:r>
          </a:p>
          <a:p>
            <a:endParaRPr lang="en-US" altLang="zh-CN" sz="3200" b="1" smtClean="0">
              <a:solidFill>
                <a:srgbClr val="0070C0"/>
              </a:solidFill>
              <a:latin typeface="宋体" charset="-122"/>
              <a:ea typeface="宋体" charset="-122"/>
            </a:endParaRPr>
          </a:p>
          <a:p>
            <a:r>
              <a:rPr lang="en-US" altLang="zh-CN" sz="3200" b="1" smtClean="0">
                <a:solidFill>
                  <a:srgbClr val="0070C0"/>
                </a:solidFill>
                <a:latin typeface="宋体" charset="-122"/>
                <a:ea typeface="宋体" charset="-122"/>
              </a:rPr>
              <a:t>-75</a:t>
            </a:r>
            <a:r>
              <a:rPr lang="zh-CN" altLang="en-US" sz="3200" b="1" smtClean="0">
                <a:solidFill>
                  <a:srgbClr val="0070C0"/>
                </a:solidFill>
                <a:latin typeface="宋体" charset="-122"/>
                <a:ea typeface="宋体" charset="-122"/>
              </a:rPr>
              <a:t>的原码是 </a:t>
            </a:r>
            <a:r>
              <a:rPr lang="en-US" altLang="zh-CN" sz="3200" b="1" smtClean="0">
                <a:solidFill>
                  <a:srgbClr val="0070C0"/>
                </a:solidFill>
                <a:latin typeface="宋体" charset="-122"/>
                <a:ea typeface="宋体" charset="-122"/>
              </a:rPr>
              <a:t>11001011</a:t>
            </a:r>
          </a:p>
          <a:p>
            <a:endParaRPr lang="en-US" altLang="zh-CN" sz="3200" b="1" smtClean="0">
              <a:solidFill>
                <a:srgbClr val="0070C0"/>
              </a:solidFill>
              <a:latin typeface="宋体" charset="-122"/>
              <a:ea typeface="宋体" charset="-122"/>
            </a:endParaRPr>
          </a:p>
          <a:p>
            <a:r>
              <a:rPr lang="zh-CN" altLang="en-US" sz="3200" b="1" smtClean="0">
                <a:solidFill>
                  <a:srgbClr val="0070C0"/>
                </a:solidFill>
                <a:latin typeface="宋体" charset="-122"/>
                <a:ea typeface="宋体" charset="-122"/>
              </a:rPr>
              <a:t>原码的大缺陷是出现了</a:t>
            </a:r>
            <a:r>
              <a:rPr lang="en-US" altLang="zh-CN" sz="3200" b="1" smtClean="0">
                <a:solidFill>
                  <a:srgbClr val="0070C0"/>
                </a:solidFill>
                <a:latin typeface="宋体" charset="-122"/>
                <a:ea typeface="宋体" charset="-122"/>
              </a:rPr>
              <a:t>+0</a:t>
            </a:r>
            <a:r>
              <a:rPr lang="zh-CN" altLang="en-US" sz="3200" b="1" smtClean="0">
                <a:solidFill>
                  <a:srgbClr val="0070C0"/>
                </a:solidFill>
                <a:latin typeface="宋体" charset="-122"/>
                <a:ea typeface="宋体" charset="-122"/>
              </a:rPr>
              <a:t>（</a:t>
            </a:r>
            <a:r>
              <a:rPr lang="en-US" altLang="zh-CN" sz="3200" b="1" smtClean="0">
                <a:solidFill>
                  <a:srgbClr val="0070C0"/>
                </a:solidFill>
                <a:latin typeface="宋体" charset="-122"/>
                <a:ea typeface="宋体" charset="-122"/>
              </a:rPr>
              <a:t>00000000</a:t>
            </a:r>
            <a:r>
              <a:rPr lang="zh-CN" altLang="en-US" sz="3200" b="1" smtClean="0">
                <a:solidFill>
                  <a:srgbClr val="0070C0"/>
                </a:solidFill>
                <a:latin typeface="宋体" charset="-122"/>
                <a:ea typeface="宋体" charset="-122"/>
              </a:rPr>
              <a:t>）</a:t>
            </a:r>
            <a:endParaRPr lang="en-US" altLang="zh-CN" sz="3200" b="1" smtClean="0">
              <a:solidFill>
                <a:srgbClr val="0070C0"/>
              </a:solidFill>
              <a:latin typeface="宋体" charset="-122"/>
              <a:ea typeface="宋体" charset="-122"/>
            </a:endParaRPr>
          </a:p>
          <a:p>
            <a:r>
              <a:rPr lang="en-US" altLang="zh-CN" sz="3200" b="1" smtClean="0">
                <a:solidFill>
                  <a:srgbClr val="0070C0"/>
                </a:solidFill>
                <a:latin typeface="宋体" charset="-122"/>
                <a:ea typeface="宋体" charset="-122"/>
              </a:rPr>
              <a:t>                    -0</a:t>
            </a:r>
            <a:r>
              <a:rPr lang="zh-CN" altLang="en-US" sz="3200" b="1" smtClean="0">
                <a:solidFill>
                  <a:srgbClr val="0070C0"/>
                </a:solidFill>
                <a:latin typeface="宋体" charset="-122"/>
                <a:ea typeface="宋体" charset="-122"/>
              </a:rPr>
              <a:t>（</a:t>
            </a:r>
            <a:r>
              <a:rPr lang="en-US" altLang="zh-CN" sz="3200" b="1" smtClean="0">
                <a:solidFill>
                  <a:srgbClr val="0070C0"/>
                </a:solidFill>
                <a:latin typeface="宋体" charset="-122"/>
                <a:ea typeface="宋体" charset="-122"/>
              </a:rPr>
              <a:t>10000000</a:t>
            </a:r>
            <a:r>
              <a:rPr lang="zh-CN" altLang="en-US" sz="3200" b="1" smtClean="0">
                <a:solidFill>
                  <a:srgbClr val="0070C0"/>
                </a:solidFill>
                <a:latin typeface="宋体" charset="-122"/>
                <a:ea typeface="宋体" charset="-122"/>
              </a:rPr>
              <a:t>）</a:t>
            </a:r>
            <a:endParaRPr lang="en-US" altLang="zh-CN" sz="3200" b="1" smtClean="0">
              <a:solidFill>
                <a:srgbClr val="0070C0"/>
              </a:solidFill>
              <a:latin typeface="宋体" charset="-122"/>
              <a:ea typeface="宋体" charset="-122"/>
            </a:endParaRPr>
          </a:p>
          <a:p>
            <a:pPr>
              <a:lnSpc>
                <a:spcPct val="170000"/>
              </a:lnSpc>
              <a:buFont typeface="Webdings" pitchFamily="18" charset="2"/>
              <a:buNone/>
            </a:pPr>
            <a:endParaRPr lang="en-US" altLang="zh-CN" sz="6700" smtClean="0">
              <a:solidFill>
                <a:srgbClr val="0070C0"/>
              </a:solidFill>
              <a:latin typeface="宋体" charset="-122"/>
              <a:ea typeface="宋体" charset="-122"/>
            </a:endParaRPr>
          </a:p>
          <a:p>
            <a:endParaRPr lang="en-US" altLang="zh-CN" sz="3200" smtClean="0">
              <a:solidFill>
                <a:srgbClr val="0070C0"/>
              </a:solidFill>
            </a:endParaRPr>
          </a:p>
          <a:p>
            <a:pPr>
              <a:buFont typeface="Webdings" pitchFamily="18" charset="2"/>
              <a:buNone/>
            </a:pPr>
            <a:endParaRPr lang="en-US" altLang="zh-CN" sz="3200" smtClean="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anim calcmode="lin" valueType="num">
                                      <p:cBhvr additive="base">
                                        <p:cTn id="1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9409" name="Group 2"/>
          <p:cNvGrpSpPr>
            <a:grpSpLocks/>
          </p:cNvGrpSpPr>
          <p:nvPr/>
        </p:nvGrpSpPr>
        <p:grpSpPr bwMode="auto">
          <a:xfrm>
            <a:off x="533400" y="838200"/>
            <a:ext cx="8001000" cy="5105400"/>
            <a:chOff x="-3" y="-3"/>
            <a:chExt cx="3634" cy="3058"/>
          </a:xfrm>
        </p:grpSpPr>
        <p:grpSp>
          <p:nvGrpSpPr>
            <p:cNvPr id="529411" name="Group 3"/>
            <p:cNvGrpSpPr>
              <a:grpSpLocks/>
            </p:cNvGrpSpPr>
            <p:nvPr/>
          </p:nvGrpSpPr>
          <p:grpSpPr bwMode="auto">
            <a:xfrm>
              <a:off x="0" y="0"/>
              <a:ext cx="3628" cy="3052"/>
              <a:chOff x="0" y="0"/>
              <a:chExt cx="3628" cy="3052"/>
            </a:xfrm>
          </p:grpSpPr>
          <p:grpSp>
            <p:nvGrpSpPr>
              <p:cNvPr id="529413" name="Group 4"/>
              <p:cNvGrpSpPr>
                <a:grpSpLocks/>
              </p:cNvGrpSpPr>
              <p:nvPr/>
            </p:nvGrpSpPr>
            <p:grpSpPr bwMode="auto">
              <a:xfrm>
                <a:off x="0" y="0"/>
                <a:ext cx="878" cy="317"/>
                <a:chOff x="0" y="0"/>
                <a:chExt cx="878" cy="317"/>
              </a:xfrm>
            </p:grpSpPr>
            <p:sp>
              <p:nvSpPr>
                <p:cNvPr id="529459" name="Rectangle 5"/>
                <p:cNvSpPr>
                  <a:spLocks noChangeArrowheads="1"/>
                </p:cNvSpPr>
                <p:nvPr/>
              </p:nvSpPr>
              <p:spPr bwMode="auto">
                <a:xfrm>
                  <a:off x="43" y="0"/>
                  <a:ext cx="792" cy="317"/>
                </a:xfrm>
                <a:prstGeom prst="rect">
                  <a:avLst/>
                </a:prstGeom>
                <a:noFill/>
                <a:ln w="9525">
                  <a:noFill/>
                  <a:miter lim="800000"/>
                  <a:headEnd/>
                  <a:tailEnd/>
                </a:ln>
              </p:spPr>
              <p:txBody>
                <a:bodyPr/>
                <a:lstStyle/>
                <a:p>
                  <a:r>
                    <a:rPr lang="zh-CN" altLang="en-US" sz="2200">
                      <a:latin typeface="Times New Roman" pitchFamily="18" charset="0"/>
                      <a:ea typeface="黑体" pitchFamily="49" charset="-122"/>
                    </a:rPr>
                    <a:t>异常类型</a:t>
                  </a:r>
                  <a:endParaRPr lang="zh-CN" altLang="en-US" sz="2200">
                    <a:latin typeface="Times New Roman" pitchFamily="18" charset="0"/>
                    <a:ea typeface="黑体" pitchFamily="49" charset="-122"/>
                    <a:cs typeface="Times New Roman" pitchFamily="18" charset="0"/>
                  </a:endParaRPr>
                </a:p>
                <a:p>
                  <a:pPr eaLnBrk="0" hangingPunct="0"/>
                  <a:endParaRPr lang="en-US" altLang="zh-CN" sz="2200">
                    <a:ea typeface="黑体" pitchFamily="49" charset="-122"/>
                  </a:endParaRPr>
                </a:p>
              </p:txBody>
            </p:sp>
            <p:sp>
              <p:nvSpPr>
                <p:cNvPr id="529460" name="Rectangle 6"/>
                <p:cNvSpPr>
                  <a:spLocks noChangeArrowheads="1"/>
                </p:cNvSpPr>
                <p:nvPr/>
              </p:nvSpPr>
              <p:spPr bwMode="auto">
                <a:xfrm>
                  <a:off x="0" y="0"/>
                  <a:ext cx="878"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14" name="Group 7"/>
              <p:cNvGrpSpPr>
                <a:grpSpLocks/>
              </p:cNvGrpSpPr>
              <p:nvPr/>
            </p:nvGrpSpPr>
            <p:grpSpPr bwMode="auto">
              <a:xfrm>
                <a:off x="878" y="0"/>
                <a:ext cx="2750" cy="317"/>
                <a:chOff x="878" y="0"/>
                <a:chExt cx="2750" cy="317"/>
              </a:xfrm>
            </p:grpSpPr>
            <p:sp>
              <p:nvSpPr>
                <p:cNvPr id="529457" name="Rectangle 8"/>
                <p:cNvSpPr>
                  <a:spLocks noChangeArrowheads="1"/>
                </p:cNvSpPr>
                <p:nvPr/>
              </p:nvSpPr>
              <p:spPr bwMode="auto">
                <a:xfrm>
                  <a:off x="921" y="0"/>
                  <a:ext cx="2664" cy="317"/>
                </a:xfrm>
                <a:prstGeom prst="rect">
                  <a:avLst/>
                </a:prstGeom>
                <a:noFill/>
                <a:ln w="9525">
                  <a:noFill/>
                  <a:miter lim="800000"/>
                  <a:headEnd/>
                  <a:tailEnd/>
                </a:ln>
              </p:spPr>
              <p:txBody>
                <a:bodyPr/>
                <a:lstStyle/>
                <a:p>
                  <a:r>
                    <a:rPr lang="zh-CN" altLang="en-US" sz="2200">
                      <a:latin typeface="Times New Roman" pitchFamily="18" charset="0"/>
                      <a:ea typeface="黑体" pitchFamily="49" charset="-122"/>
                    </a:rPr>
                    <a:t>具体含义</a:t>
                  </a:r>
                  <a:endParaRPr lang="zh-CN" altLang="en-US" sz="2200">
                    <a:latin typeface="Times New Roman" pitchFamily="18" charset="0"/>
                    <a:ea typeface="黑体" pitchFamily="49" charset="-122"/>
                    <a:cs typeface="Times New Roman" pitchFamily="18" charset="0"/>
                  </a:endParaRPr>
                </a:p>
                <a:p>
                  <a:pPr eaLnBrk="0" hangingPunct="0"/>
                  <a:endParaRPr lang="en-US" altLang="zh-CN" sz="2200">
                    <a:ea typeface="黑体" pitchFamily="49" charset="-122"/>
                  </a:endParaRPr>
                </a:p>
              </p:txBody>
            </p:sp>
            <p:sp>
              <p:nvSpPr>
                <p:cNvPr id="529458" name="Rectangle 9"/>
                <p:cNvSpPr>
                  <a:spLocks noChangeArrowheads="1"/>
                </p:cNvSpPr>
                <p:nvPr/>
              </p:nvSpPr>
              <p:spPr bwMode="auto">
                <a:xfrm>
                  <a:off x="878" y="0"/>
                  <a:ext cx="275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15" name="Group 10"/>
              <p:cNvGrpSpPr>
                <a:grpSpLocks/>
              </p:cNvGrpSpPr>
              <p:nvPr/>
            </p:nvGrpSpPr>
            <p:grpSpPr bwMode="auto">
              <a:xfrm>
                <a:off x="0" y="317"/>
                <a:ext cx="878" cy="403"/>
                <a:chOff x="0" y="317"/>
                <a:chExt cx="878" cy="403"/>
              </a:xfrm>
            </p:grpSpPr>
            <p:sp>
              <p:nvSpPr>
                <p:cNvPr id="529455" name="Rectangle 11"/>
                <p:cNvSpPr>
                  <a:spLocks noChangeArrowheads="1"/>
                </p:cNvSpPr>
                <p:nvPr/>
              </p:nvSpPr>
              <p:spPr bwMode="auto">
                <a:xfrm>
                  <a:off x="43" y="317"/>
                  <a:ext cx="792" cy="403"/>
                </a:xfrm>
                <a:prstGeom prst="rect">
                  <a:avLst/>
                </a:prstGeom>
                <a:noFill/>
                <a:ln w="9525">
                  <a:noFill/>
                  <a:miter lim="800000"/>
                  <a:headEnd/>
                  <a:tailEnd/>
                </a:ln>
              </p:spPr>
              <p:txBody>
                <a:bodyPr/>
                <a:lstStyle/>
                <a:p>
                  <a:r>
                    <a:rPr lang="zh-CN" altLang="en-US" sz="2200">
                      <a:latin typeface="宋体" charset="-122"/>
                      <a:ea typeface="黑体" pitchFamily="49" charset="-122"/>
                    </a:rPr>
                    <a:t>复位</a:t>
                  </a:r>
                  <a:endParaRPr lang="zh-CN" altLang="en-US" sz="2200">
                    <a:latin typeface="Times New Roman" pitchFamily="18" charset="0"/>
                    <a:ea typeface="黑体" pitchFamily="49" charset="-122"/>
                    <a:cs typeface="Times New Roman" pitchFamily="18" charset="0"/>
                  </a:endParaRPr>
                </a:p>
                <a:p>
                  <a:pPr eaLnBrk="0" hangingPunct="0"/>
                  <a:endParaRPr lang="en-US" altLang="zh-CN" sz="2200">
                    <a:ea typeface="黑体" pitchFamily="49" charset="-122"/>
                  </a:endParaRPr>
                </a:p>
              </p:txBody>
            </p:sp>
            <p:sp>
              <p:nvSpPr>
                <p:cNvPr id="529456" name="Rectangle 12"/>
                <p:cNvSpPr>
                  <a:spLocks noChangeArrowheads="1"/>
                </p:cNvSpPr>
                <p:nvPr/>
              </p:nvSpPr>
              <p:spPr bwMode="auto">
                <a:xfrm>
                  <a:off x="0" y="317"/>
                  <a:ext cx="878" cy="403"/>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16" name="Group 13"/>
              <p:cNvGrpSpPr>
                <a:grpSpLocks/>
              </p:cNvGrpSpPr>
              <p:nvPr/>
            </p:nvGrpSpPr>
            <p:grpSpPr bwMode="auto">
              <a:xfrm>
                <a:off x="878" y="317"/>
                <a:ext cx="2750" cy="403"/>
                <a:chOff x="878" y="317"/>
                <a:chExt cx="2750" cy="403"/>
              </a:xfrm>
            </p:grpSpPr>
            <p:sp>
              <p:nvSpPr>
                <p:cNvPr id="529453" name="Rectangle 14"/>
                <p:cNvSpPr>
                  <a:spLocks noChangeArrowheads="1"/>
                </p:cNvSpPr>
                <p:nvPr/>
              </p:nvSpPr>
              <p:spPr bwMode="auto">
                <a:xfrm>
                  <a:off x="921" y="317"/>
                  <a:ext cx="2664" cy="403"/>
                </a:xfrm>
                <a:prstGeom prst="rect">
                  <a:avLst/>
                </a:prstGeom>
                <a:noFill/>
                <a:ln w="9525">
                  <a:noFill/>
                  <a:miter lim="800000"/>
                  <a:headEnd/>
                  <a:tailEnd/>
                </a:ln>
              </p:spPr>
              <p:txBody>
                <a:bodyPr/>
                <a:lstStyle/>
                <a:p>
                  <a:r>
                    <a:rPr lang="zh-CN" altLang="en-US" sz="2200">
                      <a:latin typeface="宋体" charset="-122"/>
                      <a:ea typeface="黑体" pitchFamily="49" charset="-122"/>
                    </a:rPr>
                    <a:t>复位电平有效时，产生复位异常，程序跳转到复位处理程序处执行。</a:t>
                  </a:r>
                  <a:endParaRPr lang="zh-CN" altLang="en-US" sz="2200">
                    <a:latin typeface="Times New Roman" pitchFamily="18" charset="0"/>
                    <a:ea typeface="黑体" pitchFamily="49" charset="-122"/>
                    <a:cs typeface="Times New Roman" pitchFamily="18" charset="0"/>
                  </a:endParaRPr>
                </a:p>
                <a:p>
                  <a:pPr eaLnBrk="0" hangingPunct="0"/>
                  <a:endParaRPr lang="en-US" altLang="zh-CN" sz="2200">
                    <a:ea typeface="黑体" pitchFamily="49" charset="-122"/>
                  </a:endParaRPr>
                </a:p>
              </p:txBody>
            </p:sp>
            <p:sp>
              <p:nvSpPr>
                <p:cNvPr id="529454" name="Rectangle 15"/>
                <p:cNvSpPr>
                  <a:spLocks noChangeArrowheads="1"/>
                </p:cNvSpPr>
                <p:nvPr/>
              </p:nvSpPr>
              <p:spPr bwMode="auto">
                <a:xfrm>
                  <a:off x="878" y="317"/>
                  <a:ext cx="2750" cy="403"/>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17" name="Group 16"/>
              <p:cNvGrpSpPr>
                <a:grpSpLocks/>
              </p:cNvGrpSpPr>
              <p:nvPr/>
            </p:nvGrpSpPr>
            <p:grpSpPr bwMode="auto">
              <a:xfrm>
                <a:off x="0" y="720"/>
                <a:ext cx="878" cy="403"/>
                <a:chOff x="0" y="720"/>
                <a:chExt cx="878" cy="403"/>
              </a:xfrm>
            </p:grpSpPr>
            <p:sp>
              <p:nvSpPr>
                <p:cNvPr id="529451" name="Rectangle 17"/>
                <p:cNvSpPr>
                  <a:spLocks noChangeArrowheads="1"/>
                </p:cNvSpPr>
                <p:nvPr/>
              </p:nvSpPr>
              <p:spPr bwMode="auto">
                <a:xfrm>
                  <a:off x="43" y="720"/>
                  <a:ext cx="792" cy="403"/>
                </a:xfrm>
                <a:prstGeom prst="rect">
                  <a:avLst/>
                </a:prstGeom>
                <a:noFill/>
                <a:ln w="9525">
                  <a:noFill/>
                  <a:miter lim="800000"/>
                  <a:headEnd/>
                  <a:tailEnd/>
                </a:ln>
              </p:spPr>
              <p:txBody>
                <a:bodyPr/>
                <a:lstStyle/>
                <a:p>
                  <a:r>
                    <a:rPr lang="zh-CN" altLang="en-US" sz="2200">
                      <a:latin typeface="宋体" charset="-122"/>
                      <a:ea typeface="黑体" pitchFamily="49" charset="-122"/>
                    </a:rPr>
                    <a:t>未定义指令</a:t>
                  </a:r>
                  <a:endParaRPr lang="zh-CN" altLang="en-US" sz="2200">
                    <a:latin typeface="Times New Roman" pitchFamily="18" charset="0"/>
                    <a:ea typeface="黑体" pitchFamily="49" charset="-122"/>
                    <a:cs typeface="Times New Roman" pitchFamily="18" charset="0"/>
                  </a:endParaRPr>
                </a:p>
                <a:p>
                  <a:pPr eaLnBrk="0" hangingPunct="0"/>
                  <a:endParaRPr lang="en-US" altLang="zh-CN" sz="2200">
                    <a:ea typeface="黑体" pitchFamily="49" charset="-122"/>
                  </a:endParaRPr>
                </a:p>
              </p:txBody>
            </p:sp>
            <p:sp>
              <p:nvSpPr>
                <p:cNvPr id="529452" name="Rectangle 18"/>
                <p:cNvSpPr>
                  <a:spLocks noChangeArrowheads="1"/>
                </p:cNvSpPr>
                <p:nvPr/>
              </p:nvSpPr>
              <p:spPr bwMode="auto">
                <a:xfrm>
                  <a:off x="0" y="720"/>
                  <a:ext cx="878" cy="403"/>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18" name="Group 19"/>
              <p:cNvGrpSpPr>
                <a:grpSpLocks/>
              </p:cNvGrpSpPr>
              <p:nvPr/>
            </p:nvGrpSpPr>
            <p:grpSpPr bwMode="auto">
              <a:xfrm>
                <a:off x="878" y="720"/>
                <a:ext cx="2750" cy="403"/>
                <a:chOff x="878" y="720"/>
                <a:chExt cx="2750" cy="403"/>
              </a:xfrm>
            </p:grpSpPr>
            <p:sp>
              <p:nvSpPr>
                <p:cNvPr id="529449" name="Rectangle 20"/>
                <p:cNvSpPr>
                  <a:spLocks noChangeArrowheads="1"/>
                </p:cNvSpPr>
                <p:nvPr/>
              </p:nvSpPr>
              <p:spPr bwMode="auto">
                <a:xfrm>
                  <a:off x="921" y="720"/>
                  <a:ext cx="2664" cy="403"/>
                </a:xfrm>
                <a:prstGeom prst="rect">
                  <a:avLst/>
                </a:prstGeom>
                <a:noFill/>
                <a:ln w="9525">
                  <a:noFill/>
                  <a:miter lim="800000"/>
                  <a:headEnd/>
                  <a:tailEnd/>
                </a:ln>
              </p:spPr>
              <p:txBody>
                <a:bodyPr/>
                <a:lstStyle/>
                <a:p>
                  <a:r>
                    <a:rPr lang="zh-CN" altLang="en-US" sz="2200">
                      <a:latin typeface="宋体" charset="-122"/>
                      <a:ea typeface="黑体" pitchFamily="49" charset="-122"/>
                    </a:rPr>
                    <a:t>遇到不能处理的指令时，产生未定义指令异常。</a:t>
                  </a:r>
                  <a:endParaRPr lang="zh-CN" altLang="en-US" sz="2200">
                    <a:ea typeface="黑体" pitchFamily="49" charset="-122"/>
                  </a:endParaRPr>
                </a:p>
              </p:txBody>
            </p:sp>
            <p:sp>
              <p:nvSpPr>
                <p:cNvPr id="529450" name="Rectangle 21"/>
                <p:cNvSpPr>
                  <a:spLocks noChangeArrowheads="1"/>
                </p:cNvSpPr>
                <p:nvPr/>
              </p:nvSpPr>
              <p:spPr bwMode="auto">
                <a:xfrm>
                  <a:off x="878" y="720"/>
                  <a:ext cx="2750" cy="403"/>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19" name="Group 22"/>
              <p:cNvGrpSpPr>
                <a:grpSpLocks/>
              </p:cNvGrpSpPr>
              <p:nvPr/>
            </p:nvGrpSpPr>
            <p:grpSpPr bwMode="auto">
              <a:xfrm>
                <a:off x="0" y="1123"/>
                <a:ext cx="878" cy="403"/>
                <a:chOff x="0" y="1123"/>
                <a:chExt cx="878" cy="403"/>
              </a:xfrm>
            </p:grpSpPr>
            <p:sp>
              <p:nvSpPr>
                <p:cNvPr id="529447" name="Rectangle 23"/>
                <p:cNvSpPr>
                  <a:spLocks noChangeArrowheads="1"/>
                </p:cNvSpPr>
                <p:nvPr/>
              </p:nvSpPr>
              <p:spPr bwMode="auto">
                <a:xfrm>
                  <a:off x="43" y="1123"/>
                  <a:ext cx="792" cy="403"/>
                </a:xfrm>
                <a:prstGeom prst="rect">
                  <a:avLst/>
                </a:prstGeom>
                <a:noFill/>
                <a:ln w="9525">
                  <a:noFill/>
                  <a:miter lim="800000"/>
                  <a:headEnd/>
                  <a:tailEnd/>
                </a:ln>
              </p:spPr>
              <p:txBody>
                <a:bodyPr/>
                <a:lstStyle/>
                <a:p>
                  <a:r>
                    <a:rPr lang="zh-CN" altLang="en-US" sz="2200">
                      <a:latin typeface="宋体" charset="-122"/>
                      <a:ea typeface="黑体" pitchFamily="49" charset="-122"/>
                    </a:rPr>
                    <a:t>软件中断</a:t>
                  </a:r>
                  <a:endParaRPr lang="zh-CN" altLang="en-US" sz="2200">
                    <a:latin typeface="Times New Roman" pitchFamily="18" charset="0"/>
                    <a:ea typeface="黑体" pitchFamily="49" charset="-122"/>
                    <a:cs typeface="Times New Roman" pitchFamily="18" charset="0"/>
                  </a:endParaRPr>
                </a:p>
                <a:p>
                  <a:pPr eaLnBrk="0" hangingPunct="0"/>
                  <a:endParaRPr lang="en-US" altLang="zh-CN" sz="2200">
                    <a:ea typeface="黑体" pitchFamily="49" charset="-122"/>
                  </a:endParaRPr>
                </a:p>
              </p:txBody>
            </p:sp>
            <p:sp>
              <p:nvSpPr>
                <p:cNvPr id="529448" name="Rectangle 24"/>
                <p:cNvSpPr>
                  <a:spLocks noChangeArrowheads="1"/>
                </p:cNvSpPr>
                <p:nvPr/>
              </p:nvSpPr>
              <p:spPr bwMode="auto">
                <a:xfrm>
                  <a:off x="0" y="1123"/>
                  <a:ext cx="878" cy="403"/>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20" name="Group 25"/>
              <p:cNvGrpSpPr>
                <a:grpSpLocks/>
              </p:cNvGrpSpPr>
              <p:nvPr/>
            </p:nvGrpSpPr>
            <p:grpSpPr bwMode="auto">
              <a:xfrm>
                <a:off x="878" y="1123"/>
                <a:ext cx="2750" cy="403"/>
                <a:chOff x="878" y="1123"/>
                <a:chExt cx="2750" cy="403"/>
              </a:xfrm>
            </p:grpSpPr>
            <p:sp>
              <p:nvSpPr>
                <p:cNvPr id="529445" name="Rectangle 26"/>
                <p:cNvSpPr>
                  <a:spLocks noChangeArrowheads="1"/>
                </p:cNvSpPr>
                <p:nvPr/>
              </p:nvSpPr>
              <p:spPr bwMode="auto">
                <a:xfrm>
                  <a:off x="921" y="1123"/>
                  <a:ext cx="2664" cy="403"/>
                </a:xfrm>
                <a:prstGeom prst="rect">
                  <a:avLst/>
                </a:prstGeom>
                <a:noFill/>
                <a:ln w="9525">
                  <a:noFill/>
                  <a:miter lim="800000"/>
                  <a:headEnd/>
                  <a:tailEnd/>
                </a:ln>
              </p:spPr>
              <p:txBody>
                <a:bodyPr/>
                <a:lstStyle/>
                <a:p>
                  <a:r>
                    <a:rPr lang="zh-CN" altLang="en-US" sz="2200">
                      <a:latin typeface="宋体" charset="-122"/>
                      <a:ea typeface="黑体" pitchFamily="49" charset="-122"/>
                    </a:rPr>
                    <a:t>执行</a:t>
                  </a:r>
                  <a:r>
                    <a:rPr lang="en-US" altLang="zh-CN" sz="2200">
                      <a:latin typeface="Times New Roman" pitchFamily="18" charset="0"/>
                      <a:ea typeface="黑体" pitchFamily="49" charset="-122"/>
                      <a:cs typeface="Times New Roman" pitchFamily="18" charset="0"/>
                    </a:rPr>
                    <a:t>SWI</a:t>
                  </a:r>
                  <a:r>
                    <a:rPr lang="zh-CN" altLang="en-US" sz="2200">
                      <a:latin typeface="宋体" charset="-122"/>
                      <a:ea typeface="黑体" pitchFamily="49" charset="-122"/>
                    </a:rPr>
                    <a:t>指令产生，用于用户模式下的程序调用特权操作指令。</a:t>
                  </a:r>
                  <a:endParaRPr lang="zh-CN" altLang="en-US" sz="2200">
                    <a:ea typeface="黑体" pitchFamily="49" charset="-122"/>
                  </a:endParaRPr>
                </a:p>
              </p:txBody>
            </p:sp>
            <p:sp>
              <p:nvSpPr>
                <p:cNvPr id="529446" name="Rectangle 27"/>
                <p:cNvSpPr>
                  <a:spLocks noChangeArrowheads="1"/>
                </p:cNvSpPr>
                <p:nvPr/>
              </p:nvSpPr>
              <p:spPr bwMode="auto">
                <a:xfrm>
                  <a:off x="878" y="1123"/>
                  <a:ext cx="2750" cy="403"/>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21" name="Group 28"/>
              <p:cNvGrpSpPr>
                <a:grpSpLocks/>
              </p:cNvGrpSpPr>
              <p:nvPr/>
            </p:nvGrpSpPr>
            <p:grpSpPr bwMode="auto">
              <a:xfrm>
                <a:off x="0" y="1526"/>
                <a:ext cx="878" cy="403"/>
                <a:chOff x="0" y="1526"/>
                <a:chExt cx="878" cy="403"/>
              </a:xfrm>
            </p:grpSpPr>
            <p:sp>
              <p:nvSpPr>
                <p:cNvPr id="529443" name="Rectangle 29"/>
                <p:cNvSpPr>
                  <a:spLocks noChangeArrowheads="1"/>
                </p:cNvSpPr>
                <p:nvPr/>
              </p:nvSpPr>
              <p:spPr bwMode="auto">
                <a:xfrm>
                  <a:off x="43" y="1526"/>
                  <a:ext cx="792" cy="403"/>
                </a:xfrm>
                <a:prstGeom prst="rect">
                  <a:avLst/>
                </a:prstGeom>
                <a:noFill/>
                <a:ln w="9525">
                  <a:noFill/>
                  <a:miter lim="800000"/>
                  <a:headEnd/>
                  <a:tailEnd/>
                </a:ln>
              </p:spPr>
              <p:txBody>
                <a:bodyPr/>
                <a:lstStyle/>
                <a:p>
                  <a:r>
                    <a:rPr lang="zh-CN" altLang="en-US" sz="2200">
                      <a:latin typeface="宋体" charset="-122"/>
                      <a:ea typeface="黑体" pitchFamily="49" charset="-122"/>
                    </a:rPr>
                    <a:t>指令预取中止</a:t>
                  </a:r>
                  <a:endParaRPr lang="zh-CN" altLang="en-US" sz="2200">
                    <a:latin typeface="Times New Roman" pitchFamily="18" charset="0"/>
                    <a:ea typeface="黑体" pitchFamily="49" charset="-122"/>
                    <a:cs typeface="Times New Roman" pitchFamily="18" charset="0"/>
                  </a:endParaRPr>
                </a:p>
                <a:p>
                  <a:pPr eaLnBrk="0" hangingPunct="0"/>
                  <a:endParaRPr lang="en-US" altLang="zh-CN" sz="2200">
                    <a:ea typeface="黑体" pitchFamily="49" charset="-122"/>
                  </a:endParaRPr>
                </a:p>
              </p:txBody>
            </p:sp>
            <p:sp>
              <p:nvSpPr>
                <p:cNvPr id="529444" name="Rectangle 30"/>
                <p:cNvSpPr>
                  <a:spLocks noChangeArrowheads="1"/>
                </p:cNvSpPr>
                <p:nvPr/>
              </p:nvSpPr>
              <p:spPr bwMode="auto">
                <a:xfrm>
                  <a:off x="0" y="1526"/>
                  <a:ext cx="878" cy="403"/>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22" name="Group 31"/>
              <p:cNvGrpSpPr>
                <a:grpSpLocks/>
              </p:cNvGrpSpPr>
              <p:nvPr/>
            </p:nvGrpSpPr>
            <p:grpSpPr bwMode="auto">
              <a:xfrm>
                <a:off x="878" y="1526"/>
                <a:ext cx="2750" cy="403"/>
                <a:chOff x="878" y="1526"/>
                <a:chExt cx="2750" cy="403"/>
              </a:xfrm>
            </p:grpSpPr>
            <p:sp>
              <p:nvSpPr>
                <p:cNvPr id="529441" name="Rectangle 32"/>
                <p:cNvSpPr>
                  <a:spLocks noChangeArrowheads="1"/>
                </p:cNvSpPr>
                <p:nvPr/>
              </p:nvSpPr>
              <p:spPr bwMode="auto">
                <a:xfrm>
                  <a:off x="921" y="1526"/>
                  <a:ext cx="2664" cy="403"/>
                </a:xfrm>
                <a:prstGeom prst="rect">
                  <a:avLst/>
                </a:prstGeom>
                <a:noFill/>
                <a:ln w="9525">
                  <a:noFill/>
                  <a:miter lim="800000"/>
                  <a:headEnd/>
                  <a:tailEnd/>
                </a:ln>
              </p:spPr>
              <p:txBody>
                <a:bodyPr/>
                <a:lstStyle/>
                <a:p>
                  <a:r>
                    <a:rPr lang="zh-CN" altLang="en-US" sz="2200">
                      <a:latin typeface="宋体" charset="-122"/>
                      <a:ea typeface="黑体" pitchFamily="49" charset="-122"/>
                    </a:rPr>
                    <a:t>处理器预取指令的地址不存在，或该地址不允许当前指令访问，产生指令预取中止异常。</a:t>
                  </a:r>
                  <a:endParaRPr lang="zh-CN" altLang="en-US" sz="2200">
                    <a:latin typeface="Times New Roman" pitchFamily="18" charset="0"/>
                    <a:ea typeface="黑体" pitchFamily="49" charset="-122"/>
                    <a:cs typeface="Times New Roman" pitchFamily="18" charset="0"/>
                  </a:endParaRPr>
                </a:p>
                <a:p>
                  <a:pPr eaLnBrk="0" hangingPunct="0"/>
                  <a:endParaRPr lang="en-US" altLang="zh-CN" sz="2200">
                    <a:ea typeface="黑体" pitchFamily="49" charset="-122"/>
                  </a:endParaRPr>
                </a:p>
              </p:txBody>
            </p:sp>
            <p:sp>
              <p:nvSpPr>
                <p:cNvPr id="529442" name="Rectangle 33"/>
                <p:cNvSpPr>
                  <a:spLocks noChangeArrowheads="1"/>
                </p:cNvSpPr>
                <p:nvPr/>
              </p:nvSpPr>
              <p:spPr bwMode="auto">
                <a:xfrm>
                  <a:off x="878" y="1526"/>
                  <a:ext cx="2750" cy="403"/>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23" name="Group 34"/>
              <p:cNvGrpSpPr>
                <a:grpSpLocks/>
              </p:cNvGrpSpPr>
              <p:nvPr/>
            </p:nvGrpSpPr>
            <p:grpSpPr bwMode="auto">
              <a:xfrm>
                <a:off x="0" y="1929"/>
                <a:ext cx="878" cy="403"/>
                <a:chOff x="0" y="1929"/>
                <a:chExt cx="878" cy="403"/>
              </a:xfrm>
            </p:grpSpPr>
            <p:sp>
              <p:nvSpPr>
                <p:cNvPr id="529439" name="Rectangle 35"/>
                <p:cNvSpPr>
                  <a:spLocks noChangeArrowheads="1"/>
                </p:cNvSpPr>
                <p:nvPr/>
              </p:nvSpPr>
              <p:spPr bwMode="auto">
                <a:xfrm>
                  <a:off x="43" y="1929"/>
                  <a:ext cx="792" cy="403"/>
                </a:xfrm>
                <a:prstGeom prst="rect">
                  <a:avLst/>
                </a:prstGeom>
                <a:noFill/>
                <a:ln w="9525">
                  <a:noFill/>
                  <a:miter lim="800000"/>
                  <a:headEnd/>
                  <a:tailEnd/>
                </a:ln>
              </p:spPr>
              <p:txBody>
                <a:bodyPr/>
                <a:lstStyle/>
                <a:p>
                  <a:r>
                    <a:rPr lang="zh-CN" altLang="en-US" sz="2200">
                      <a:latin typeface="宋体" charset="-122"/>
                      <a:ea typeface="黑体" pitchFamily="49" charset="-122"/>
                    </a:rPr>
                    <a:t>数据中止</a:t>
                  </a:r>
                  <a:endParaRPr lang="zh-CN" altLang="en-US" sz="2200">
                    <a:latin typeface="Times New Roman" pitchFamily="18" charset="0"/>
                    <a:ea typeface="黑体" pitchFamily="49" charset="-122"/>
                    <a:cs typeface="Times New Roman" pitchFamily="18" charset="0"/>
                  </a:endParaRPr>
                </a:p>
                <a:p>
                  <a:pPr eaLnBrk="0" hangingPunct="0"/>
                  <a:endParaRPr lang="en-US" altLang="zh-CN" sz="2200">
                    <a:ea typeface="黑体" pitchFamily="49" charset="-122"/>
                  </a:endParaRPr>
                </a:p>
              </p:txBody>
            </p:sp>
            <p:sp>
              <p:nvSpPr>
                <p:cNvPr id="529440" name="Rectangle 36"/>
                <p:cNvSpPr>
                  <a:spLocks noChangeArrowheads="1"/>
                </p:cNvSpPr>
                <p:nvPr/>
              </p:nvSpPr>
              <p:spPr bwMode="auto">
                <a:xfrm>
                  <a:off x="0" y="1929"/>
                  <a:ext cx="878" cy="403"/>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24" name="Group 37"/>
              <p:cNvGrpSpPr>
                <a:grpSpLocks/>
              </p:cNvGrpSpPr>
              <p:nvPr/>
            </p:nvGrpSpPr>
            <p:grpSpPr bwMode="auto">
              <a:xfrm>
                <a:off x="878" y="1929"/>
                <a:ext cx="2750" cy="403"/>
                <a:chOff x="878" y="1929"/>
                <a:chExt cx="2750" cy="403"/>
              </a:xfrm>
            </p:grpSpPr>
            <p:sp>
              <p:nvSpPr>
                <p:cNvPr id="529437" name="Rectangle 38"/>
                <p:cNvSpPr>
                  <a:spLocks noChangeArrowheads="1"/>
                </p:cNvSpPr>
                <p:nvPr/>
              </p:nvSpPr>
              <p:spPr bwMode="auto">
                <a:xfrm>
                  <a:off x="921" y="1929"/>
                  <a:ext cx="2664" cy="403"/>
                </a:xfrm>
                <a:prstGeom prst="rect">
                  <a:avLst/>
                </a:prstGeom>
                <a:noFill/>
                <a:ln w="9525">
                  <a:noFill/>
                  <a:miter lim="800000"/>
                  <a:headEnd/>
                  <a:tailEnd/>
                </a:ln>
              </p:spPr>
              <p:txBody>
                <a:bodyPr/>
                <a:lstStyle/>
                <a:p>
                  <a:r>
                    <a:rPr lang="zh-CN" altLang="en-US" sz="2200">
                      <a:latin typeface="宋体" charset="-122"/>
                      <a:ea typeface="黑体" pitchFamily="49" charset="-122"/>
                    </a:rPr>
                    <a:t>处理器数据访问指令的地址不存在，或该地址不允许当前指令访问时，产生数据中止异常。</a:t>
                  </a:r>
                  <a:endParaRPr lang="zh-CN" altLang="en-US" sz="2200">
                    <a:latin typeface="Times New Roman" pitchFamily="18" charset="0"/>
                    <a:ea typeface="黑体" pitchFamily="49" charset="-122"/>
                    <a:cs typeface="Times New Roman" pitchFamily="18" charset="0"/>
                  </a:endParaRPr>
                </a:p>
                <a:p>
                  <a:pPr eaLnBrk="0" hangingPunct="0"/>
                  <a:endParaRPr lang="en-US" altLang="zh-CN" sz="2200">
                    <a:ea typeface="黑体" pitchFamily="49" charset="-122"/>
                  </a:endParaRPr>
                </a:p>
              </p:txBody>
            </p:sp>
            <p:sp>
              <p:nvSpPr>
                <p:cNvPr id="529438" name="Rectangle 39"/>
                <p:cNvSpPr>
                  <a:spLocks noChangeArrowheads="1"/>
                </p:cNvSpPr>
                <p:nvPr/>
              </p:nvSpPr>
              <p:spPr bwMode="auto">
                <a:xfrm>
                  <a:off x="878" y="1929"/>
                  <a:ext cx="2750" cy="403"/>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25" name="Group 40"/>
              <p:cNvGrpSpPr>
                <a:grpSpLocks/>
              </p:cNvGrpSpPr>
              <p:nvPr/>
            </p:nvGrpSpPr>
            <p:grpSpPr bwMode="auto">
              <a:xfrm>
                <a:off x="0" y="2332"/>
                <a:ext cx="878" cy="403"/>
                <a:chOff x="0" y="2332"/>
                <a:chExt cx="878" cy="403"/>
              </a:xfrm>
            </p:grpSpPr>
            <p:sp>
              <p:nvSpPr>
                <p:cNvPr id="529435" name="Rectangle 41"/>
                <p:cNvSpPr>
                  <a:spLocks noChangeArrowheads="1"/>
                </p:cNvSpPr>
                <p:nvPr/>
              </p:nvSpPr>
              <p:spPr bwMode="auto">
                <a:xfrm>
                  <a:off x="43" y="2332"/>
                  <a:ext cx="792" cy="403"/>
                </a:xfrm>
                <a:prstGeom prst="rect">
                  <a:avLst/>
                </a:prstGeom>
                <a:noFill/>
                <a:ln w="9525">
                  <a:noFill/>
                  <a:miter lim="800000"/>
                  <a:headEnd/>
                  <a:tailEnd/>
                </a:ln>
              </p:spPr>
              <p:txBody>
                <a:bodyPr/>
                <a:lstStyle/>
                <a:p>
                  <a:r>
                    <a:rPr lang="en-US" altLang="zh-CN" sz="2200">
                      <a:latin typeface="Times New Roman" pitchFamily="18" charset="0"/>
                      <a:ea typeface="黑体" pitchFamily="49" charset="-122"/>
                      <a:cs typeface="Times New Roman" pitchFamily="18" charset="0"/>
                    </a:rPr>
                    <a:t>IRQ</a:t>
                  </a:r>
                </a:p>
                <a:p>
                  <a:pPr eaLnBrk="0" hangingPunct="0"/>
                  <a:endParaRPr lang="en-US" altLang="zh-CN" sz="2200">
                    <a:ea typeface="黑体" pitchFamily="49" charset="-122"/>
                  </a:endParaRPr>
                </a:p>
              </p:txBody>
            </p:sp>
            <p:sp>
              <p:nvSpPr>
                <p:cNvPr id="529436" name="Rectangle 42"/>
                <p:cNvSpPr>
                  <a:spLocks noChangeArrowheads="1"/>
                </p:cNvSpPr>
                <p:nvPr/>
              </p:nvSpPr>
              <p:spPr bwMode="auto">
                <a:xfrm>
                  <a:off x="0" y="2332"/>
                  <a:ext cx="878" cy="403"/>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26" name="Group 43"/>
              <p:cNvGrpSpPr>
                <a:grpSpLocks/>
              </p:cNvGrpSpPr>
              <p:nvPr/>
            </p:nvGrpSpPr>
            <p:grpSpPr bwMode="auto">
              <a:xfrm>
                <a:off x="878" y="2332"/>
                <a:ext cx="2750" cy="403"/>
                <a:chOff x="878" y="2332"/>
                <a:chExt cx="2750" cy="403"/>
              </a:xfrm>
            </p:grpSpPr>
            <p:sp>
              <p:nvSpPr>
                <p:cNvPr id="529433" name="Rectangle 44"/>
                <p:cNvSpPr>
                  <a:spLocks noChangeArrowheads="1"/>
                </p:cNvSpPr>
                <p:nvPr/>
              </p:nvSpPr>
              <p:spPr bwMode="auto">
                <a:xfrm>
                  <a:off x="921" y="2332"/>
                  <a:ext cx="2664" cy="403"/>
                </a:xfrm>
                <a:prstGeom prst="rect">
                  <a:avLst/>
                </a:prstGeom>
                <a:noFill/>
                <a:ln w="9525">
                  <a:noFill/>
                  <a:miter lim="800000"/>
                  <a:headEnd/>
                  <a:tailEnd/>
                </a:ln>
              </p:spPr>
              <p:txBody>
                <a:bodyPr/>
                <a:lstStyle/>
                <a:p>
                  <a:r>
                    <a:rPr lang="zh-CN" altLang="en-US" sz="2200">
                      <a:latin typeface="宋体" charset="-122"/>
                      <a:ea typeface="黑体" pitchFamily="49" charset="-122"/>
                    </a:rPr>
                    <a:t>外部中断请求有效，且</a:t>
                  </a:r>
                  <a:r>
                    <a:rPr lang="en-US" altLang="zh-CN" sz="2200">
                      <a:latin typeface="Times New Roman" pitchFamily="18" charset="0"/>
                      <a:ea typeface="黑体" pitchFamily="49" charset="-122"/>
                      <a:cs typeface="Times New Roman" pitchFamily="18" charset="0"/>
                    </a:rPr>
                    <a:t>CPSR</a:t>
                  </a:r>
                  <a:r>
                    <a:rPr lang="zh-CN" altLang="en-US" sz="2200">
                      <a:latin typeface="宋体" charset="-122"/>
                      <a:ea typeface="黑体" pitchFamily="49" charset="-122"/>
                    </a:rPr>
                    <a:t>中的</a:t>
                  </a:r>
                  <a:r>
                    <a:rPr lang="en-US" altLang="zh-CN" sz="2200">
                      <a:latin typeface="Times New Roman" pitchFamily="18" charset="0"/>
                      <a:ea typeface="黑体" pitchFamily="49" charset="-122"/>
                      <a:cs typeface="Times New Roman" pitchFamily="18" charset="0"/>
                    </a:rPr>
                    <a:t>I</a:t>
                  </a:r>
                  <a:r>
                    <a:rPr lang="zh-CN" altLang="en-US" sz="2200">
                      <a:latin typeface="宋体" charset="-122"/>
                      <a:ea typeface="黑体" pitchFamily="49" charset="-122"/>
                    </a:rPr>
                    <a:t>位为</a:t>
                  </a:r>
                  <a:r>
                    <a:rPr lang="en-US" altLang="zh-CN" sz="2200">
                      <a:latin typeface="Times New Roman" pitchFamily="18" charset="0"/>
                      <a:ea typeface="黑体" pitchFamily="49" charset="-122"/>
                      <a:cs typeface="Times New Roman" pitchFamily="18" charset="0"/>
                    </a:rPr>
                    <a:t>0</a:t>
                  </a:r>
                  <a:r>
                    <a:rPr lang="zh-CN" altLang="en-US" sz="2200">
                      <a:latin typeface="宋体" charset="-122"/>
                      <a:ea typeface="黑体" pitchFamily="49" charset="-122"/>
                    </a:rPr>
                    <a:t>时，产生</a:t>
                  </a:r>
                  <a:r>
                    <a:rPr lang="en-US" altLang="zh-CN" sz="2200">
                      <a:latin typeface="Times New Roman" pitchFamily="18" charset="0"/>
                      <a:ea typeface="黑体" pitchFamily="49" charset="-122"/>
                      <a:cs typeface="Times New Roman" pitchFamily="18" charset="0"/>
                    </a:rPr>
                    <a:t>IRQ</a:t>
                  </a:r>
                  <a:r>
                    <a:rPr lang="zh-CN" altLang="en-US" sz="2200">
                      <a:latin typeface="宋体" charset="-122"/>
                      <a:ea typeface="黑体" pitchFamily="49" charset="-122"/>
                    </a:rPr>
                    <a:t>异常。</a:t>
                  </a:r>
                  <a:endParaRPr lang="zh-CN" altLang="en-US" sz="2200">
                    <a:latin typeface="Times New Roman" pitchFamily="18" charset="0"/>
                    <a:ea typeface="黑体" pitchFamily="49" charset="-122"/>
                    <a:cs typeface="Times New Roman" pitchFamily="18" charset="0"/>
                  </a:endParaRPr>
                </a:p>
                <a:p>
                  <a:pPr eaLnBrk="0" hangingPunct="0"/>
                  <a:endParaRPr lang="en-US" altLang="zh-CN" sz="2200">
                    <a:ea typeface="黑体" pitchFamily="49" charset="-122"/>
                  </a:endParaRPr>
                </a:p>
              </p:txBody>
            </p:sp>
            <p:sp>
              <p:nvSpPr>
                <p:cNvPr id="529434" name="Rectangle 45"/>
                <p:cNvSpPr>
                  <a:spLocks noChangeArrowheads="1"/>
                </p:cNvSpPr>
                <p:nvPr/>
              </p:nvSpPr>
              <p:spPr bwMode="auto">
                <a:xfrm>
                  <a:off x="878" y="2332"/>
                  <a:ext cx="2750" cy="403"/>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27" name="Group 46"/>
              <p:cNvGrpSpPr>
                <a:grpSpLocks/>
              </p:cNvGrpSpPr>
              <p:nvPr/>
            </p:nvGrpSpPr>
            <p:grpSpPr bwMode="auto">
              <a:xfrm>
                <a:off x="0" y="2735"/>
                <a:ext cx="878" cy="317"/>
                <a:chOff x="0" y="2735"/>
                <a:chExt cx="878" cy="317"/>
              </a:xfrm>
            </p:grpSpPr>
            <p:sp>
              <p:nvSpPr>
                <p:cNvPr id="529431" name="Rectangle 47"/>
                <p:cNvSpPr>
                  <a:spLocks noChangeArrowheads="1"/>
                </p:cNvSpPr>
                <p:nvPr/>
              </p:nvSpPr>
              <p:spPr bwMode="auto">
                <a:xfrm>
                  <a:off x="43" y="2735"/>
                  <a:ext cx="792" cy="317"/>
                </a:xfrm>
                <a:prstGeom prst="rect">
                  <a:avLst/>
                </a:prstGeom>
                <a:noFill/>
                <a:ln w="9525">
                  <a:noFill/>
                  <a:miter lim="800000"/>
                  <a:headEnd/>
                  <a:tailEnd/>
                </a:ln>
              </p:spPr>
              <p:txBody>
                <a:bodyPr/>
                <a:lstStyle/>
                <a:p>
                  <a:r>
                    <a:rPr lang="en-US" altLang="zh-CN" sz="2200">
                      <a:latin typeface="Times New Roman" pitchFamily="18" charset="0"/>
                      <a:ea typeface="黑体" pitchFamily="49" charset="-122"/>
                      <a:cs typeface="Times New Roman" pitchFamily="18" charset="0"/>
                    </a:rPr>
                    <a:t>FIQ</a:t>
                  </a:r>
                  <a:endParaRPr lang="en-US" altLang="zh-CN" sz="2200">
                    <a:ea typeface="黑体" pitchFamily="49" charset="-122"/>
                  </a:endParaRPr>
                </a:p>
              </p:txBody>
            </p:sp>
            <p:sp>
              <p:nvSpPr>
                <p:cNvPr id="529432" name="Rectangle 48"/>
                <p:cNvSpPr>
                  <a:spLocks noChangeArrowheads="1"/>
                </p:cNvSpPr>
                <p:nvPr/>
              </p:nvSpPr>
              <p:spPr bwMode="auto">
                <a:xfrm>
                  <a:off x="0" y="2735"/>
                  <a:ext cx="878"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29428" name="Group 49"/>
              <p:cNvGrpSpPr>
                <a:grpSpLocks/>
              </p:cNvGrpSpPr>
              <p:nvPr/>
            </p:nvGrpSpPr>
            <p:grpSpPr bwMode="auto">
              <a:xfrm>
                <a:off x="878" y="2735"/>
                <a:ext cx="2750" cy="317"/>
                <a:chOff x="878" y="2735"/>
                <a:chExt cx="2750" cy="317"/>
              </a:xfrm>
            </p:grpSpPr>
            <p:sp>
              <p:nvSpPr>
                <p:cNvPr id="529429" name="Rectangle 50"/>
                <p:cNvSpPr>
                  <a:spLocks noChangeArrowheads="1"/>
                </p:cNvSpPr>
                <p:nvPr/>
              </p:nvSpPr>
              <p:spPr bwMode="auto">
                <a:xfrm>
                  <a:off x="921" y="2735"/>
                  <a:ext cx="2664" cy="317"/>
                </a:xfrm>
                <a:prstGeom prst="rect">
                  <a:avLst/>
                </a:prstGeom>
                <a:noFill/>
                <a:ln w="9525">
                  <a:noFill/>
                  <a:miter lim="800000"/>
                  <a:headEnd/>
                  <a:tailEnd/>
                </a:ln>
              </p:spPr>
              <p:txBody>
                <a:bodyPr/>
                <a:lstStyle/>
                <a:p>
                  <a:r>
                    <a:rPr lang="zh-CN" altLang="en-US" sz="2200">
                      <a:latin typeface="宋体" charset="-122"/>
                      <a:ea typeface="黑体" pitchFamily="49" charset="-122"/>
                    </a:rPr>
                    <a:t>快速中断请求引脚有效，且</a:t>
                  </a:r>
                  <a:r>
                    <a:rPr lang="en-US" altLang="zh-CN" sz="2200">
                      <a:latin typeface="Times New Roman" pitchFamily="18" charset="0"/>
                      <a:ea typeface="黑体" pitchFamily="49" charset="-122"/>
                      <a:cs typeface="Times New Roman" pitchFamily="18" charset="0"/>
                    </a:rPr>
                    <a:t>CPSR</a:t>
                  </a:r>
                  <a:r>
                    <a:rPr lang="zh-CN" altLang="en-US" sz="2200">
                      <a:latin typeface="宋体" charset="-122"/>
                      <a:ea typeface="黑体" pitchFamily="49" charset="-122"/>
                    </a:rPr>
                    <a:t>中的</a:t>
                  </a:r>
                  <a:r>
                    <a:rPr lang="en-US" altLang="zh-CN" sz="2200">
                      <a:latin typeface="Times New Roman" pitchFamily="18" charset="0"/>
                      <a:ea typeface="黑体" pitchFamily="49" charset="-122"/>
                      <a:cs typeface="Times New Roman" pitchFamily="18" charset="0"/>
                    </a:rPr>
                    <a:t>F</a:t>
                  </a:r>
                  <a:r>
                    <a:rPr lang="zh-CN" altLang="en-US" sz="2200">
                      <a:latin typeface="宋体" charset="-122"/>
                      <a:ea typeface="黑体" pitchFamily="49" charset="-122"/>
                    </a:rPr>
                    <a:t>位为</a:t>
                  </a:r>
                  <a:r>
                    <a:rPr lang="en-US" altLang="zh-CN" sz="2200">
                      <a:latin typeface="Times New Roman" pitchFamily="18" charset="0"/>
                      <a:ea typeface="黑体" pitchFamily="49" charset="-122"/>
                      <a:cs typeface="Times New Roman" pitchFamily="18" charset="0"/>
                    </a:rPr>
                    <a:t>0</a:t>
                  </a:r>
                  <a:r>
                    <a:rPr lang="zh-CN" altLang="en-US" sz="2200">
                      <a:latin typeface="宋体" charset="-122"/>
                      <a:ea typeface="黑体" pitchFamily="49" charset="-122"/>
                    </a:rPr>
                    <a:t>时，产生</a:t>
                  </a:r>
                  <a:r>
                    <a:rPr lang="en-US" altLang="zh-CN" sz="2200">
                      <a:latin typeface="Times New Roman" pitchFamily="18" charset="0"/>
                      <a:ea typeface="黑体" pitchFamily="49" charset="-122"/>
                      <a:cs typeface="Times New Roman" pitchFamily="18" charset="0"/>
                    </a:rPr>
                    <a:t>FIQ</a:t>
                  </a:r>
                  <a:r>
                    <a:rPr lang="zh-CN" altLang="en-US" sz="2200">
                      <a:latin typeface="宋体" charset="-122"/>
                      <a:ea typeface="黑体" pitchFamily="49" charset="-122"/>
                    </a:rPr>
                    <a:t>异常。</a:t>
                  </a:r>
                  <a:endParaRPr lang="zh-CN" altLang="en-US" sz="2200">
                    <a:latin typeface="Times New Roman" pitchFamily="18" charset="0"/>
                    <a:ea typeface="黑体" pitchFamily="49" charset="-122"/>
                    <a:cs typeface="Times New Roman" pitchFamily="18" charset="0"/>
                  </a:endParaRPr>
                </a:p>
                <a:p>
                  <a:pPr eaLnBrk="0" hangingPunct="0"/>
                  <a:endParaRPr lang="en-US" altLang="zh-CN" sz="2200">
                    <a:ea typeface="黑体" pitchFamily="49" charset="-122"/>
                  </a:endParaRPr>
                </a:p>
              </p:txBody>
            </p:sp>
            <p:sp>
              <p:nvSpPr>
                <p:cNvPr id="529430" name="Rectangle 51"/>
                <p:cNvSpPr>
                  <a:spLocks noChangeArrowheads="1"/>
                </p:cNvSpPr>
                <p:nvPr/>
              </p:nvSpPr>
              <p:spPr bwMode="auto">
                <a:xfrm>
                  <a:off x="878" y="2735"/>
                  <a:ext cx="275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sp>
          <p:nvSpPr>
            <p:cNvPr id="529412" name="Rectangle 52"/>
            <p:cNvSpPr>
              <a:spLocks noChangeArrowheads="1"/>
            </p:cNvSpPr>
            <p:nvPr/>
          </p:nvSpPr>
          <p:spPr bwMode="auto">
            <a:xfrm>
              <a:off x="-3" y="-3"/>
              <a:ext cx="3634" cy="3058"/>
            </a:xfrm>
            <a:prstGeom prst="rect">
              <a:avLst/>
            </a:prstGeom>
            <a:noFill/>
            <a:ln w="9525">
              <a:solidFill>
                <a:srgbClr val="A0A0A0"/>
              </a:solidFill>
              <a:miter lim="800000"/>
              <a:headEnd/>
              <a:tailEnd/>
            </a:ln>
          </p:spPr>
          <p:txBody>
            <a:bodyPr wrap="none" anchor="ctr"/>
            <a:lstStyle/>
            <a:p>
              <a:endParaRPr lang="zh-CN" altLang="en-US" sz="1800">
                <a:ea typeface="黑体" pitchFamily="49" charset="-122"/>
              </a:endParaRPr>
            </a:p>
          </p:txBody>
        </p:sp>
      </p:grpSp>
      <p:sp>
        <p:nvSpPr>
          <p:cNvPr id="529410" name="Text Box 53"/>
          <p:cNvSpPr txBox="1">
            <a:spLocks noChangeArrowheads="1"/>
          </p:cNvSpPr>
          <p:nvPr/>
        </p:nvSpPr>
        <p:spPr bwMode="auto">
          <a:xfrm>
            <a:off x="3276600" y="304800"/>
            <a:ext cx="28956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a:t>
            </a:r>
            <a:r>
              <a:rPr kumimoji="1" lang="zh-CN" altLang="en-US" i="1">
                <a:ea typeface="黑体" pitchFamily="49" charset="-122"/>
              </a:rPr>
              <a:t>异常处理</a:t>
            </a:r>
          </a:p>
        </p:txBody>
      </p:sp>
    </p:spTree>
  </p:cSld>
  <p:clrMapOvr>
    <a:masterClrMapping/>
  </p:clrMapOv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533400"/>
            <a:ext cx="7696200" cy="838200"/>
          </a:xfrm>
        </p:spPr>
        <p:txBody>
          <a:bodyPr/>
          <a:lstStyle/>
          <a:p>
            <a:pPr fontAlgn="auto">
              <a:spcAft>
                <a:spcPts val="0"/>
              </a:spcAft>
              <a:defRPr/>
            </a:pPr>
            <a:r>
              <a:rPr lang="zh-CN" altLang="en-US" smtClean="0"/>
              <a:t>异常向量表</a:t>
            </a:r>
            <a:r>
              <a:rPr lang="zh-CN" altLang="en-US" smtClean="0">
                <a:solidFill>
                  <a:srgbClr val="000000"/>
                </a:solidFill>
              </a:rPr>
              <a:t>（</a:t>
            </a:r>
            <a:r>
              <a:rPr lang="en-US" altLang="zh-CN" sz="3200" smtClean="0">
                <a:solidFill>
                  <a:srgbClr val="000000"/>
                </a:solidFill>
              </a:rPr>
              <a:t>Exception Vectors</a:t>
            </a:r>
            <a:r>
              <a:rPr lang="zh-CN" altLang="en-US" sz="3200" smtClean="0">
                <a:solidFill>
                  <a:srgbClr val="000000"/>
                </a:solidFill>
              </a:rPr>
              <a:t>）</a:t>
            </a:r>
            <a:r>
              <a:rPr lang="zh-CN" altLang="en-US" sz="3200" smtClean="0"/>
              <a:t> </a:t>
            </a:r>
          </a:p>
        </p:txBody>
      </p:sp>
      <p:grpSp>
        <p:nvGrpSpPr>
          <p:cNvPr id="2" name="Group 3"/>
          <p:cNvGrpSpPr>
            <a:grpSpLocks/>
          </p:cNvGrpSpPr>
          <p:nvPr/>
        </p:nvGrpSpPr>
        <p:grpSpPr bwMode="auto">
          <a:xfrm>
            <a:off x="609600" y="1295400"/>
            <a:ext cx="8001000" cy="4953000"/>
            <a:chOff x="-3" y="-3"/>
            <a:chExt cx="3648" cy="2859"/>
          </a:xfrm>
        </p:grpSpPr>
        <p:grpSp>
          <p:nvGrpSpPr>
            <p:cNvPr id="530436" name="Group 4"/>
            <p:cNvGrpSpPr>
              <a:grpSpLocks/>
            </p:cNvGrpSpPr>
            <p:nvPr/>
          </p:nvGrpSpPr>
          <p:grpSpPr bwMode="auto">
            <a:xfrm>
              <a:off x="0" y="0"/>
              <a:ext cx="3642" cy="2853"/>
              <a:chOff x="0" y="0"/>
              <a:chExt cx="3642" cy="2853"/>
            </a:xfrm>
          </p:grpSpPr>
          <p:grpSp>
            <p:nvGrpSpPr>
              <p:cNvPr id="530438" name="Group 5"/>
              <p:cNvGrpSpPr>
                <a:grpSpLocks/>
              </p:cNvGrpSpPr>
              <p:nvPr/>
            </p:nvGrpSpPr>
            <p:grpSpPr bwMode="auto">
              <a:xfrm>
                <a:off x="0" y="0"/>
                <a:ext cx="950" cy="317"/>
                <a:chOff x="0" y="0"/>
                <a:chExt cx="950" cy="317"/>
              </a:xfrm>
            </p:grpSpPr>
            <p:sp>
              <p:nvSpPr>
                <p:cNvPr id="530517" name="Rectangle 6"/>
                <p:cNvSpPr>
                  <a:spLocks noChangeArrowheads="1"/>
                </p:cNvSpPr>
                <p:nvPr/>
              </p:nvSpPr>
              <p:spPr bwMode="auto">
                <a:xfrm>
                  <a:off x="43" y="0"/>
                  <a:ext cx="864" cy="317"/>
                </a:xfrm>
                <a:prstGeom prst="rect">
                  <a:avLst/>
                </a:prstGeom>
                <a:noFill/>
                <a:ln w="9525">
                  <a:noFill/>
                  <a:miter lim="800000"/>
                  <a:headEnd/>
                  <a:tailEnd/>
                </a:ln>
              </p:spPr>
              <p:txBody>
                <a:bodyPr/>
                <a:lstStyle/>
                <a:p>
                  <a:r>
                    <a:rPr lang="zh-CN" altLang="en-US" b="1">
                      <a:latin typeface="宋体" charset="-122"/>
                      <a:ea typeface="黑体" pitchFamily="49" charset="-122"/>
                    </a:rPr>
                    <a:t>地 址</a:t>
                  </a:r>
                </a:p>
                <a:p>
                  <a:pPr eaLnBrk="0" hangingPunct="0"/>
                  <a:endParaRPr lang="en-US" altLang="zh-CN" b="1">
                    <a:latin typeface="宋体" charset="-122"/>
                    <a:ea typeface="黑体" pitchFamily="49" charset="-122"/>
                  </a:endParaRPr>
                </a:p>
              </p:txBody>
            </p:sp>
            <p:sp>
              <p:nvSpPr>
                <p:cNvPr id="530518" name="Rectangle 7"/>
                <p:cNvSpPr>
                  <a:spLocks noChangeArrowheads="1"/>
                </p:cNvSpPr>
                <p:nvPr/>
              </p:nvSpPr>
              <p:spPr bwMode="auto">
                <a:xfrm>
                  <a:off x="0" y="0"/>
                  <a:ext cx="95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39" name="Group 8"/>
              <p:cNvGrpSpPr>
                <a:grpSpLocks/>
              </p:cNvGrpSpPr>
              <p:nvPr/>
            </p:nvGrpSpPr>
            <p:grpSpPr bwMode="auto">
              <a:xfrm>
                <a:off x="950" y="0"/>
                <a:ext cx="1310" cy="317"/>
                <a:chOff x="950" y="0"/>
                <a:chExt cx="1310" cy="317"/>
              </a:xfrm>
            </p:grpSpPr>
            <p:sp>
              <p:nvSpPr>
                <p:cNvPr id="530515" name="Rectangle 9"/>
                <p:cNvSpPr>
                  <a:spLocks noChangeArrowheads="1"/>
                </p:cNvSpPr>
                <p:nvPr/>
              </p:nvSpPr>
              <p:spPr bwMode="auto">
                <a:xfrm>
                  <a:off x="993" y="0"/>
                  <a:ext cx="1224" cy="317"/>
                </a:xfrm>
                <a:prstGeom prst="rect">
                  <a:avLst/>
                </a:prstGeom>
                <a:noFill/>
                <a:ln w="9525">
                  <a:noFill/>
                  <a:miter lim="800000"/>
                  <a:headEnd/>
                  <a:tailEnd/>
                </a:ln>
              </p:spPr>
              <p:txBody>
                <a:bodyPr/>
                <a:lstStyle/>
                <a:p>
                  <a:r>
                    <a:rPr lang="zh-CN" altLang="en-US" b="1">
                      <a:latin typeface="宋体" charset="-122"/>
                      <a:ea typeface="黑体" pitchFamily="49" charset="-122"/>
                    </a:rPr>
                    <a:t>异 常</a:t>
                  </a:r>
                </a:p>
                <a:p>
                  <a:pPr eaLnBrk="0" hangingPunct="0"/>
                  <a:endParaRPr lang="en-US" altLang="zh-CN" b="1">
                    <a:latin typeface="宋体" charset="-122"/>
                    <a:ea typeface="黑体" pitchFamily="49" charset="-122"/>
                  </a:endParaRPr>
                </a:p>
              </p:txBody>
            </p:sp>
            <p:sp>
              <p:nvSpPr>
                <p:cNvPr id="530516" name="Rectangle 10"/>
                <p:cNvSpPr>
                  <a:spLocks noChangeArrowheads="1"/>
                </p:cNvSpPr>
                <p:nvPr/>
              </p:nvSpPr>
              <p:spPr bwMode="auto">
                <a:xfrm>
                  <a:off x="950" y="0"/>
                  <a:ext cx="131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40" name="Group 11"/>
              <p:cNvGrpSpPr>
                <a:grpSpLocks/>
              </p:cNvGrpSpPr>
              <p:nvPr/>
            </p:nvGrpSpPr>
            <p:grpSpPr bwMode="auto">
              <a:xfrm>
                <a:off x="2260" y="0"/>
                <a:ext cx="1382" cy="317"/>
                <a:chOff x="2260" y="0"/>
                <a:chExt cx="1382" cy="317"/>
              </a:xfrm>
            </p:grpSpPr>
            <p:sp>
              <p:nvSpPr>
                <p:cNvPr id="530513" name="Rectangle 12"/>
                <p:cNvSpPr>
                  <a:spLocks noChangeArrowheads="1"/>
                </p:cNvSpPr>
                <p:nvPr/>
              </p:nvSpPr>
              <p:spPr bwMode="auto">
                <a:xfrm>
                  <a:off x="2303" y="0"/>
                  <a:ext cx="1296" cy="317"/>
                </a:xfrm>
                <a:prstGeom prst="rect">
                  <a:avLst/>
                </a:prstGeom>
                <a:noFill/>
                <a:ln w="9525">
                  <a:noFill/>
                  <a:miter lim="800000"/>
                  <a:headEnd/>
                  <a:tailEnd/>
                </a:ln>
              </p:spPr>
              <p:txBody>
                <a:bodyPr/>
                <a:lstStyle/>
                <a:p>
                  <a:r>
                    <a:rPr lang="zh-CN" altLang="en-US" b="1">
                      <a:latin typeface="宋体" charset="-122"/>
                      <a:ea typeface="黑体" pitchFamily="49" charset="-122"/>
                    </a:rPr>
                    <a:t>进入模式</a:t>
                  </a:r>
                </a:p>
                <a:p>
                  <a:pPr eaLnBrk="0" hangingPunct="0"/>
                  <a:endParaRPr lang="en-US" altLang="zh-CN" b="1">
                    <a:latin typeface="宋体" charset="-122"/>
                    <a:ea typeface="黑体" pitchFamily="49" charset="-122"/>
                  </a:endParaRPr>
                </a:p>
              </p:txBody>
            </p:sp>
            <p:sp>
              <p:nvSpPr>
                <p:cNvPr id="530514" name="Rectangle 13"/>
                <p:cNvSpPr>
                  <a:spLocks noChangeArrowheads="1"/>
                </p:cNvSpPr>
                <p:nvPr/>
              </p:nvSpPr>
              <p:spPr bwMode="auto">
                <a:xfrm>
                  <a:off x="2260" y="0"/>
                  <a:ext cx="138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41" name="Group 14"/>
              <p:cNvGrpSpPr>
                <a:grpSpLocks/>
              </p:cNvGrpSpPr>
              <p:nvPr/>
            </p:nvGrpSpPr>
            <p:grpSpPr bwMode="auto">
              <a:xfrm>
                <a:off x="0" y="317"/>
                <a:ext cx="950" cy="317"/>
                <a:chOff x="0" y="317"/>
                <a:chExt cx="950" cy="317"/>
              </a:xfrm>
            </p:grpSpPr>
            <p:sp>
              <p:nvSpPr>
                <p:cNvPr id="530511" name="Rectangle 15"/>
                <p:cNvSpPr>
                  <a:spLocks noChangeArrowheads="1"/>
                </p:cNvSpPr>
                <p:nvPr/>
              </p:nvSpPr>
              <p:spPr bwMode="auto">
                <a:xfrm>
                  <a:off x="43" y="317"/>
                  <a:ext cx="864" cy="317"/>
                </a:xfrm>
                <a:prstGeom prst="rect">
                  <a:avLst/>
                </a:prstGeom>
                <a:noFill/>
                <a:ln w="9525">
                  <a:noFill/>
                  <a:miter lim="800000"/>
                  <a:headEnd/>
                  <a:tailEnd/>
                </a:ln>
              </p:spPr>
              <p:txBody>
                <a:bodyPr/>
                <a:lstStyle/>
                <a:p>
                  <a:r>
                    <a:rPr lang="en-US" altLang="zh-CN" b="1">
                      <a:latin typeface="宋体" charset="-122"/>
                      <a:ea typeface="黑体" pitchFamily="49" charset="-122"/>
                    </a:rPr>
                    <a:t>0x0000,0000</a:t>
                  </a:r>
                </a:p>
                <a:p>
                  <a:pPr eaLnBrk="0" hangingPunct="0"/>
                  <a:endParaRPr lang="en-US" altLang="zh-CN" b="1">
                    <a:latin typeface="宋体" charset="-122"/>
                    <a:ea typeface="黑体" pitchFamily="49" charset="-122"/>
                  </a:endParaRPr>
                </a:p>
              </p:txBody>
            </p:sp>
            <p:sp>
              <p:nvSpPr>
                <p:cNvPr id="530512" name="Rectangle 16"/>
                <p:cNvSpPr>
                  <a:spLocks noChangeArrowheads="1"/>
                </p:cNvSpPr>
                <p:nvPr/>
              </p:nvSpPr>
              <p:spPr bwMode="auto">
                <a:xfrm>
                  <a:off x="0" y="317"/>
                  <a:ext cx="95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42" name="Group 17"/>
              <p:cNvGrpSpPr>
                <a:grpSpLocks/>
              </p:cNvGrpSpPr>
              <p:nvPr/>
            </p:nvGrpSpPr>
            <p:grpSpPr bwMode="auto">
              <a:xfrm>
                <a:off x="950" y="317"/>
                <a:ext cx="1310" cy="317"/>
                <a:chOff x="950" y="317"/>
                <a:chExt cx="1310" cy="317"/>
              </a:xfrm>
            </p:grpSpPr>
            <p:sp>
              <p:nvSpPr>
                <p:cNvPr id="530509" name="Rectangle 18"/>
                <p:cNvSpPr>
                  <a:spLocks noChangeArrowheads="1"/>
                </p:cNvSpPr>
                <p:nvPr/>
              </p:nvSpPr>
              <p:spPr bwMode="auto">
                <a:xfrm>
                  <a:off x="993" y="317"/>
                  <a:ext cx="1224" cy="317"/>
                </a:xfrm>
                <a:prstGeom prst="rect">
                  <a:avLst/>
                </a:prstGeom>
                <a:noFill/>
                <a:ln w="9525">
                  <a:noFill/>
                  <a:miter lim="800000"/>
                  <a:headEnd/>
                  <a:tailEnd/>
                </a:ln>
              </p:spPr>
              <p:txBody>
                <a:bodyPr/>
                <a:lstStyle/>
                <a:p>
                  <a:r>
                    <a:rPr lang="zh-CN" altLang="en-US" b="1">
                      <a:latin typeface="宋体" charset="-122"/>
                      <a:ea typeface="黑体" pitchFamily="49" charset="-122"/>
                    </a:rPr>
                    <a:t>复位</a:t>
                  </a:r>
                </a:p>
                <a:p>
                  <a:pPr eaLnBrk="0" hangingPunct="0"/>
                  <a:endParaRPr lang="en-US" altLang="zh-CN" b="1">
                    <a:latin typeface="宋体" charset="-122"/>
                    <a:ea typeface="黑体" pitchFamily="49" charset="-122"/>
                  </a:endParaRPr>
                </a:p>
              </p:txBody>
            </p:sp>
            <p:sp>
              <p:nvSpPr>
                <p:cNvPr id="530510" name="Rectangle 19"/>
                <p:cNvSpPr>
                  <a:spLocks noChangeArrowheads="1"/>
                </p:cNvSpPr>
                <p:nvPr/>
              </p:nvSpPr>
              <p:spPr bwMode="auto">
                <a:xfrm>
                  <a:off x="950" y="317"/>
                  <a:ext cx="131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43" name="Group 20"/>
              <p:cNvGrpSpPr>
                <a:grpSpLocks/>
              </p:cNvGrpSpPr>
              <p:nvPr/>
            </p:nvGrpSpPr>
            <p:grpSpPr bwMode="auto">
              <a:xfrm>
                <a:off x="2260" y="317"/>
                <a:ext cx="1382" cy="317"/>
                <a:chOff x="2260" y="317"/>
                <a:chExt cx="1382" cy="317"/>
              </a:xfrm>
            </p:grpSpPr>
            <p:sp>
              <p:nvSpPr>
                <p:cNvPr id="530507" name="Rectangle 21"/>
                <p:cNvSpPr>
                  <a:spLocks noChangeArrowheads="1"/>
                </p:cNvSpPr>
                <p:nvPr/>
              </p:nvSpPr>
              <p:spPr bwMode="auto">
                <a:xfrm>
                  <a:off x="2303" y="317"/>
                  <a:ext cx="1296" cy="317"/>
                </a:xfrm>
                <a:prstGeom prst="rect">
                  <a:avLst/>
                </a:prstGeom>
                <a:noFill/>
                <a:ln w="9525">
                  <a:noFill/>
                  <a:miter lim="800000"/>
                  <a:headEnd/>
                  <a:tailEnd/>
                </a:ln>
              </p:spPr>
              <p:txBody>
                <a:bodyPr/>
                <a:lstStyle/>
                <a:p>
                  <a:r>
                    <a:rPr lang="zh-CN" altLang="en-US" b="1">
                      <a:latin typeface="宋体" charset="-122"/>
                      <a:ea typeface="黑体" pitchFamily="49" charset="-122"/>
                    </a:rPr>
                    <a:t>管理模式</a:t>
                  </a:r>
                </a:p>
                <a:p>
                  <a:pPr eaLnBrk="0" hangingPunct="0"/>
                  <a:endParaRPr lang="en-US" altLang="zh-CN" b="1">
                    <a:latin typeface="宋体" charset="-122"/>
                    <a:ea typeface="黑体" pitchFamily="49" charset="-122"/>
                  </a:endParaRPr>
                </a:p>
              </p:txBody>
            </p:sp>
            <p:sp>
              <p:nvSpPr>
                <p:cNvPr id="530508" name="Rectangle 22"/>
                <p:cNvSpPr>
                  <a:spLocks noChangeArrowheads="1"/>
                </p:cNvSpPr>
                <p:nvPr/>
              </p:nvSpPr>
              <p:spPr bwMode="auto">
                <a:xfrm>
                  <a:off x="2260" y="317"/>
                  <a:ext cx="138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44" name="Group 23"/>
              <p:cNvGrpSpPr>
                <a:grpSpLocks/>
              </p:cNvGrpSpPr>
              <p:nvPr/>
            </p:nvGrpSpPr>
            <p:grpSpPr bwMode="auto">
              <a:xfrm>
                <a:off x="0" y="634"/>
                <a:ext cx="950" cy="317"/>
                <a:chOff x="0" y="634"/>
                <a:chExt cx="950" cy="317"/>
              </a:xfrm>
            </p:grpSpPr>
            <p:sp>
              <p:nvSpPr>
                <p:cNvPr id="530505" name="Rectangle 24"/>
                <p:cNvSpPr>
                  <a:spLocks noChangeArrowheads="1"/>
                </p:cNvSpPr>
                <p:nvPr/>
              </p:nvSpPr>
              <p:spPr bwMode="auto">
                <a:xfrm>
                  <a:off x="43" y="634"/>
                  <a:ext cx="864" cy="317"/>
                </a:xfrm>
                <a:prstGeom prst="rect">
                  <a:avLst/>
                </a:prstGeom>
                <a:noFill/>
                <a:ln w="9525">
                  <a:noFill/>
                  <a:miter lim="800000"/>
                  <a:headEnd/>
                  <a:tailEnd/>
                </a:ln>
              </p:spPr>
              <p:txBody>
                <a:bodyPr/>
                <a:lstStyle/>
                <a:p>
                  <a:r>
                    <a:rPr lang="en-US" altLang="zh-CN" b="1">
                      <a:latin typeface="宋体" charset="-122"/>
                      <a:ea typeface="黑体" pitchFamily="49" charset="-122"/>
                    </a:rPr>
                    <a:t>0x0000,0004</a:t>
                  </a:r>
                </a:p>
                <a:p>
                  <a:pPr eaLnBrk="0" hangingPunct="0"/>
                  <a:endParaRPr lang="en-US" altLang="zh-CN" b="1">
                    <a:latin typeface="宋体" charset="-122"/>
                    <a:ea typeface="黑体" pitchFamily="49" charset="-122"/>
                  </a:endParaRPr>
                </a:p>
              </p:txBody>
            </p:sp>
            <p:sp>
              <p:nvSpPr>
                <p:cNvPr id="530506" name="Rectangle 25"/>
                <p:cNvSpPr>
                  <a:spLocks noChangeArrowheads="1"/>
                </p:cNvSpPr>
                <p:nvPr/>
              </p:nvSpPr>
              <p:spPr bwMode="auto">
                <a:xfrm>
                  <a:off x="0" y="634"/>
                  <a:ext cx="95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45" name="Group 26"/>
              <p:cNvGrpSpPr>
                <a:grpSpLocks/>
              </p:cNvGrpSpPr>
              <p:nvPr/>
            </p:nvGrpSpPr>
            <p:grpSpPr bwMode="auto">
              <a:xfrm>
                <a:off x="950" y="634"/>
                <a:ext cx="1310" cy="317"/>
                <a:chOff x="950" y="634"/>
                <a:chExt cx="1310" cy="317"/>
              </a:xfrm>
            </p:grpSpPr>
            <p:sp>
              <p:nvSpPr>
                <p:cNvPr id="530503" name="Rectangle 27"/>
                <p:cNvSpPr>
                  <a:spLocks noChangeArrowheads="1"/>
                </p:cNvSpPr>
                <p:nvPr/>
              </p:nvSpPr>
              <p:spPr bwMode="auto">
                <a:xfrm>
                  <a:off x="993" y="634"/>
                  <a:ext cx="1224" cy="317"/>
                </a:xfrm>
                <a:prstGeom prst="rect">
                  <a:avLst/>
                </a:prstGeom>
                <a:noFill/>
                <a:ln w="9525">
                  <a:noFill/>
                  <a:miter lim="800000"/>
                  <a:headEnd/>
                  <a:tailEnd/>
                </a:ln>
              </p:spPr>
              <p:txBody>
                <a:bodyPr/>
                <a:lstStyle/>
                <a:p>
                  <a:r>
                    <a:rPr lang="zh-CN" altLang="en-US" b="1">
                      <a:latin typeface="宋体" charset="-122"/>
                      <a:ea typeface="黑体" pitchFamily="49" charset="-122"/>
                    </a:rPr>
                    <a:t>未定义指令</a:t>
                  </a:r>
                </a:p>
                <a:p>
                  <a:pPr eaLnBrk="0" hangingPunct="0"/>
                  <a:endParaRPr lang="en-US" altLang="zh-CN" b="1">
                    <a:latin typeface="宋体" charset="-122"/>
                    <a:ea typeface="黑体" pitchFamily="49" charset="-122"/>
                  </a:endParaRPr>
                </a:p>
              </p:txBody>
            </p:sp>
            <p:sp>
              <p:nvSpPr>
                <p:cNvPr id="530504" name="Rectangle 28"/>
                <p:cNvSpPr>
                  <a:spLocks noChangeArrowheads="1"/>
                </p:cNvSpPr>
                <p:nvPr/>
              </p:nvSpPr>
              <p:spPr bwMode="auto">
                <a:xfrm>
                  <a:off x="950" y="634"/>
                  <a:ext cx="131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46" name="Group 29"/>
              <p:cNvGrpSpPr>
                <a:grpSpLocks/>
              </p:cNvGrpSpPr>
              <p:nvPr/>
            </p:nvGrpSpPr>
            <p:grpSpPr bwMode="auto">
              <a:xfrm>
                <a:off x="2260" y="634"/>
                <a:ext cx="1382" cy="317"/>
                <a:chOff x="2260" y="634"/>
                <a:chExt cx="1382" cy="317"/>
              </a:xfrm>
            </p:grpSpPr>
            <p:sp>
              <p:nvSpPr>
                <p:cNvPr id="530501" name="Rectangle 30"/>
                <p:cNvSpPr>
                  <a:spLocks noChangeArrowheads="1"/>
                </p:cNvSpPr>
                <p:nvPr/>
              </p:nvSpPr>
              <p:spPr bwMode="auto">
                <a:xfrm>
                  <a:off x="2303" y="634"/>
                  <a:ext cx="1296" cy="317"/>
                </a:xfrm>
                <a:prstGeom prst="rect">
                  <a:avLst/>
                </a:prstGeom>
                <a:noFill/>
                <a:ln w="9525">
                  <a:noFill/>
                  <a:miter lim="800000"/>
                  <a:headEnd/>
                  <a:tailEnd/>
                </a:ln>
              </p:spPr>
              <p:txBody>
                <a:bodyPr/>
                <a:lstStyle/>
                <a:p>
                  <a:r>
                    <a:rPr lang="zh-CN" altLang="en-US" b="1">
                      <a:latin typeface="宋体" charset="-122"/>
                      <a:ea typeface="黑体" pitchFamily="49" charset="-122"/>
                    </a:rPr>
                    <a:t>未定义模式</a:t>
                  </a:r>
                </a:p>
                <a:p>
                  <a:pPr eaLnBrk="0" hangingPunct="0"/>
                  <a:endParaRPr lang="en-US" altLang="zh-CN" b="1">
                    <a:latin typeface="宋体" charset="-122"/>
                    <a:ea typeface="黑体" pitchFamily="49" charset="-122"/>
                  </a:endParaRPr>
                </a:p>
              </p:txBody>
            </p:sp>
            <p:sp>
              <p:nvSpPr>
                <p:cNvPr id="530502" name="Rectangle 31"/>
                <p:cNvSpPr>
                  <a:spLocks noChangeArrowheads="1"/>
                </p:cNvSpPr>
                <p:nvPr/>
              </p:nvSpPr>
              <p:spPr bwMode="auto">
                <a:xfrm>
                  <a:off x="2260" y="634"/>
                  <a:ext cx="138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47" name="Group 32"/>
              <p:cNvGrpSpPr>
                <a:grpSpLocks/>
              </p:cNvGrpSpPr>
              <p:nvPr/>
            </p:nvGrpSpPr>
            <p:grpSpPr bwMode="auto">
              <a:xfrm>
                <a:off x="0" y="951"/>
                <a:ext cx="950" cy="317"/>
                <a:chOff x="0" y="951"/>
                <a:chExt cx="950" cy="317"/>
              </a:xfrm>
            </p:grpSpPr>
            <p:sp>
              <p:nvSpPr>
                <p:cNvPr id="530499" name="Rectangle 33"/>
                <p:cNvSpPr>
                  <a:spLocks noChangeArrowheads="1"/>
                </p:cNvSpPr>
                <p:nvPr/>
              </p:nvSpPr>
              <p:spPr bwMode="auto">
                <a:xfrm>
                  <a:off x="43" y="951"/>
                  <a:ext cx="864" cy="317"/>
                </a:xfrm>
                <a:prstGeom prst="rect">
                  <a:avLst/>
                </a:prstGeom>
                <a:noFill/>
                <a:ln w="9525">
                  <a:noFill/>
                  <a:miter lim="800000"/>
                  <a:headEnd/>
                  <a:tailEnd/>
                </a:ln>
              </p:spPr>
              <p:txBody>
                <a:bodyPr/>
                <a:lstStyle/>
                <a:p>
                  <a:r>
                    <a:rPr lang="en-US" altLang="zh-CN" b="1">
                      <a:latin typeface="宋体" charset="-122"/>
                      <a:ea typeface="黑体" pitchFamily="49" charset="-122"/>
                    </a:rPr>
                    <a:t>0x0000,0008</a:t>
                  </a:r>
                </a:p>
                <a:p>
                  <a:pPr eaLnBrk="0" hangingPunct="0"/>
                  <a:endParaRPr lang="en-US" altLang="zh-CN" b="1">
                    <a:latin typeface="宋体" charset="-122"/>
                    <a:ea typeface="黑体" pitchFamily="49" charset="-122"/>
                  </a:endParaRPr>
                </a:p>
              </p:txBody>
            </p:sp>
            <p:sp>
              <p:nvSpPr>
                <p:cNvPr id="530500" name="Rectangle 34"/>
                <p:cNvSpPr>
                  <a:spLocks noChangeArrowheads="1"/>
                </p:cNvSpPr>
                <p:nvPr/>
              </p:nvSpPr>
              <p:spPr bwMode="auto">
                <a:xfrm>
                  <a:off x="0" y="951"/>
                  <a:ext cx="95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48" name="Group 35"/>
              <p:cNvGrpSpPr>
                <a:grpSpLocks/>
              </p:cNvGrpSpPr>
              <p:nvPr/>
            </p:nvGrpSpPr>
            <p:grpSpPr bwMode="auto">
              <a:xfrm>
                <a:off x="950" y="951"/>
                <a:ext cx="1310" cy="317"/>
                <a:chOff x="950" y="951"/>
                <a:chExt cx="1310" cy="317"/>
              </a:xfrm>
            </p:grpSpPr>
            <p:sp>
              <p:nvSpPr>
                <p:cNvPr id="530497" name="Rectangle 36"/>
                <p:cNvSpPr>
                  <a:spLocks noChangeArrowheads="1"/>
                </p:cNvSpPr>
                <p:nvPr/>
              </p:nvSpPr>
              <p:spPr bwMode="auto">
                <a:xfrm>
                  <a:off x="993" y="951"/>
                  <a:ext cx="1224" cy="317"/>
                </a:xfrm>
                <a:prstGeom prst="rect">
                  <a:avLst/>
                </a:prstGeom>
                <a:noFill/>
                <a:ln w="9525">
                  <a:noFill/>
                  <a:miter lim="800000"/>
                  <a:headEnd/>
                  <a:tailEnd/>
                </a:ln>
              </p:spPr>
              <p:txBody>
                <a:bodyPr/>
                <a:lstStyle/>
                <a:p>
                  <a:r>
                    <a:rPr lang="zh-CN" altLang="en-US" b="1">
                      <a:latin typeface="宋体" charset="-122"/>
                      <a:ea typeface="黑体" pitchFamily="49" charset="-122"/>
                    </a:rPr>
                    <a:t>软件中断</a:t>
                  </a:r>
                </a:p>
                <a:p>
                  <a:pPr eaLnBrk="0" hangingPunct="0"/>
                  <a:endParaRPr lang="en-US" altLang="zh-CN" b="1">
                    <a:latin typeface="宋体" charset="-122"/>
                    <a:ea typeface="黑体" pitchFamily="49" charset="-122"/>
                  </a:endParaRPr>
                </a:p>
              </p:txBody>
            </p:sp>
            <p:sp>
              <p:nvSpPr>
                <p:cNvPr id="530498" name="Rectangle 37"/>
                <p:cNvSpPr>
                  <a:spLocks noChangeArrowheads="1"/>
                </p:cNvSpPr>
                <p:nvPr/>
              </p:nvSpPr>
              <p:spPr bwMode="auto">
                <a:xfrm>
                  <a:off x="950" y="951"/>
                  <a:ext cx="131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49" name="Group 38"/>
              <p:cNvGrpSpPr>
                <a:grpSpLocks/>
              </p:cNvGrpSpPr>
              <p:nvPr/>
            </p:nvGrpSpPr>
            <p:grpSpPr bwMode="auto">
              <a:xfrm>
                <a:off x="2260" y="951"/>
                <a:ext cx="1382" cy="317"/>
                <a:chOff x="2260" y="951"/>
                <a:chExt cx="1382" cy="317"/>
              </a:xfrm>
            </p:grpSpPr>
            <p:sp>
              <p:nvSpPr>
                <p:cNvPr id="530495" name="Rectangle 39"/>
                <p:cNvSpPr>
                  <a:spLocks noChangeArrowheads="1"/>
                </p:cNvSpPr>
                <p:nvPr/>
              </p:nvSpPr>
              <p:spPr bwMode="auto">
                <a:xfrm>
                  <a:off x="2303" y="951"/>
                  <a:ext cx="1296" cy="317"/>
                </a:xfrm>
                <a:prstGeom prst="rect">
                  <a:avLst/>
                </a:prstGeom>
                <a:noFill/>
                <a:ln w="9525">
                  <a:noFill/>
                  <a:miter lim="800000"/>
                  <a:headEnd/>
                  <a:tailEnd/>
                </a:ln>
              </p:spPr>
              <p:txBody>
                <a:bodyPr/>
                <a:lstStyle/>
                <a:p>
                  <a:r>
                    <a:rPr lang="zh-CN" altLang="en-US" b="1">
                      <a:latin typeface="宋体" charset="-122"/>
                      <a:ea typeface="黑体" pitchFamily="49" charset="-122"/>
                    </a:rPr>
                    <a:t>管理模式</a:t>
                  </a:r>
                </a:p>
                <a:p>
                  <a:pPr eaLnBrk="0" hangingPunct="0"/>
                  <a:endParaRPr lang="en-US" altLang="zh-CN" b="1">
                    <a:latin typeface="宋体" charset="-122"/>
                    <a:ea typeface="黑体" pitchFamily="49" charset="-122"/>
                  </a:endParaRPr>
                </a:p>
              </p:txBody>
            </p:sp>
            <p:sp>
              <p:nvSpPr>
                <p:cNvPr id="530496" name="Rectangle 40"/>
                <p:cNvSpPr>
                  <a:spLocks noChangeArrowheads="1"/>
                </p:cNvSpPr>
                <p:nvPr/>
              </p:nvSpPr>
              <p:spPr bwMode="auto">
                <a:xfrm>
                  <a:off x="2260" y="951"/>
                  <a:ext cx="138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50" name="Group 41"/>
              <p:cNvGrpSpPr>
                <a:grpSpLocks/>
              </p:cNvGrpSpPr>
              <p:nvPr/>
            </p:nvGrpSpPr>
            <p:grpSpPr bwMode="auto">
              <a:xfrm>
                <a:off x="0" y="1268"/>
                <a:ext cx="950" cy="317"/>
                <a:chOff x="0" y="1268"/>
                <a:chExt cx="950" cy="317"/>
              </a:xfrm>
            </p:grpSpPr>
            <p:sp>
              <p:nvSpPr>
                <p:cNvPr id="530493" name="Rectangle 42"/>
                <p:cNvSpPr>
                  <a:spLocks noChangeArrowheads="1"/>
                </p:cNvSpPr>
                <p:nvPr/>
              </p:nvSpPr>
              <p:spPr bwMode="auto">
                <a:xfrm>
                  <a:off x="43" y="1268"/>
                  <a:ext cx="864" cy="317"/>
                </a:xfrm>
                <a:prstGeom prst="rect">
                  <a:avLst/>
                </a:prstGeom>
                <a:noFill/>
                <a:ln w="9525">
                  <a:noFill/>
                  <a:miter lim="800000"/>
                  <a:headEnd/>
                  <a:tailEnd/>
                </a:ln>
              </p:spPr>
              <p:txBody>
                <a:bodyPr/>
                <a:lstStyle/>
                <a:p>
                  <a:r>
                    <a:rPr lang="en-US" altLang="zh-CN" b="1">
                      <a:latin typeface="宋体" charset="-122"/>
                      <a:ea typeface="黑体" pitchFamily="49" charset="-122"/>
                    </a:rPr>
                    <a:t>0x0000,000C</a:t>
                  </a:r>
                </a:p>
                <a:p>
                  <a:pPr eaLnBrk="0" hangingPunct="0"/>
                  <a:endParaRPr lang="en-US" altLang="zh-CN" b="1">
                    <a:latin typeface="宋体" charset="-122"/>
                    <a:ea typeface="黑体" pitchFamily="49" charset="-122"/>
                  </a:endParaRPr>
                </a:p>
              </p:txBody>
            </p:sp>
            <p:sp>
              <p:nvSpPr>
                <p:cNvPr id="530494" name="Rectangle 43"/>
                <p:cNvSpPr>
                  <a:spLocks noChangeArrowheads="1"/>
                </p:cNvSpPr>
                <p:nvPr/>
              </p:nvSpPr>
              <p:spPr bwMode="auto">
                <a:xfrm>
                  <a:off x="0" y="1268"/>
                  <a:ext cx="95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51" name="Group 44"/>
              <p:cNvGrpSpPr>
                <a:grpSpLocks/>
              </p:cNvGrpSpPr>
              <p:nvPr/>
            </p:nvGrpSpPr>
            <p:grpSpPr bwMode="auto">
              <a:xfrm>
                <a:off x="950" y="1268"/>
                <a:ext cx="1310" cy="317"/>
                <a:chOff x="950" y="1268"/>
                <a:chExt cx="1310" cy="317"/>
              </a:xfrm>
            </p:grpSpPr>
            <p:sp>
              <p:nvSpPr>
                <p:cNvPr id="530491" name="Rectangle 45"/>
                <p:cNvSpPr>
                  <a:spLocks noChangeArrowheads="1"/>
                </p:cNvSpPr>
                <p:nvPr/>
              </p:nvSpPr>
              <p:spPr bwMode="auto">
                <a:xfrm>
                  <a:off x="993" y="1268"/>
                  <a:ext cx="1224" cy="317"/>
                </a:xfrm>
                <a:prstGeom prst="rect">
                  <a:avLst/>
                </a:prstGeom>
                <a:noFill/>
                <a:ln w="9525">
                  <a:noFill/>
                  <a:miter lim="800000"/>
                  <a:headEnd/>
                  <a:tailEnd/>
                </a:ln>
              </p:spPr>
              <p:txBody>
                <a:bodyPr/>
                <a:lstStyle/>
                <a:p>
                  <a:r>
                    <a:rPr lang="zh-CN" altLang="en-US" b="1">
                      <a:latin typeface="宋体" charset="-122"/>
                      <a:ea typeface="黑体" pitchFamily="49" charset="-122"/>
                    </a:rPr>
                    <a:t>中止（预取指令）</a:t>
                  </a:r>
                </a:p>
                <a:p>
                  <a:pPr eaLnBrk="0" hangingPunct="0"/>
                  <a:endParaRPr lang="en-US" altLang="zh-CN" b="1">
                    <a:latin typeface="宋体" charset="-122"/>
                    <a:ea typeface="黑体" pitchFamily="49" charset="-122"/>
                  </a:endParaRPr>
                </a:p>
              </p:txBody>
            </p:sp>
            <p:sp>
              <p:nvSpPr>
                <p:cNvPr id="530492" name="Rectangle 46"/>
                <p:cNvSpPr>
                  <a:spLocks noChangeArrowheads="1"/>
                </p:cNvSpPr>
                <p:nvPr/>
              </p:nvSpPr>
              <p:spPr bwMode="auto">
                <a:xfrm>
                  <a:off x="950" y="1268"/>
                  <a:ext cx="131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52" name="Group 47"/>
              <p:cNvGrpSpPr>
                <a:grpSpLocks/>
              </p:cNvGrpSpPr>
              <p:nvPr/>
            </p:nvGrpSpPr>
            <p:grpSpPr bwMode="auto">
              <a:xfrm>
                <a:off x="2260" y="1268"/>
                <a:ext cx="1382" cy="317"/>
                <a:chOff x="2260" y="1268"/>
                <a:chExt cx="1382" cy="317"/>
              </a:xfrm>
            </p:grpSpPr>
            <p:sp>
              <p:nvSpPr>
                <p:cNvPr id="530489" name="Rectangle 48"/>
                <p:cNvSpPr>
                  <a:spLocks noChangeArrowheads="1"/>
                </p:cNvSpPr>
                <p:nvPr/>
              </p:nvSpPr>
              <p:spPr bwMode="auto">
                <a:xfrm>
                  <a:off x="2303" y="1268"/>
                  <a:ext cx="1296" cy="317"/>
                </a:xfrm>
                <a:prstGeom prst="rect">
                  <a:avLst/>
                </a:prstGeom>
                <a:noFill/>
                <a:ln w="9525">
                  <a:noFill/>
                  <a:miter lim="800000"/>
                  <a:headEnd/>
                  <a:tailEnd/>
                </a:ln>
              </p:spPr>
              <p:txBody>
                <a:bodyPr/>
                <a:lstStyle/>
                <a:p>
                  <a:r>
                    <a:rPr lang="zh-CN" altLang="en-US" b="1">
                      <a:latin typeface="宋体" charset="-122"/>
                      <a:ea typeface="黑体" pitchFamily="49" charset="-122"/>
                    </a:rPr>
                    <a:t>中止模式</a:t>
                  </a:r>
                </a:p>
                <a:p>
                  <a:pPr eaLnBrk="0" hangingPunct="0"/>
                  <a:endParaRPr lang="en-US" altLang="zh-CN" b="1">
                    <a:latin typeface="宋体" charset="-122"/>
                    <a:ea typeface="黑体" pitchFamily="49" charset="-122"/>
                  </a:endParaRPr>
                </a:p>
              </p:txBody>
            </p:sp>
            <p:sp>
              <p:nvSpPr>
                <p:cNvPr id="530490" name="Rectangle 49"/>
                <p:cNvSpPr>
                  <a:spLocks noChangeArrowheads="1"/>
                </p:cNvSpPr>
                <p:nvPr/>
              </p:nvSpPr>
              <p:spPr bwMode="auto">
                <a:xfrm>
                  <a:off x="2260" y="1268"/>
                  <a:ext cx="138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53" name="Group 50"/>
              <p:cNvGrpSpPr>
                <a:grpSpLocks/>
              </p:cNvGrpSpPr>
              <p:nvPr/>
            </p:nvGrpSpPr>
            <p:grpSpPr bwMode="auto">
              <a:xfrm>
                <a:off x="0" y="1585"/>
                <a:ext cx="950" cy="317"/>
                <a:chOff x="0" y="1585"/>
                <a:chExt cx="950" cy="317"/>
              </a:xfrm>
            </p:grpSpPr>
            <p:sp>
              <p:nvSpPr>
                <p:cNvPr id="530487" name="Rectangle 51"/>
                <p:cNvSpPr>
                  <a:spLocks noChangeArrowheads="1"/>
                </p:cNvSpPr>
                <p:nvPr/>
              </p:nvSpPr>
              <p:spPr bwMode="auto">
                <a:xfrm>
                  <a:off x="43" y="1585"/>
                  <a:ext cx="864" cy="317"/>
                </a:xfrm>
                <a:prstGeom prst="rect">
                  <a:avLst/>
                </a:prstGeom>
                <a:noFill/>
                <a:ln w="9525">
                  <a:noFill/>
                  <a:miter lim="800000"/>
                  <a:headEnd/>
                  <a:tailEnd/>
                </a:ln>
              </p:spPr>
              <p:txBody>
                <a:bodyPr/>
                <a:lstStyle/>
                <a:p>
                  <a:r>
                    <a:rPr lang="en-US" altLang="zh-CN" b="1">
                      <a:latin typeface="宋体" charset="-122"/>
                      <a:ea typeface="黑体" pitchFamily="49" charset="-122"/>
                    </a:rPr>
                    <a:t>0x0000,0010</a:t>
                  </a:r>
                </a:p>
                <a:p>
                  <a:pPr eaLnBrk="0" hangingPunct="0"/>
                  <a:endParaRPr lang="en-US" altLang="zh-CN" b="1">
                    <a:latin typeface="宋体" charset="-122"/>
                    <a:ea typeface="黑体" pitchFamily="49" charset="-122"/>
                  </a:endParaRPr>
                </a:p>
              </p:txBody>
            </p:sp>
            <p:sp>
              <p:nvSpPr>
                <p:cNvPr id="530488" name="Rectangle 52"/>
                <p:cNvSpPr>
                  <a:spLocks noChangeArrowheads="1"/>
                </p:cNvSpPr>
                <p:nvPr/>
              </p:nvSpPr>
              <p:spPr bwMode="auto">
                <a:xfrm>
                  <a:off x="0" y="1585"/>
                  <a:ext cx="95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54" name="Group 53"/>
              <p:cNvGrpSpPr>
                <a:grpSpLocks/>
              </p:cNvGrpSpPr>
              <p:nvPr/>
            </p:nvGrpSpPr>
            <p:grpSpPr bwMode="auto">
              <a:xfrm>
                <a:off x="950" y="1585"/>
                <a:ext cx="1310" cy="317"/>
                <a:chOff x="950" y="1585"/>
                <a:chExt cx="1310" cy="317"/>
              </a:xfrm>
            </p:grpSpPr>
            <p:sp>
              <p:nvSpPr>
                <p:cNvPr id="530485" name="Rectangle 54"/>
                <p:cNvSpPr>
                  <a:spLocks noChangeArrowheads="1"/>
                </p:cNvSpPr>
                <p:nvPr/>
              </p:nvSpPr>
              <p:spPr bwMode="auto">
                <a:xfrm>
                  <a:off x="993" y="1585"/>
                  <a:ext cx="1224" cy="317"/>
                </a:xfrm>
                <a:prstGeom prst="rect">
                  <a:avLst/>
                </a:prstGeom>
                <a:noFill/>
                <a:ln w="9525">
                  <a:noFill/>
                  <a:miter lim="800000"/>
                  <a:headEnd/>
                  <a:tailEnd/>
                </a:ln>
              </p:spPr>
              <p:txBody>
                <a:bodyPr/>
                <a:lstStyle/>
                <a:p>
                  <a:r>
                    <a:rPr lang="zh-CN" altLang="en-US" b="1">
                      <a:latin typeface="宋体" charset="-122"/>
                      <a:ea typeface="黑体" pitchFamily="49" charset="-122"/>
                    </a:rPr>
                    <a:t>中止（数据）</a:t>
                  </a:r>
                </a:p>
                <a:p>
                  <a:pPr eaLnBrk="0" hangingPunct="0"/>
                  <a:endParaRPr lang="en-US" altLang="zh-CN" b="1">
                    <a:latin typeface="宋体" charset="-122"/>
                    <a:ea typeface="黑体" pitchFamily="49" charset="-122"/>
                  </a:endParaRPr>
                </a:p>
              </p:txBody>
            </p:sp>
            <p:sp>
              <p:nvSpPr>
                <p:cNvPr id="530486" name="Rectangle 55"/>
                <p:cNvSpPr>
                  <a:spLocks noChangeArrowheads="1"/>
                </p:cNvSpPr>
                <p:nvPr/>
              </p:nvSpPr>
              <p:spPr bwMode="auto">
                <a:xfrm>
                  <a:off x="950" y="1585"/>
                  <a:ext cx="131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55" name="Group 56"/>
              <p:cNvGrpSpPr>
                <a:grpSpLocks/>
              </p:cNvGrpSpPr>
              <p:nvPr/>
            </p:nvGrpSpPr>
            <p:grpSpPr bwMode="auto">
              <a:xfrm>
                <a:off x="2260" y="1585"/>
                <a:ext cx="1382" cy="317"/>
                <a:chOff x="2260" y="1585"/>
                <a:chExt cx="1382" cy="317"/>
              </a:xfrm>
            </p:grpSpPr>
            <p:sp>
              <p:nvSpPr>
                <p:cNvPr id="530483" name="Rectangle 57"/>
                <p:cNvSpPr>
                  <a:spLocks noChangeArrowheads="1"/>
                </p:cNvSpPr>
                <p:nvPr/>
              </p:nvSpPr>
              <p:spPr bwMode="auto">
                <a:xfrm>
                  <a:off x="2303" y="1585"/>
                  <a:ext cx="1296" cy="317"/>
                </a:xfrm>
                <a:prstGeom prst="rect">
                  <a:avLst/>
                </a:prstGeom>
                <a:noFill/>
                <a:ln w="9525">
                  <a:noFill/>
                  <a:miter lim="800000"/>
                  <a:headEnd/>
                  <a:tailEnd/>
                </a:ln>
              </p:spPr>
              <p:txBody>
                <a:bodyPr/>
                <a:lstStyle/>
                <a:p>
                  <a:r>
                    <a:rPr lang="zh-CN" altLang="en-US" b="1">
                      <a:latin typeface="宋体" charset="-122"/>
                      <a:ea typeface="黑体" pitchFamily="49" charset="-122"/>
                    </a:rPr>
                    <a:t>中止模式</a:t>
                  </a:r>
                </a:p>
                <a:p>
                  <a:pPr eaLnBrk="0" hangingPunct="0"/>
                  <a:endParaRPr lang="en-US" altLang="zh-CN" b="1">
                    <a:latin typeface="宋体" charset="-122"/>
                    <a:ea typeface="黑体" pitchFamily="49" charset="-122"/>
                  </a:endParaRPr>
                </a:p>
              </p:txBody>
            </p:sp>
            <p:sp>
              <p:nvSpPr>
                <p:cNvPr id="530484" name="Rectangle 58"/>
                <p:cNvSpPr>
                  <a:spLocks noChangeArrowheads="1"/>
                </p:cNvSpPr>
                <p:nvPr/>
              </p:nvSpPr>
              <p:spPr bwMode="auto">
                <a:xfrm>
                  <a:off x="2260" y="1585"/>
                  <a:ext cx="138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56" name="Group 59"/>
              <p:cNvGrpSpPr>
                <a:grpSpLocks/>
              </p:cNvGrpSpPr>
              <p:nvPr/>
            </p:nvGrpSpPr>
            <p:grpSpPr bwMode="auto">
              <a:xfrm>
                <a:off x="0" y="1902"/>
                <a:ext cx="950" cy="317"/>
                <a:chOff x="0" y="1902"/>
                <a:chExt cx="950" cy="317"/>
              </a:xfrm>
            </p:grpSpPr>
            <p:sp>
              <p:nvSpPr>
                <p:cNvPr id="530481" name="Rectangle 60"/>
                <p:cNvSpPr>
                  <a:spLocks noChangeArrowheads="1"/>
                </p:cNvSpPr>
                <p:nvPr/>
              </p:nvSpPr>
              <p:spPr bwMode="auto">
                <a:xfrm>
                  <a:off x="43" y="1902"/>
                  <a:ext cx="864" cy="317"/>
                </a:xfrm>
                <a:prstGeom prst="rect">
                  <a:avLst/>
                </a:prstGeom>
                <a:noFill/>
                <a:ln w="9525">
                  <a:noFill/>
                  <a:miter lim="800000"/>
                  <a:headEnd/>
                  <a:tailEnd/>
                </a:ln>
              </p:spPr>
              <p:txBody>
                <a:bodyPr/>
                <a:lstStyle/>
                <a:p>
                  <a:r>
                    <a:rPr lang="en-US" altLang="zh-CN" b="1">
                      <a:latin typeface="宋体" charset="-122"/>
                      <a:ea typeface="黑体" pitchFamily="49" charset="-122"/>
                    </a:rPr>
                    <a:t>0x0000,0014</a:t>
                  </a:r>
                </a:p>
                <a:p>
                  <a:pPr eaLnBrk="0" hangingPunct="0"/>
                  <a:endParaRPr lang="en-US" altLang="zh-CN" b="1">
                    <a:latin typeface="宋体" charset="-122"/>
                    <a:ea typeface="黑体" pitchFamily="49" charset="-122"/>
                  </a:endParaRPr>
                </a:p>
              </p:txBody>
            </p:sp>
            <p:sp>
              <p:nvSpPr>
                <p:cNvPr id="530482" name="Rectangle 61"/>
                <p:cNvSpPr>
                  <a:spLocks noChangeArrowheads="1"/>
                </p:cNvSpPr>
                <p:nvPr/>
              </p:nvSpPr>
              <p:spPr bwMode="auto">
                <a:xfrm>
                  <a:off x="0" y="1902"/>
                  <a:ext cx="95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57" name="Group 62"/>
              <p:cNvGrpSpPr>
                <a:grpSpLocks/>
              </p:cNvGrpSpPr>
              <p:nvPr/>
            </p:nvGrpSpPr>
            <p:grpSpPr bwMode="auto">
              <a:xfrm>
                <a:off x="950" y="1902"/>
                <a:ext cx="1310" cy="317"/>
                <a:chOff x="950" y="1902"/>
                <a:chExt cx="1310" cy="317"/>
              </a:xfrm>
            </p:grpSpPr>
            <p:sp>
              <p:nvSpPr>
                <p:cNvPr id="530479" name="Rectangle 63"/>
                <p:cNvSpPr>
                  <a:spLocks noChangeArrowheads="1"/>
                </p:cNvSpPr>
                <p:nvPr/>
              </p:nvSpPr>
              <p:spPr bwMode="auto">
                <a:xfrm>
                  <a:off x="993" y="1902"/>
                  <a:ext cx="1224" cy="317"/>
                </a:xfrm>
                <a:prstGeom prst="rect">
                  <a:avLst/>
                </a:prstGeom>
                <a:noFill/>
                <a:ln w="9525">
                  <a:noFill/>
                  <a:miter lim="800000"/>
                  <a:headEnd/>
                  <a:tailEnd/>
                </a:ln>
              </p:spPr>
              <p:txBody>
                <a:bodyPr/>
                <a:lstStyle/>
                <a:p>
                  <a:r>
                    <a:rPr lang="zh-CN" altLang="en-US" b="1">
                      <a:latin typeface="宋体" charset="-122"/>
                      <a:ea typeface="黑体" pitchFamily="49" charset="-122"/>
                    </a:rPr>
                    <a:t>保留</a:t>
                  </a:r>
                </a:p>
                <a:p>
                  <a:pPr eaLnBrk="0" hangingPunct="0"/>
                  <a:endParaRPr lang="en-US" altLang="zh-CN" b="1">
                    <a:latin typeface="宋体" charset="-122"/>
                    <a:ea typeface="黑体" pitchFamily="49" charset="-122"/>
                  </a:endParaRPr>
                </a:p>
              </p:txBody>
            </p:sp>
            <p:sp>
              <p:nvSpPr>
                <p:cNvPr id="530480" name="Rectangle 64"/>
                <p:cNvSpPr>
                  <a:spLocks noChangeArrowheads="1"/>
                </p:cNvSpPr>
                <p:nvPr/>
              </p:nvSpPr>
              <p:spPr bwMode="auto">
                <a:xfrm>
                  <a:off x="950" y="1902"/>
                  <a:ext cx="131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58" name="Group 65"/>
              <p:cNvGrpSpPr>
                <a:grpSpLocks/>
              </p:cNvGrpSpPr>
              <p:nvPr/>
            </p:nvGrpSpPr>
            <p:grpSpPr bwMode="auto">
              <a:xfrm>
                <a:off x="2260" y="1902"/>
                <a:ext cx="1382" cy="317"/>
                <a:chOff x="2260" y="1902"/>
                <a:chExt cx="1382" cy="317"/>
              </a:xfrm>
            </p:grpSpPr>
            <p:sp>
              <p:nvSpPr>
                <p:cNvPr id="530477" name="Rectangle 66"/>
                <p:cNvSpPr>
                  <a:spLocks noChangeArrowheads="1"/>
                </p:cNvSpPr>
                <p:nvPr/>
              </p:nvSpPr>
              <p:spPr bwMode="auto">
                <a:xfrm>
                  <a:off x="2303" y="1902"/>
                  <a:ext cx="1296" cy="317"/>
                </a:xfrm>
                <a:prstGeom prst="rect">
                  <a:avLst/>
                </a:prstGeom>
                <a:noFill/>
                <a:ln w="9525">
                  <a:noFill/>
                  <a:miter lim="800000"/>
                  <a:headEnd/>
                  <a:tailEnd/>
                </a:ln>
              </p:spPr>
              <p:txBody>
                <a:bodyPr/>
                <a:lstStyle/>
                <a:p>
                  <a:r>
                    <a:rPr lang="zh-CN" altLang="en-US" b="1">
                      <a:latin typeface="宋体" charset="-122"/>
                      <a:ea typeface="黑体" pitchFamily="49" charset="-122"/>
                    </a:rPr>
                    <a:t>保留</a:t>
                  </a:r>
                </a:p>
                <a:p>
                  <a:pPr eaLnBrk="0" hangingPunct="0"/>
                  <a:endParaRPr lang="en-US" altLang="zh-CN" b="1">
                    <a:latin typeface="宋体" charset="-122"/>
                    <a:ea typeface="黑体" pitchFamily="49" charset="-122"/>
                  </a:endParaRPr>
                </a:p>
              </p:txBody>
            </p:sp>
            <p:sp>
              <p:nvSpPr>
                <p:cNvPr id="530478" name="Rectangle 67"/>
                <p:cNvSpPr>
                  <a:spLocks noChangeArrowheads="1"/>
                </p:cNvSpPr>
                <p:nvPr/>
              </p:nvSpPr>
              <p:spPr bwMode="auto">
                <a:xfrm>
                  <a:off x="2260" y="1902"/>
                  <a:ext cx="138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59" name="Group 68"/>
              <p:cNvGrpSpPr>
                <a:grpSpLocks/>
              </p:cNvGrpSpPr>
              <p:nvPr/>
            </p:nvGrpSpPr>
            <p:grpSpPr bwMode="auto">
              <a:xfrm>
                <a:off x="0" y="2219"/>
                <a:ext cx="950" cy="317"/>
                <a:chOff x="0" y="2219"/>
                <a:chExt cx="950" cy="317"/>
              </a:xfrm>
            </p:grpSpPr>
            <p:sp>
              <p:nvSpPr>
                <p:cNvPr id="530475" name="Rectangle 69"/>
                <p:cNvSpPr>
                  <a:spLocks noChangeArrowheads="1"/>
                </p:cNvSpPr>
                <p:nvPr/>
              </p:nvSpPr>
              <p:spPr bwMode="auto">
                <a:xfrm>
                  <a:off x="43" y="2219"/>
                  <a:ext cx="864" cy="317"/>
                </a:xfrm>
                <a:prstGeom prst="rect">
                  <a:avLst/>
                </a:prstGeom>
                <a:noFill/>
                <a:ln w="9525">
                  <a:noFill/>
                  <a:miter lim="800000"/>
                  <a:headEnd/>
                  <a:tailEnd/>
                </a:ln>
              </p:spPr>
              <p:txBody>
                <a:bodyPr/>
                <a:lstStyle/>
                <a:p>
                  <a:r>
                    <a:rPr lang="en-US" altLang="zh-CN" b="1">
                      <a:latin typeface="宋体" charset="-122"/>
                      <a:ea typeface="黑体" pitchFamily="49" charset="-122"/>
                    </a:rPr>
                    <a:t>0x0000,0018</a:t>
                  </a:r>
                </a:p>
                <a:p>
                  <a:pPr eaLnBrk="0" hangingPunct="0"/>
                  <a:endParaRPr lang="en-US" altLang="zh-CN" b="1">
                    <a:latin typeface="宋体" charset="-122"/>
                    <a:ea typeface="黑体" pitchFamily="49" charset="-122"/>
                  </a:endParaRPr>
                </a:p>
              </p:txBody>
            </p:sp>
            <p:sp>
              <p:nvSpPr>
                <p:cNvPr id="530476" name="Rectangle 70"/>
                <p:cNvSpPr>
                  <a:spLocks noChangeArrowheads="1"/>
                </p:cNvSpPr>
                <p:nvPr/>
              </p:nvSpPr>
              <p:spPr bwMode="auto">
                <a:xfrm>
                  <a:off x="0" y="2219"/>
                  <a:ext cx="95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60" name="Group 71"/>
              <p:cNvGrpSpPr>
                <a:grpSpLocks/>
              </p:cNvGrpSpPr>
              <p:nvPr/>
            </p:nvGrpSpPr>
            <p:grpSpPr bwMode="auto">
              <a:xfrm>
                <a:off x="950" y="2219"/>
                <a:ext cx="1310" cy="317"/>
                <a:chOff x="950" y="2219"/>
                <a:chExt cx="1310" cy="317"/>
              </a:xfrm>
            </p:grpSpPr>
            <p:sp>
              <p:nvSpPr>
                <p:cNvPr id="530473" name="Rectangle 72"/>
                <p:cNvSpPr>
                  <a:spLocks noChangeArrowheads="1"/>
                </p:cNvSpPr>
                <p:nvPr/>
              </p:nvSpPr>
              <p:spPr bwMode="auto">
                <a:xfrm>
                  <a:off x="993" y="2219"/>
                  <a:ext cx="1224" cy="317"/>
                </a:xfrm>
                <a:prstGeom prst="rect">
                  <a:avLst/>
                </a:prstGeom>
                <a:noFill/>
                <a:ln w="9525">
                  <a:noFill/>
                  <a:miter lim="800000"/>
                  <a:headEnd/>
                  <a:tailEnd/>
                </a:ln>
              </p:spPr>
              <p:txBody>
                <a:bodyPr/>
                <a:lstStyle/>
                <a:p>
                  <a:r>
                    <a:rPr lang="en-US" altLang="zh-CN" b="1">
                      <a:latin typeface="宋体" charset="-122"/>
                      <a:ea typeface="黑体" pitchFamily="49" charset="-122"/>
                    </a:rPr>
                    <a:t>IRQ</a:t>
                  </a:r>
                </a:p>
                <a:p>
                  <a:pPr eaLnBrk="0" hangingPunct="0"/>
                  <a:endParaRPr lang="en-US" altLang="zh-CN" b="1">
                    <a:latin typeface="宋体" charset="-122"/>
                    <a:ea typeface="黑体" pitchFamily="49" charset="-122"/>
                  </a:endParaRPr>
                </a:p>
              </p:txBody>
            </p:sp>
            <p:sp>
              <p:nvSpPr>
                <p:cNvPr id="530474" name="Rectangle 73"/>
                <p:cNvSpPr>
                  <a:spLocks noChangeArrowheads="1"/>
                </p:cNvSpPr>
                <p:nvPr/>
              </p:nvSpPr>
              <p:spPr bwMode="auto">
                <a:xfrm>
                  <a:off x="950" y="2219"/>
                  <a:ext cx="131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61" name="Group 74"/>
              <p:cNvGrpSpPr>
                <a:grpSpLocks/>
              </p:cNvGrpSpPr>
              <p:nvPr/>
            </p:nvGrpSpPr>
            <p:grpSpPr bwMode="auto">
              <a:xfrm>
                <a:off x="2260" y="2219"/>
                <a:ext cx="1382" cy="317"/>
                <a:chOff x="2260" y="2219"/>
                <a:chExt cx="1382" cy="317"/>
              </a:xfrm>
            </p:grpSpPr>
            <p:sp>
              <p:nvSpPr>
                <p:cNvPr id="530471" name="Rectangle 75"/>
                <p:cNvSpPr>
                  <a:spLocks noChangeArrowheads="1"/>
                </p:cNvSpPr>
                <p:nvPr/>
              </p:nvSpPr>
              <p:spPr bwMode="auto">
                <a:xfrm>
                  <a:off x="2303" y="2219"/>
                  <a:ext cx="1296" cy="317"/>
                </a:xfrm>
                <a:prstGeom prst="rect">
                  <a:avLst/>
                </a:prstGeom>
                <a:noFill/>
                <a:ln w="9525">
                  <a:noFill/>
                  <a:miter lim="800000"/>
                  <a:headEnd/>
                  <a:tailEnd/>
                </a:ln>
              </p:spPr>
              <p:txBody>
                <a:bodyPr/>
                <a:lstStyle/>
                <a:p>
                  <a:r>
                    <a:rPr lang="en-US" altLang="zh-CN" b="1">
                      <a:latin typeface="宋体" charset="-122"/>
                      <a:ea typeface="黑体" pitchFamily="49" charset="-122"/>
                    </a:rPr>
                    <a:t>IRQ</a:t>
                  </a:r>
                </a:p>
                <a:p>
                  <a:pPr eaLnBrk="0" hangingPunct="0"/>
                  <a:endParaRPr lang="en-US" altLang="zh-CN" b="1">
                    <a:latin typeface="宋体" charset="-122"/>
                    <a:ea typeface="黑体" pitchFamily="49" charset="-122"/>
                  </a:endParaRPr>
                </a:p>
              </p:txBody>
            </p:sp>
            <p:sp>
              <p:nvSpPr>
                <p:cNvPr id="530472" name="Rectangle 76"/>
                <p:cNvSpPr>
                  <a:spLocks noChangeArrowheads="1"/>
                </p:cNvSpPr>
                <p:nvPr/>
              </p:nvSpPr>
              <p:spPr bwMode="auto">
                <a:xfrm>
                  <a:off x="2260" y="2219"/>
                  <a:ext cx="138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62" name="Group 77"/>
              <p:cNvGrpSpPr>
                <a:grpSpLocks/>
              </p:cNvGrpSpPr>
              <p:nvPr/>
            </p:nvGrpSpPr>
            <p:grpSpPr bwMode="auto">
              <a:xfrm>
                <a:off x="0" y="2536"/>
                <a:ext cx="950" cy="317"/>
                <a:chOff x="0" y="2536"/>
                <a:chExt cx="950" cy="317"/>
              </a:xfrm>
            </p:grpSpPr>
            <p:sp>
              <p:nvSpPr>
                <p:cNvPr id="530469" name="Rectangle 78"/>
                <p:cNvSpPr>
                  <a:spLocks noChangeArrowheads="1"/>
                </p:cNvSpPr>
                <p:nvPr/>
              </p:nvSpPr>
              <p:spPr bwMode="auto">
                <a:xfrm>
                  <a:off x="43" y="2536"/>
                  <a:ext cx="864" cy="317"/>
                </a:xfrm>
                <a:prstGeom prst="rect">
                  <a:avLst/>
                </a:prstGeom>
                <a:noFill/>
                <a:ln w="9525">
                  <a:noFill/>
                  <a:miter lim="800000"/>
                  <a:headEnd/>
                  <a:tailEnd/>
                </a:ln>
              </p:spPr>
              <p:txBody>
                <a:bodyPr/>
                <a:lstStyle/>
                <a:p>
                  <a:r>
                    <a:rPr lang="en-US" altLang="zh-CN" b="1">
                      <a:latin typeface="宋体" charset="-122"/>
                      <a:ea typeface="黑体" pitchFamily="49" charset="-122"/>
                    </a:rPr>
                    <a:t>0x0000,001C</a:t>
                  </a:r>
                </a:p>
                <a:p>
                  <a:pPr eaLnBrk="0" hangingPunct="0"/>
                  <a:endParaRPr lang="en-US" altLang="zh-CN" b="1">
                    <a:latin typeface="宋体" charset="-122"/>
                    <a:ea typeface="黑体" pitchFamily="49" charset="-122"/>
                  </a:endParaRPr>
                </a:p>
              </p:txBody>
            </p:sp>
            <p:sp>
              <p:nvSpPr>
                <p:cNvPr id="530470" name="Rectangle 79"/>
                <p:cNvSpPr>
                  <a:spLocks noChangeArrowheads="1"/>
                </p:cNvSpPr>
                <p:nvPr/>
              </p:nvSpPr>
              <p:spPr bwMode="auto">
                <a:xfrm>
                  <a:off x="0" y="2536"/>
                  <a:ext cx="95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63" name="Group 80"/>
              <p:cNvGrpSpPr>
                <a:grpSpLocks/>
              </p:cNvGrpSpPr>
              <p:nvPr/>
            </p:nvGrpSpPr>
            <p:grpSpPr bwMode="auto">
              <a:xfrm>
                <a:off x="950" y="2536"/>
                <a:ext cx="1310" cy="317"/>
                <a:chOff x="950" y="2536"/>
                <a:chExt cx="1310" cy="317"/>
              </a:xfrm>
            </p:grpSpPr>
            <p:sp>
              <p:nvSpPr>
                <p:cNvPr id="530467" name="Rectangle 81"/>
                <p:cNvSpPr>
                  <a:spLocks noChangeArrowheads="1"/>
                </p:cNvSpPr>
                <p:nvPr/>
              </p:nvSpPr>
              <p:spPr bwMode="auto">
                <a:xfrm>
                  <a:off x="993" y="2536"/>
                  <a:ext cx="1224" cy="317"/>
                </a:xfrm>
                <a:prstGeom prst="rect">
                  <a:avLst/>
                </a:prstGeom>
                <a:noFill/>
                <a:ln w="9525">
                  <a:noFill/>
                  <a:miter lim="800000"/>
                  <a:headEnd/>
                  <a:tailEnd/>
                </a:ln>
              </p:spPr>
              <p:txBody>
                <a:bodyPr/>
                <a:lstStyle/>
                <a:p>
                  <a:r>
                    <a:rPr lang="en-US" altLang="zh-CN" b="1">
                      <a:latin typeface="宋体" charset="-122"/>
                      <a:ea typeface="黑体" pitchFamily="49" charset="-122"/>
                    </a:rPr>
                    <a:t>FIQ</a:t>
                  </a:r>
                </a:p>
                <a:p>
                  <a:pPr eaLnBrk="0" hangingPunct="0"/>
                  <a:endParaRPr lang="en-US" altLang="zh-CN" b="1">
                    <a:latin typeface="宋体" charset="-122"/>
                    <a:ea typeface="黑体" pitchFamily="49" charset="-122"/>
                  </a:endParaRPr>
                </a:p>
              </p:txBody>
            </p:sp>
            <p:sp>
              <p:nvSpPr>
                <p:cNvPr id="530468" name="Rectangle 82"/>
                <p:cNvSpPr>
                  <a:spLocks noChangeArrowheads="1"/>
                </p:cNvSpPr>
                <p:nvPr/>
              </p:nvSpPr>
              <p:spPr bwMode="auto">
                <a:xfrm>
                  <a:off x="950" y="2536"/>
                  <a:ext cx="1310"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0464" name="Group 83"/>
              <p:cNvGrpSpPr>
                <a:grpSpLocks/>
              </p:cNvGrpSpPr>
              <p:nvPr/>
            </p:nvGrpSpPr>
            <p:grpSpPr bwMode="auto">
              <a:xfrm>
                <a:off x="2260" y="2536"/>
                <a:ext cx="1382" cy="317"/>
                <a:chOff x="2260" y="2536"/>
                <a:chExt cx="1382" cy="317"/>
              </a:xfrm>
            </p:grpSpPr>
            <p:sp>
              <p:nvSpPr>
                <p:cNvPr id="530465" name="Rectangle 84"/>
                <p:cNvSpPr>
                  <a:spLocks noChangeArrowheads="1"/>
                </p:cNvSpPr>
                <p:nvPr/>
              </p:nvSpPr>
              <p:spPr bwMode="auto">
                <a:xfrm>
                  <a:off x="2303" y="2536"/>
                  <a:ext cx="1296" cy="317"/>
                </a:xfrm>
                <a:prstGeom prst="rect">
                  <a:avLst/>
                </a:prstGeom>
                <a:noFill/>
                <a:ln w="9525">
                  <a:noFill/>
                  <a:miter lim="800000"/>
                  <a:headEnd/>
                  <a:tailEnd/>
                </a:ln>
              </p:spPr>
              <p:txBody>
                <a:bodyPr/>
                <a:lstStyle/>
                <a:p>
                  <a:r>
                    <a:rPr lang="en-US" altLang="zh-CN" b="1">
                      <a:latin typeface="宋体" charset="-122"/>
                      <a:ea typeface="黑体" pitchFamily="49" charset="-122"/>
                    </a:rPr>
                    <a:t>FIQ</a:t>
                  </a:r>
                </a:p>
                <a:p>
                  <a:pPr eaLnBrk="0" hangingPunct="0"/>
                  <a:endParaRPr lang="en-US" altLang="zh-CN" b="1">
                    <a:latin typeface="宋体" charset="-122"/>
                    <a:ea typeface="黑体" pitchFamily="49" charset="-122"/>
                  </a:endParaRPr>
                </a:p>
              </p:txBody>
            </p:sp>
            <p:sp>
              <p:nvSpPr>
                <p:cNvPr id="530466" name="Rectangle 85"/>
                <p:cNvSpPr>
                  <a:spLocks noChangeArrowheads="1"/>
                </p:cNvSpPr>
                <p:nvPr/>
              </p:nvSpPr>
              <p:spPr bwMode="auto">
                <a:xfrm>
                  <a:off x="2260" y="2536"/>
                  <a:ext cx="138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sp>
          <p:nvSpPr>
            <p:cNvPr id="530437" name="Rectangle 86"/>
            <p:cNvSpPr>
              <a:spLocks noChangeArrowheads="1"/>
            </p:cNvSpPr>
            <p:nvPr/>
          </p:nvSpPr>
          <p:spPr bwMode="auto">
            <a:xfrm>
              <a:off x="-3" y="-3"/>
              <a:ext cx="3648" cy="2859"/>
            </a:xfrm>
            <a:prstGeom prst="rect">
              <a:avLst/>
            </a:prstGeom>
            <a:noFill/>
            <a:ln w="9525">
              <a:solidFill>
                <a:srgbClr val="A0A0A0"/>
              </a:solidFill>
              <a:miter lim="800000"/>
              <a:headEnd/>
              <a:tailEnd/>
            </a:ln>
          </p:spPr>
          <p:txBody>
            <a:bodyPr wrap="none" anchor="ctr"/>
            <a:lstStyle/>
            <a:p>
              <a:endParaRPr lang="zh-CN" altLang="en-US" sz="1800">
                <a:ea typeface="黑体" pitchFamily="49" charset="-122"/>
              </a:endParaRPr>
            </a:p>
          </p:txBody>
        </p:sp>
      </p:grpSp>
      <p:sp>
        <p:nvSpPr>
          <p:cNvPr id="530435" name="Text Box 87"/>
          <p:cNvSpPr txBox="1">
            <a:spLocks noChangeArrowheads="1"/>
          </p:cNvSpPr>
          <p:nvPr/>
        </p:nvSpPr>
        <p:spPr bwMode="auto">
          <a:xfrm>
            <a:off x="457200" y="76200"/>
            <a:ext cx="54102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a:t>
            </a:r>
            <a:r>
              <a:rPr kumimoji="1" lang="zh-CN" altLang="en-US" i="1">
                <a:ea typeface="黑体" pitchFamily="49" charset="-122"/>
              </a:rPr>
              <a:t>异常处理</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85800" y="533400"/>
            <a:ext cx="7696200" cy="838200"/>
          </a:xfrm>
        </p:spPr>
        <p:txBody>
          <a:bodyPr/>
          <a:lstStyle/>
          <a:p>
            <a:pPr fontAlgn="auto">
              <a:spcAft>
                <a:spcPts val="0"/>
              </a:spcAft>
              <a:defRPr/>
            </a:pPr>
            <a:r>
              <a:rPr lang="zh-CN" altLang="en-US" smtClean="0">
                <a:solidFill>
                  <a:srgbClr val="000000"/>
                </a:solidFill>
              </a:rPr>
              <a:t>异常优先级（</a:t>
            </a:r>
            <a:r>
              <a:rPr lang="en-US" altLang="zh-CN" sz="3000" smtClean="0">
                <a:solidFill>
                  <a:srgbClr val="000000"/>
                </a:solidFill>
              </a:rPr>
              <a:t>Exception Priorities</a:t>
            </a:r>
            <a:r>
              <a:rPr lang="zh-CN" altLang="en-US" smtClean="0">
                <a:solidFill>
                  <a:srgbClr val="000000"/>
                </a:solidFill>
              </a:rPr>
              <a:t>）</a:t>
            </a:r>
            <a:r>
              <a:rPr lang="zh-CN" altLang="en-US" smtClean="0"/>
              <a:t> </a:t>
            </a:r>
          </a:p>
        </p:txBody>
      </p:sp>
      <p:grpSp>
        <p:nvGrpSpPr>
          <p:cNvPr id="2" name="Group 3"/>
          <p:cNvGrpSpPr>
            <a:grpSpLocks/>
          </p:cNvGrpSpPr>
          <p:nvPr/>
        </p:nvGrpSpPr>
        <p:grpSpPr bwMode="auto">
          <a:xfrm>
            <a:off x="609600" y="1295400"/>
            <a:ext cx="7848600" cy="4800600"/>
            <a:chOff x="-3" y="-3"/>
            <a:chExt cx="3562" cy="2225"/>
          </a:xfrm>
        </p:grpSpPr>
        <p:grpSp>
          <p:nvGrpSpPr>
            <p:cNvPr id="531460" name="Group 4"/>
            <p:cNvGrpSpPr>
              <a:grpSpLocks/>
            </p:cNvGrpSpPr>
            <p:nvPr/>
          </p:nvGrpSpPr>
          <p:grpSpPr bwMode="auto">
            <a:xfrm>
              <a:off x="0" y="0"/>
              <a:ext cx="3556" cy="2219"/>
              <a:chOff x="0" y="0"/>
              <a:chExt cx="3556" cy="2219"/>
            </a:xfrm>
          </p:grpSpPr>
          <p:grpSp>
            <p:nvGrpSpPr>
              <p:cNvPr id="531462" name="Group 5"/>
              <p:cNvGrpSpPr>
                <a:grpSpLocks/>
              </p:cNvGrpSpPr>
              <p:nvPr/>
            </p:nvGrpSpPr>
            <p:grpSpPr bwMode="auto">
              <a:xfrm>
                <a:off x="0" y="0"/>
                <a:ext cx="1454" cy="317"/>
                <a:chOff x="0" y="0"/>
                <a:chExt cx="1454" cy="317"/>
              </a:xfrm>
            </p:grpSpPr>
            <p:sp>
              <p:nvSpPr>
                <p:cNvPr id="531502" name="Rectangle 6"/>
                <p:cNvSpPr>
                  <a:spLocks noChangeArrowheads="1"/>
                </p:cNvSpPr>
                <p:nvPr/>
              </p:nvSpPr>
              <p:spPr bwMode="auto">
                <a:xfrm>
                  <a:off x="43" y="0"/>
                  <a:ext cx="1368" cy="317"/>
                </a:xfrm>
                <a:prstGeom prst="rect">
                  <a:avLst/>
                </a:prstGeom>
                <a:noFill/>
                <a:ln w="9525">
                  <a:noFill/>
                  <a:miter lim="800000"/>
                  <a:headEnd/>
                  <a:tailEnd/>
                </a:ln>
              </p:spPr>
              <p:txBody>
                <a:bodyPr/>
                <a:lstStyle/>
                <a:p>
                  <a:r>
                    <a:rPr lang="zh-CN" altLang="en-US" b="1">
                      <a:latin typeface="宋体" charset="-122"/>
                      <a:ea typeface="黑体" pitchFamily="49" charset="-122"/>
                    </a:rPr>
                    <a:t>优先级</a:t>
                  </a:r>
                </a:p>
                <a:p>
                  <a:pPr eaLnBrk="0" hangingPunct="0"/>
                  <a:endParaRPr lang="en-US" altLang="zh-CN" b="1">
                    <a:latin typeface="宋体" charset="-122"/>
                    <a:ea typeface="黑体" pitchFamily="49" charset="-122"/>
                  </a:endParaRPr>
                </a:p>
              </p:txBody>
            </p:sp>
            <p:sp>
              <p:nvSpPr>
                <p:cNvPr id="531503" name="Rectangle 7"/>
                <p:cNvSpPr>
                  <a:spLocks noChangeArrowheads="1"/>
                </p:cNvSpPr>
                <p:nvPr/>
              </p:nvSpPr>
              <p:spPr bwMode="auto">
                <a:xfrm>
                  <a:off x="0" y="0"/>
                  <a:ext cx="1454"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1463" name="Group 8"/>
              <p:cNvGrpSpPr>
                <a:grpSpLocks/>
              </p:cNvGrpSpPr>
              <p:nvPr/>
            </p:nvGrpSpPr>
            <p:grpSpPr bwMode="auto">
              <a:xfrm>
                <a:off x="1454" y="0"/>
                <a:ext cx="2102" cy="317"/>
                <a:chOff x="1454" y="0"/>
                <a:chExt cx="2102" cy="317"/>
              </a:xfrm>
            </p:grpSpPr>
            <p:sp>
              <p:nvSpPr>
                <p:cNvPr id="531500" name="Rectangle 9"/>
                <p:cNvSpPr>
                  <a:spLocks noChangeArrowheads="1"/>
                </p:cNvSpPr>
                <p:nvPr/>
              </p:nvSpPr>
              <p:spPr bwMode="auto">
                <a:xfrm>
                  <a:off x="1497" y="0"/>
                  <a:ext cx="2016" cy="317"/>
                </a:xfrm>
                <a:prstGeom prst="rect">
                  <a:avLst/>
                </a:prstGeom>
                <a:noFill/>
                <a:ln w="9525">
                  <a:noFill/>
                  <a:miter lim="800000"/>
                  <a:headEnd/>
                  <a:tailEnd/>
                </a:ln>
              </p:spPr>
              <p:txBody>
                <a:bodyPr/>
                <a:lstStyle/>
                <a:p>
                  <a:r>
                    <a:rPr lang="zh-CN" altLang="en-US" b="1">
                      <a:latin typeface="宋体" charset="-122"/>
                      <a:ea typeface="黑体" pitchFamily="49" charset="-122"/>
                    </a:rPr>
                    <a:t>异  常</a:t>
                  </a:r>
                </a:p>
                <a:p>
                  <a:pPr eaLnBrk="0" hangingPunct="0"/>
                  <a:endParaRPr lang="en-US" altLang="zh-CN" b="1">
                    <a:latin typeface="宋体" charset="-122"/>
                    <a:ea typeface="黑体" pitchFamily="49" charset="-122"/>
                  </a:endParaRPr>
                </a:p>
              </p:txBody>
            </p:sp>
            <p:sp>
              <p:nvSpPr>
                <p:cNvPr id="531501" name="Rectangle 10"/>
                <p:cNvSpPr>
                  <a:spLocks noChangeArrowheads="1"/>
                </p:cNvSpPr>
                <p:nvPr/>
              </p:nvSpPr>
              <p:spPr bwMode="auto">
                <a:xfrm>
                  <a:off x="1454" y="0"/>
                  <a:ext cx="210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1464" name="Group 11"/>
              <p:cNvGrpSpPr>
                <a:grpSpLocks/>
              </p:cNvGrpSpPr>
              <p:nvPr/>
            </p:nvGrpSpPr>
            <p:grpSpPr bwMode="auto">
              <a:xfrm>
                <a:off x="0" y="317"/>
                <a:ext cx="1454" cy="317"/>
                <a:chOff x="0" y="317"/>
                <a:chExt cx="1454" cy="317"/>
              </a:xfrm>
            </p:grpSpPr>
            <p:sp>
              <p:nvSpPr>
                <p:cNvPr id="531498" name="Rectangle 12"/>
                <p:cNvSpPr>
                  <a:spLocks noChangeArrowheads="1"/>
                </p:cNvSpPr>
                <p:nvPr/>
              </p:nvSpPr>
              <p:spPr bwMode="auto">
                <a:xfrm>
                  <a:off x="43" y="317"/>
                  <a:ext cx="1368" cy="317"/>
                </a:xfrm>
                <a:prstGeom prst="rect">
                  <a:avLst/>
                </a:prstGeom>
                <a:noFill/>
                <a:ln w="9525">
                  <a:noFill/>
                  <a:miter lim="800000"/>
                  <a:headEnd/>
                  <a:tailEnd/>
                </a:ln>
              </p:spPr>
              <p:txBody>
                <a:bodyPr/>
                <a:lstStyle/>
                <a:p>
                  <a:r>
                    <a:rPr lang="en-US" altLang="zh-CN" b="1">
                      <a:latin typeface="宋体" charset="-122"/>
                      <a:ea typeface="黑体" pitchFamily="49" charset="-122"/>
                    </a:rPr>
                    <a:t>1</a:t>
                  </a:r>
                  <a:r>
                    <a:rPr lang="zh-CN" altLang="en-US" b="1">
                      <a:latin typeface="宋体" charset="-122"/>
                      <a:ea typeface="黑体" pitchFamily="49" charset="-122"/>
                    </a:rPr>
                    <a:t>（最高）</a:t>
                  </a:r>
                </a:p>
                <a:p>
                  <a:pPr eaLnBrk="0" hangingPunct="0"/>
                  <a:endParaRPr lang="en-US" altLang="zh-CN" b="1">
                    <a:latin typeface="宋体" charset="-122"/>
                    <a:ea typeface="黑体" pitchFamily="49" charset="-122"/>
                  </a:endParaRPr>
                </a:p>
              </p:txBody>
            </p:sp>
            <p:sp>
              <p:nvSpPr>
                <p:cNvPr id="531499" name="Rectangle 13"/>
                <p:cNvSpPr>
                  <a:spLocks noChangeArrowheads="1"/>
                </p:cNvSpPr>
                <p:nvPr/>
              </p:nvSpPr>
              <p:spPr bwMode="auto">
                <a:xfrm>
                  <a:off x="0" y="317"/>
                  <a:ext cx="1454"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1465" name="Group 14"/>
              <p:cNvGrpSpPr>
                <a:grpSpLocks/>
              </p:cNvGrpSpPr>
              <p:nvPr/>
            </p:nvGrpSpPr>
            <p:grpSpPr bwMode="auto">
              <a:xfrm>
                <a:off x="1454" y="317"/>
                <a:ext cx="2102" cy="317"/>
                <a:chOff x="1454" y="317"/>
                <a:chExt cx="2102" cy="317"/>
              </a:xfrm>
            </p:grpSpPr>
            <p:sp>
              <p:nvSpPr>
                <p:cNvPr id="531496" name="Rectangle 15"/>
                <p:cNvSpPr>
                  <a:spLocks noChangeArrowheads="1"/>
                </p:cNvSpPr>
                <p:nvPr/>
              </p:nvSpPr>
              <p:spPr bwMode="auto">
                <a:xfrm>
                  <a:off x="1497" y="317"/>
                  <a:ext cx="2016" cy="317"/>
                </a:xfrm>
                <a:prstGeom prst="rect">
                  <a:avLst/>
                </a:prstGeom>
                <a:noFill/>
                <a:ln w="9525">
                  <a:noFill/>
                  <a:miter lim="800000"/>
                  <a:headEnd/>
                  <a:tailEnd/>
                </a:ln>
              </p:spPr>
              <p:txBody>
                <a:bodyPr/>
                <a:lstStyle/>
                <a:p>
                  <a:r>
                    <a:rPr lang="zh-CN" altLang="en-US" b="1">
                      <a:latin typeface="宋体" charset="-122"/>
                      <a:ea typeface="黑体" pitchFamily="49" charset="-122"/>
                    </a:rPr>
                    <a:t>复位</a:t>
                  </a:r>
                </a:p>
                <a:p>
                  <a:pPr eaLnBrk="0" hangingPunct="0"/>
                  <a:endParaRPr lang="en-US" altLang="zh-CN" b="1">
                    <a:latin typeface="宋体" charset="-122"/>
                    <a:ea typeface="黑体" pitchFamily="49" charset="-122"/>
                  </a:endParaRPr>
                </a:p>
              </p:txBody>
            </p:sp>
            <p:sp>
              <p:nvSpPr>
                <p:cNvPr id="531497" name="Rectangle 16"/>
                <p:cNvSpPr>
                  <a:spLocks noChangeArrowheads="1"/>
                </p:cNvSpPr>
                <p:nvPr/>
              </p:nvSpPr>
              <p:spPr bwMode="auto">
                <a:xfrm>
                  <a:off x="1454" y="317"/>
                  <a:ext cx="210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1466" name="Group 17"/>
              <p:cNvGrpSpPr>
                <a:grpSpLocks/>
              </p:cNvGrpSpPr>
              <p:nvPr/>
            </p:nvGrpSpPr>
            <p:grpSpPr bwMode="auto">
              <a:xfrm>
                <a:off x="0" y="634"/>
                <a:ext cx="1454" cy="317"/>
                <a:chOff x="0" y="634"/>
                <a:chExt cx="1454" cy="317"/>
              </a:xfrm>
            </p:grpSpPr>
            <p:sp>
              <p:nvSpPr>
                <p:cNvPr id="531494" name="Rectangle 18"/>
                <p:cNvSpPr>
                  <a:spLocks noChangeArrowheads="1"/>
                </p:cNvSpPr>
                <p:nvPr/>
              </p:nvSpPr>
              <p:spPr bwMode="auto">
                <a:xfrm>
                  <a:off x="43" y="634"/>
                  <a:ext cx="1368" cy="317"/>
                </a:xfrm>
                <a:prstGeom prst="rect">
                  <a:avLst/>
                </a:prstGeom>
                <a:noFill/>
                <a:ln w="9525">
                  <a:noFill/>
                  <a:miter lim="800000"/>
                  <a:headEnd/>
                  <a:tailEnd/>
                </a:ln>
              </p:spPr>
              <p:txBody>
                <a:bodyPr/>
                <a:lstStyle/>
                <a:p>
                  <a:r>
                    <a:rPr lang="en-US" altLang="zh-CN" b="1">
                      <a:latin typeface="宋体" charset="-122"/>
                      <a:ea typeface="黑体" pitchFamily="49" charset="-122"/>
                    </a:rPr>
                    <a:t>2</a:t>
                  </a:r>
                </a:p>
                <a:p>
                  <a:pPr eaLnBrk="0" hangingPunct="0"/>
                  <a:endParaRPr lang="en-US" altLang="zh-CN" b="1">
                    <a:latin typeface="宋体" charset="-122"/>
                    <a:ea typeface="黑体" pitchFamily="49" charset="-122"/>
                  </a:endParaRPr>
                </a:p>
              </p:txBody>
            </p:sp>
            <p:sp>
              <p:nvSpPr>
                <p:cNvPr id="531495" name="Rectangle 19"/>
                <p:cNvSpPr>
                  <a:spLocks noChangeArrowheads="1"/>
                </p:cNvSpPr>
                <p:nvPr/>
              </p:nvSpPr>
              <p:spPr bwMode="auto">
                <a:xfrm>
                  <a:off x="0" y="634"/>
                  <a:ext cx="1454"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1467" name="Group 20"/>
              <p:cNvGrpSpPr>
                <a:grpSpLocks/>
              </p:cNvGrpSpPr>
              <p:nvPr/>
            </p:nvGrpSpPr>
            <p:grpSpPr bwMode="auto">
              <a:xfrm>
                <a:off x="1454" y="634"/>
                <a:ext cx="2102" cy="317"/>
                <a:chOff x="1454" y="634"/>
                <a:chExt cx="2102" cy="317"/>
              </a:xfrm>
            </p:grpSpPr>
            <p:sp>
              <p:nvSpPr>
                <p:cNvPr id="531492" name="Rectangle 21"/>
                <p:cNvSpPr>
                  <a:spLocks noChangeArrowheads="1"/>
                </p:cNvSpPr>
                <p:nvPr/>
              </p:nvSpPr>
              <p:spPr bwMode="auto">
                <a:xfrm>
                  <a:off x="1497" y="634"/>
                  <a:ext cx="2016" cy="317"/>
                </a:xfrm>
                <a:prstGeom prst="rect">
                  <a:avLst/>
                </a:prstGeom>
                <a:noFill/>
                <a:ln w="9525">
                  <a:noFill/>
                  <a:miter lim="800000"/>
                  <a:headEnd/>
                  <a:tailEnd/>
                </a:ln>
              </p:spPr>
              <p:txBody>
                <a:bodyPr/>
                <a:lstStyle/>
                <a:p>
                  <a:r>
                    <a:rPr lang="zh-CN" altLang="en-US" b="1">
                      <a:latin typeface="宋体" charset="-122"/>
                      <a:ea typeface="黑体" pitchFamily="49" charset="-122"/>
                    </a:rPr>
                    <a:t>数据中止</a:t>
                  </a:r>
                </a:p>
                <a:p>
                  <a:pPr eaLnBrk="0" hangingPunct="0"/>
                  <a:endParaRPr lang="en-US" altLang="zh-CN" b="1">
                    <a:latin typeface="宋体" charset="-122"/>
                    <a:ea typeface="黑体" pitchFamily="49" charset="-122"/>
                  </a:endParaRPr>
                </a:p>
              </p:txBody>
            </p:sp>
            <p:sp>
              <p:nvSpPr>
                <p:cNvPr id="531493" name="Rectangle 22"/>
                <p:cNvSpPr>
                  <a:spLocks noChangeArrowheads="1"/>
                </p:cNvSpPr>
                <p:nvPr/>
              </p:nvSpPr>
              <p:spPr bwMode="auto">
                <a:xfrm>
                  <a:off x="1454" y="634"/>
                  <a:ext cx="210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1468" name="Group 23"/>
              <p:cNvGrpSpPr>
                <a:grpSpLocks/>
              </p:cNvGrpSpPr>
              <p:nvPr/>
            </p:nvGrpSpPr>
            <p:grpSpPr bwMode="auto">
              <a:xfrm>
                <a:off x="0" y="951"/>
                <a:ext cx="1454" cy="317"/>
                <a:chOff x="0" y="951"/>
                <a:chExt cx="1454" cy="317"/>
              </a:xfrm>
            </p:grpSpPr>
            <p:sp>
              <p:nvSpPr>
                <p:cNvPr id="531490" name="Rectangle 24"/>
                <p:cNvSpPr>
                  <a:spLocks noChangeArrowheads="1"/>
                </p:cNvSpPr>
                <p:nvPr/>
              </p:nvSpPr>
              <p:spPr bwMode="auto">
                <a:xfrm>
                  <a:off x="43" y="951"/>
                  <a:ext cx="1368" cy="317"/>
                </a:xfrm>
                <a:prstGeom prst="rect">
                  <a:avLst/>
                </a:prstGeom>
                <a:noFill/>
                <a:ln w="9525">
                  <a:noFill/>
                  <a:miter lim="800000"/>
                  <a:headEnd/>
                  <a:tailEnd/>
                </a:ln>
              </p:spPr>
              <p:txBody>
                <a:bodyPr/>
                <a:lstStyle/>
                <a:p>
                  <a:r>
                    <a:rPr lang="en-US" altLang="zh-CN" b="1">
                      <a:latin typeface="宋体" charset="-122"/>
                      <a:ea typeface="黑体" pitchFamily="49" charset="-122"/>
                    </a:rPr>
                    <a:t>3</a:t>
                  </a:r>
                </a:p>
                <a:p>
                  <a:pPr eaLnBrk="0" hangingPunct="0"/>
                  <a:endParaRPr lang="en-US" altLang="zh-CN" b="1">
                    <a:latin typeface="宋体" charset="-122"/>
                    <a:ea typeface="黑体" pitchFamily="49" charset="-122"/>
                  </a:endParaRPr>
                </a:p>
              </p:txBody>
            </p:sp>
            <p:sp>
              <p:nvSpPr>
                <p:cNvPr id="531491" name="Rectangle 25"/>
                <p:cNvSpPr>
                  <a:spLocks noChangeArrowheads="1"/>
                </p:cNvSpPr>
                <p:nvPr/>
              </p:nvSpPr>
              <p:spPr bwMode="auto">
                <a:xfrm>
                  <a:off x="0" y="951"/>
                  <a:ext cx="1454"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1469" name="Group 26"/>
              <p:cNvGrpSpPr>
                <a:grpSpLocks/>
              </p:cNvGrpSpPr>
              <p:nvPr/>
            </p:nvGrpSpPr>
            <p:grpSpPr bwMode="auto">
              <a:xfrm>
                <a:off x="1454" y="951"/>
                <a:ext cx="2102" cy="317"/>
                <a:chOff x="1454" y="951"/>
                <a:chExt cx="2102" cy="317"/>
              </a:xfrm>
            </p:grpSpPr>
            <p:sp>
              <p:nvSpPr>
                <p:cNvPr id="531488" name="Rectangle 27"/>
                <p:cNvSpPr>
                  <a:spLocks noChangeArrowheads="1"/>
                </p:cNvSpPr>
                <p:nvPr/>
              </p:nvSpPr>
              <p:spPr bwMode="auto">
                <a:xfrm>
                  <a:off x="1497" y="951"/>
                  <a:ext cx="2016" cy="317"/>
                </a:xfrm>
                <a:prstGeom prst="rect">
                  <a:avLst/>
                </a:prstGeom>
                <a:noFill/>
                <a:ln w="9525">
                  <a:noFill/>
                  <a:miter lim="800000"/>
                  <a:headEnd/>
                  <a:tailEnd/>
                </a:ln>
              </p:spPr>
              <p:txBody>
                <a:bodyPr/>
                <a:lstStyle/>
                <a:p>
                  <a:r>
                    <a:rPr lang="en-US" altLang="zh-CN" b="1">
                      <a:latin typeface="宋体" charset="-122"/>
                      <a:ea typeface="黑体" pitchFamily="49" charset="-122"/>
                    </a:rPr>
                    <a:t>FIQ</a:t>
                  </a:r>
                </a:p>
                <a:p>
                  <a:pPr eaLnBrk="0" hangingPunct="0"/>
                  <a:endParaRPr lang="en-US" altLang="zh-CN" b="1">
                    <a:latin typeface="宋体" charset="-122"/>
                    <a:ea typeface="黑体" pitchFamily="49" charset="-122"/>
                  </a:endParaRPr>
                </a:p>
              </p:txBody>
            </p:sp>
            <p:sp>
              <p:nvSpPr>
                <p:cNvPr id="531489" name="Rectangle 28"/>
                <p:cNvSpPr>
                  <a:spLocks noChangeArrowheads="1"/>
                </p:cNvSpPr>
                <p:nvPr/>
              </p:nvSpPr>
              <p:spPr bwMode="auto">
                <a:xfrm>
                  <a:off x="1454" y="951"/>
                  <a:ext cx="210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1470" name="Group 29"/>
              <p:cNvGrpSpPr>
                <a:grpSpLocks/>
              </p:cNvGrpSpPr>
              <p:nvPr/>
            </p:nvGrpSpPr>
            <p:grpSpPr bwMode="auto">
              <a:xfrm>
                <a:off x="0" y="1268"/>
                <a:ext cx="1454" cy="317"/>
                <a:chOff x="0" y="1268"/>
                <a:chExt cx="1454" cy="317"/>
              </a:xfrm>
            </p:grpSpPr>
            <p:sp>
              <p:nvSpPr>
                <p:cNvPr id="531486" name="Rectangle 30"/>
                <p:cNvSpPr>
                  <a:spLocks noChangeArrowheads="1"/>
                </p:cNvSpPr>
                <p:nvPr/>
              </p:nvSpPr>
              <p:spPr bwMode="auto">
                <a:xfrm>
                  <a:off x="43" y="1268"/>
                  <a:ext cx="1368" cy="317"/>
                </a:xfrm>
                <a:prstGeom prst="rect">
                  <a:avLst/>
                </a:prstGeom>
                <a:noFill/>
                <a:ln w="9525">
                  <a:noFill/>
                  <a:miter lim="800000"/>
                  <a:headEnd/>
                  <a:tailEnd/>
                </a:ln>
              </p:spPr>
              <p:txBody>
                <a:bodyPr/>
                <a:lstStyle/>
                <a:p>
                  <a:r>
                    <a:rPr lang="en-US" altLang="zh-CN" b="1">
                      <a:latin typeface="宋体" charset="-122"/>
                      <a:ea typeface="黑体" pitchFamily="49" charset="-122"/>
                    </a:rPr>
                    <a:t>4</a:t>
                  </a:r>
                </a:p>
                <a:p>
                  <a:pPr eaLnBrk="0" hangingPunct="0"/>
                  <a:endParaRPr lang="en-US" altLang="zh-CN" b="1">
                    <a:latin typeface="宋体" charset="-122"/>
                    <a:ea typeface="黑体" pitchFamily="49" charset="-122"/>
                  </a:endParaRPr>
                </a:p>
              </p:txBody>
            </p:sp>
            <p:sp>
              <p:nvSpPr>
                <p:cNvPr id="531487" name="Rectangle 31"/>
                <p:cNvSpPr>
                  <a:spLocks noChangeArrowheads="1"/>
                </p:cNvSpPr>
                <p:nvPr/>
              </p:nvSpPr>
              <p:spPr bwMode="auto">
                <a:xfrm>
                  <a:off x="0" y="1268"/>
                  <a:ext cx="1454"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1471" name="Group 32"/>
              <p:cNvGrpSpPr>
                <a:grpSpLocks/>
              </p:cNvGrpSpPr>
              <p:nvPr/>
            </p:nvGrpSpPr>
            <p:grpSpPr bwMode="auto">
              <a:xfrm>
                <a:off x="1454" y="1268"/>
                <a:ext cx="2102" cy="317"/>
                <a:chOff x="1454" y="1268"/>
                <a:chExt cx="2102" cy="317"/>
              </a:xfrm>
            </p:grpSpPr>
            <p:sp>
              <p:nvSpPr>
                <p:cNvPr id="531484" name="Rectangle 33"/>
                <p:cNvSpPr>
                  <a:spLocks noChangeArrowheads="1"/>
                </p:cNvSpPr>
                <p:nvPr/>
              </p:nvSpPr>
              <p:spPr bwMode="auto">
                <a:xfrm>
                  <a:off x="1497" y="1268"/>
                  <a:ext cx="2016" cy="317"/>
                </a:xfrm>
                <a:prstGeom prst="rect">
                  <a:avLst/>
                </a:prstGeom>
                <a:noFill/>
                <a:ln w="9525">
                  <a:noFill/>
                  <a:miter lim="800000"/>
                  <a:headEnd/>
                  <a:tailEnd/>
                </a:ln>
              </p:spPr>
              <p:txBody>
                <a:bodyPr/>
                <a:lstStyle/>
                <a:p>
                  <a:r>
                    <a:rPr lang="en-US" altLang="zh-CN" b="1">
                      <a:latin typeface="宋体" charset="-122"/>
                      <a:ea typeface="黑体" pitchFamily="49" charset="-122"/>
                    </a:rPr>
                    <a:t>IRQ</a:t>
                  </a:r>
                </a:p>
                <a:p>
                  <a:pPr eaLnBrk="0" hangingPunct="0"/>
                  <a:endParaRPr lang="en-US" altLang="zh-CN" b="1">
                    <a:latin typeface="宋体" charset="-122"/>
                    <a:ea typeface="黑体" pitchFamily="49" charset="-122"/>
                  </a:endParaRPr>
                </a:p>
              </p:txBody>
            </p:sp>
            <p:sp>
              <p:nvSpPr>
                <p:cNvPr id="531485" name="Rectangle 34"/>
                <p:cNvSpPr>
                  <a:spLocks noChangeArrowheads="1"/>
                </p:cNvSpPr>
                <p:nvPr/>
              </p:nvSpPr>
              <p:spPr bwMode="auto">
                <a:xfrm>
                  <a:off x="1454" y="1268"/>
                  <a:ext cx="210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1472" name="Group 35"/>
              <p:cNvGrpSpPr>
                <a:grpSpLocks/>
              </p:cNvGrpSpPr>
              <p:nvPr/>
            </p:nvGrpSpPr>
            <p:grpSpPr bwMode="auto">
              <a:xfrm>
                <a:off x="0" y="1585"/>
                <a:ext cx="1454" cy="317"/>
                <a:chOff x="0" y="1585"/>
                <a:chExt cx="1454" cy="317"/>
              </a:xfrm>
            </p:grpSpPr>
            <p:sp>
              <p:nvSpPr>
                <p:cNvPr id="531482" name="Rectangle 36"/>
                <p:cNvSpPr>
                  <a:spLocks noChangeArrowheads="1"/>
                </p:cNvSpPr>
                <p:nvPr/>
              </p:nvSpPr>
              <p:spPr bwMode="auto">
                <a:xfrm>
                  <a:off x="43" y="1585"/>
                  <a:ext cx="1368" cy="317"/>
                </a:xfrm>
                <a:prstGeom prst="rect">
                  <a:avLst/>
                </a:prstGeom>
                <a:noFill/>
                <a:ln w="9525">
                  <a:noFill/>
                  <a:miter lim="800000"/>
                  <a:headEnd/>
                  <a:tailEnd/>
                </a:ln>
              </p:spPr>
              <p:txBody>
                <a:bodyPr/>
                <a:lstStyle/>
                <a:p>
                  <a:r>
                    <a:rPr lang="en-US" altLang="zh-CN" b="1">
                      <a:latin typeface="宋体" charset="-122"/>
                      <a:ea typeface="黑体" pitchFamily="49" charset="-122"/>
                    </a:rPr>
                    <a:t>5</a:t>
                  </a:r>
                </a:p>
                <a:p>
                  <a:pPr eaLnBrk="0" hangingPunct="0"/>
                  <a:endParaRPr lang="en-US" altLang="zh-CN" b="1">
                    <a:latin typeface="宋体" charset="-122"/>
                    <a:ea typeface="黑体" pitchFamily="49" charset="-122"/>
                  </a:endParaRPr>
                </a:p>
              </p:txBody>
            </p:sp>
            <p:sp>
              <p:nvSpPr>
                <p:cNvPr id="531483" name="Rectangle 37"/>
                <p:cNvSpPr>
                  <a:spLocks noChangeArrowheads="1"/>
                </p:cNvSpPr>
                <p:nvPr/>
              </p:nvSpPr>
              <p:spPr bwMode="auto">
                <a:xfrm>
                  <a:off x="0" y="1585"/>
                  <a:ext cx="1454"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1473" name="Group 38"/>
              <p:cNvGrpSpPr>
                <a:grpSpLocks/>
              </p:cNvGrpSpPr>
              <p:nvPr/>
            </p:nvGrpSpPr>
            <p:grpSpPr bwMode="auto">
              <a:xfrm>
                <a:off x="1454" y="1585"/>
                <a:ext cx="2102" cy="317"/>
                <a:chOff x="1454" y="1585"/>
                <a:chExt cx="2102" cy="317"/>
              </a:xfrm>
            </p:grpSpPr>
            <p:sp>
              <p:nvSpPr>
                <p:cNvPr id="531480" name="Rectangle 39"/>
                <p:cNvSpPr>
                  <a:spLocks noChangeArrowheads="1"/>
                </p:cNvSpPr>
                <p:nvPr/>
              </p:nvSpPr>
              <p:spPr bwMode="auto">
                <a:xfrm>
                  <a:off x="1497" y="1585"/>
                  <a:ext cx="2016" cy="317"/>
                </a:xfrm>
                <a:prstGeom prst="rect">
                  <a:avLst/>
                </a:prstGeom>
                <a:noFill/>
                <a:ln w="9525">
                  <a:noFill/>
                  <a:miter lim="800000"/>
                  <a:headEnd/>
                  <a:tailEnd/>
                </a:ln>
              </p:spPr>
              <p:txBody>
                <a:bodyPr/>
                <a:lstStyle/>
                <a:p>
                  <a:r>
                    <a:rPr lang="zh-CN" altLang="en-US" b="1">
                      <a:latin typeface="宋体" charset="-122"/>
                      <a:ea typeface="黑体" pitchFamily="49" charset="-122"/>
                    </a:rPr>
                    <a:t>预取指令中止</a:t>
                  </a:r>
                </a:p>
                <a:p>
                  <a:pPr eaLnBrk="0" hangingPunct="0"/>
                  <a:endParaRPr lang="en-US" altLang="zh-CN" b="1">
                    <a:latin typeface="宋体" charset="-122"/>
                    <a:ea typeface="黑体" pitchFamily="49" charset="-122"/>
                  </a:endParaRPr>
                </a:p>
              </p:txBody>
            </p:sp>
            <p:sp>
              <p:nvSpPr>
                <p:cNvPr id="531481" name="Rectangle 40"/>
                <p:cNvSpPr>
                  <a:spLocks noChangeArrowheads="1"/>
                </p:cNvSpPr>
                <p:nvPr/>
              </p:nvSpPr>
              <p:spPr bwMode="auto">
                <a:xfrm>
                  <a:off x="1454" y="1585"/>
                  <a:ext cx="210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1474" name="Group 41"/>
              <p:cNvGrpSpPr>
                <a:grpSpLocks/>
              </p:cNvGrpSpPr>
              <p:nvPr/>
            </p:nvGrpSpPr>
            <p:grpSpPr bwMode="auto">
              <a:xfrm>
                <a:off x="0" y="1902"/>
                <a:ext cx="1454" cy="317"/>
                <a:chOff x="0" y="1902"/>
                <a:chExt cx="1454" cy="317"/>
              </a:xfrm>
            </p:grpSpPr>
            <p:sp>
              <p:nvSpPr>
                <p:cNvPr id="531478" name="Rectangle 42"/>
                <p:cNvSpPr>
                  <a:spLocks noChangeArrowheads="1"/>
                </p:cNvSpPr>
                <p:nvPr/>
              </p:nvSpPr>
              <p:spPr bwMode="auto">
                <a:xfrm>
                  <a:off x="43" y="1902"/>
                  <a:ext cx="1368" cy="317"/>
                </a:xfrm>
                <a:prstGeom prst="rect">
                  <a:avLst/>
                </a:prstGeom>
                <a:noFill/>
                <a:ln w="9525">
                  <a:noFill/>
                  <a:miter lim="800000"/>
                  <a:headEnd/>
                  <a:tailEnd/>
                </a:ln>
              </p:spPr>
              <p:txBody>
                <a:bodyPr/>
                <a:lstStyle/>
                <a:p>
                  <a:r>
                    <a:rPr lang="en-US" altLang="zh-CN" b="1">
                      <a:latin typeface="宋体" charset="-122"/>
                      <a:ea typeface="黑体" pitchFamily="49" charset="-122"/>
                    </a:rPr>
                    <a:t>6</a:t>
                  </a:r>
                  <a:r>
                    <a:rPr lang="zh-CN" altLang="en-US" b="1">
                      <a:latin typeface="宋体" charset="-122"/>
                      <a:ea typeface="黑体" pitchFamily="49" charset="-122"/>
                    </a:rPr>
                    <a:t>（最低）</a:t>
                  </a:r>
                </a:p>
                <a:p>
                  <a:pPr eaLnBrk="0" hangingPunct="0"/>
                  <a:endParaRPr lang="en-US" altLang="zh-CN" b="1">
                    <a:latin typeface="宋体" charset="-122"/>
                    <a:ea typeface="黑体" pitchFamily="49" charset="-122"/>
                  </a:endParaRPr>
                </a:p>
              </p:txBody>
            </p:sp>
            <p:sp>
              <p:nvSpPr>
                <p:cNvPr id="531479" name="Rectangle 43"/>
                <p:cNvSpPr>
                  <a:spLocks noChangeArrowheads="1"/>
                </p:cNvSpPr>
                <p:nvPr/>
              </p:nvSpPr>
              <p:spPr bwMode="auto">
                <a:xfrm>
                  <a:off x="0" y="1902"/>
                  <a:ext cx="1454"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nvGrpSpPr>
              <p:cNvPr id="531475" name="Group 44"/>
              <p:cNvGrpSpPr>
                <a:grpSpLocks/>
              </p:cNvGrpSpPr>
              <p:nvPr/>
            </p:nvGrpSpPr>
            <p:grpSpPr bwMode="auto">
              <a:xfrm>
                <a:off x="1454" y="1902"/>
                <a:ext cx="2102" cy="317"/>
                <a:chOff x="1454" y="1902"/>
                <a:chExt cx="2102" cy="317"/>
              </a:xfrm>
            </p:grpSpPr>
            <p:sp>
              <p:nvSpPr>
                <p:cNvPr id="531476" name="Rectangle 45"/>
                <p:cNvSpPr>
                  <a:spLocks noChangeArrowheads="1"/>
                </p:cNvSpPr>
                <p:nvPr/>
              </p:nvSpPr>
              <p:spPr bwMode="auto">
                <a:xfrm>
                  <a:off x="1497" y="1902"/>
                  <a:ext cx="2016" cy="317"/>
                </a:xfrm>
                <a:prstGeom prst="rect">
                  <a:avLst/>
                </a:prstGeom>
                <a:noFill/>
                <a:ln w="9525">
                  <a:noFill/>
                  <a:miter lim="800000"/>
                  <a:headEnd/>
                  <a:tailEnd/>
                </a:ln>
              </p:spPr>
              <p:txBody>
                <a:bodyPr/>
                <a:lstStyle/>
                <a:p>
                  <a:r>
                    <a:rPr lang="zh-CN" altLang="en-US" b="1">
                      <a:latin typeface="宋体" charset="-122"/>
                      <a:ea typeface="黑体" pitchFamily="49" charset="-122"/>
                    </a:rPr>
                    <a:t>未定义指令、</a:t>
                  </a:r>
                  <a:r>
                    <a:rPr lang="en-US" altLang="zh-CN" b="1">
                      <a:latin typeface="宋体" charset="-122"/>
                      <a:ea typeface="黑体" pitchFamily="49" charset="-122"/>
                    </a:rPr>
                    <a:t>SWI(</a:t>
                  </a:r>
                  <a:r>
                    <a:rPr lang="zh-CN" altLang="en-US" b="1">
                      <a:latin typeface="宋体" charset="-122"/>
                      <a:ea typeface="黑体" pitchFamily="49" charset="-122"/>
                    </a:rPr>
                    <a:t>优先级相同</a:t>
                  </a:r>
                  <a:r>
                    <a:rPr lang="en-US" altLang="zh-CN" b="1">
                      <a:latin typeface="宋体" charset="-122"/>
                      <a:ea typeface="黑体" pitchFamily="49" charset="-122"/>
                    </a:rPr>
                    <a:t>)</a:t>
                  </a:r>
                </a:p>
                <a:p>
                  <a:pPr eaLnBrk="0" hangingPunct="0"/>
                  <a:endParaRPr lang="en-US" altLang="zh-CN" b="1">
                    <a:latin typeface="宋体" charset="-122"/>
                    <a:ea typeface="黑体" pitchFamily="49" charset="-122"/>
                  </a:endParaRPr>
                </a:p>
              </p:txBody>
            </p:sp>
            <p:sp>
              <p:nvSpPr>
                <p:cNvPr id="531477" name="Rectangle 46"/>
                <p:cNvSpPr>
                  <a:spLocks noChangeArrowheads="1"/>
                </p:cNvSpPr>
                <p:nvPr/>
              </p:nvSpPr>
              <p:spPr bwMode="auto">
                <a:xfrm>
                  <a:off x="1454" y="1902"/>
                  <a:ext cx="2102" cy="317"/>
                </a:xfrm>
                <a:prstGeom prst="rect">
                  <a:avLst/>
                </a:prstGeom>
                <a:noFill/>
                <a:ln w="7">
                  <a:solidFill>
                    <a:srgbClr val="A0A0A0"/>
                  </a:solidFill>
                  <a:miter lim="800000"/>
                  <a:headEnd/>
                  <a:tailEnd/>
                </a:ln>
              </p:spPr>
              <p:txBody>
                <a:bodyPr wrap="none" anchor="ctr"/>
                <a:lstStyle/>
                <a:p>
                  <a:endParaRPr lang="zh-CN" altLang="en-US" sz="1800">
                    <a:ea typeface="黑体" pitchFamily="49" charset="-122"/>
                  </a:endParaRPr>
                </a:p>
              </p:txBody>
            </p:sp>
          </p:grpSp>
        </p:grpSp>
        <p:sp>
          <p:nvSpPr>
            <p:cNvPr id="531461" name="Rectangle 47"/>
            <p:cNvSpPr>
              <a:spLocks noChangeArrowheads="1"/>
            </p:cNvSpPr>
            <p:nvPr/>
          </p:nvSpPr>
          <p:spPr bwMode="auto">
            <a:xfrm>
              <a:off x="-3" y="-3"/>
              <a:ext cx="3562" cy="2225"/>
            </a:xfrm>
            <a:prstGeom prst="rect">
              <a:avLst/>
            </a:prstGeom>
            <a:noFill/>
            <a:ln w="9525">
              <a:solidFill>
                <a:srgbClr val="A0A0A0"/>
              </a:solidFill>
              <a:miter lim="800000"/>
              <a:headEnd/>
              <a:tailEnd/>
            </a:ln>
          </p:spPr>
          <p:txBody>
            <a:bodyPr wrap="none" anchor="ctr"/>
            <a:lstStyle/>
            <a:p>
              <a:endParaRPr lang="zh-CN" altLang="en-US" sz="1800">
                <a:ea typeface="黑体" pitchFamily="49" charset="-122"/>
              </a:endParaRPr>
            </a:p>
          </p:txBody>
        </p:sp>
      </p:grpSp>
      <p:sp>
        <p:nvSpPr>
          <p:cNvPr id="531459" name="Text Box 48"/>
          <p:cNvSpPr txBox="1">
            <a:spLocks noChangeArrowheads="1"/>
          </p:cNvSpPr>
          <p:nvPr/>
        </p:nvSpPr>
        <p:spPr bwMode="auto">
          <a:xfrm>
            <a:off x="457200" y="76200"/>
            <a:ext cx="54102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a:t>
            </a:r>
            <a:r>
              <a:rPr kumimoji="1" lang="zh-CN" altLang="en-US" i="1">
                <a:ea typeface="黑体" pitchFamily="49" charset="-122"/>
              </a:rPr>
              <a:t>异常处理</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9"/>
          <p:cNvSpPr>
            <a:spLocks noGrp="1" noChangeArrowheads="1"/>
          </p:cNvSpPr>
          <p:nvPr>
            <p:ph type="title" idx="4294967295"/>
          </p:nvPr>
        </p:nvSpPr>
        <p:spPr>
          <a:xfrm>
            <a:off x="628650" y="365126"/>
            <a:ext cx="7886700" cy="1201737"/>
          </a:xfrm>
        </p:spPr>
        <p:txBody>
          <a:bodyPr/>
          <a:lstStyle/>
          <a:p>
            <a:pPr fontAlgn="auto">
              <a:spcAft>
                <a:spcPts val="0"/>
              </a:spcAft>
              <a:defRPr/>
            </a:pPr>
            <a:r>
              <a:rPr lang="en-US" altLang="zh-CN" smtClean="0">
                <a:solidFill>
                  <a:schemeClr val="accent2"/>
                </a:solidFill>
              </a:rPr>
              <a:t>ARM</a:t>
            </a:r>
            <a:r>
              <a:rPr lang="zh-CN" altLang="en-US" smtClean="0">
                <a:solidFill>
                  <a:schemeClr val="accent2"/>
                </a:solidFill>
              </a:rPr>
              <a:t>的指令系统</a:t>
            </a:r>
            <a:r>
              <a:rPr lang="zh-CN" altLang="en-US" smtClean="0"/>
              <a:t> </a:t>
            </a:r>
          </a:p>
        </p:txBody>
      </p:sp>
      <p:sp>
        <p:nvSpPr>
          <p:cNvPr id="532482" name="Text Box 11"/>
          <p:cNvSpPr txBox="1">
            <a:spLocks noChangeArrowheads="1"/>
          </p:cNvSpPr>
          <p:nvPr/>
        </p:nvSpPr>
        <p:spPr bwMode="auto">
          <a:xfrm>
            <a:off x="971550" y="1700213"/>
            <a:ext cx="7200900" cy="1800225"/>
          </a:xfrm>
          <a:prstGeom prst="rect">
            <a:avLst/>
          </a:prstGeom>
          <a:noFill/>
          <a:ln w="9525" algn="ctr">
            <a:noFill/>
            <a:miter lim="800000"/>
            <a:headEnd/>
            <a:tailEnd/>
          </a:ln>
        </p:spPr>
        <p:txBody>
          <a:bodyPr>
            <a:spAutoFit/>
          </a:bodyPr>
          <a:lstStyle/>
          <a:p>
            <a:pPr>
              <a:spcBef>
                <a:spcPct val="50000"/>
              </a:spcBef>
            </a:pPr>
            <a:r>
              <a:rPr lang="en-US" altLang="zh-CN" sz="2800">
                <a:ea typeface="黑体" pitchFamily="49" charset="-122"/>
              </a:rPr>
              <a:t>     </a:t>
            </a:r>
            <a:r>
              <a:rPr lang="zh-CN" altLang="en-US" sz="2800">
                <a:ea typeface="黑体" pitchFamily="49" charset="-122"/>
              </a:rPr>
              <a:t>每一条</a:t>
            </a:r>
            <a:r>
              <a:rPr lang="en-US" altLang="zh-CN" sz="2800">
                <a:ea typeface="黑体" pitchFamily="49" charset="-122"/>
              </a:rPr>
              <a:t>ARM</a:t>
            </a:r>
            <a:r>
              <a:rPr lang="zh-CN" altLang="en-US" sz="2800">
                <a:ea typeface="黑体" pitchFamily="49" charset="-122"/>
              </a:rPr>
              <a:t>指令包含</a:t>
            </a:r>
            <a:r>
              <a:rPr lang="en-US" altLang="zh-CN" sz="2800">
                <a:ea typeface="黑体" pitchFamily="49" charset="-122"/>
              </a:rPr>
              <a:t>4</a:t>
            </a:r>
            <a:r>
              <a:rPr lang="zh-CN" altLang="en-US" sz="2800">
                <a:ea typeface="黑体" pitchFamily="49" charset="-122"/>
              </a:rPr>
              <a:t>位的条件码，位于指令的最高</a:t>
            </a:r>
            <a:r>
              <a:rPr lang="en-US" altLang="zh-CN" sz="2800">
                <a:ea typeface="黑体" pitchFamily="49" charset="-122"/>
              </a:rPr>
              <a:t>4</a:t>
            </a:r>
            <a:r>
              <a:rPr lang="zh-CN" altLang="en-US" sz="2800">
                <a:ea typeface="黑体" pitchFamily="49" charset="-122"/>
              </a:rPr>
              <a:t>位</a:t>
            </a:r>
            <a:r>
              <a:rPr lang="en-US" altLang="zh-CN" sz="2800">
                <a:ea typeface="黑体" pitchFamily="49" charset="-122"/>
              </a:rPr>
              <a:t>[31:28]</a:t>
            </a:r>
            <a:r>
              <a:rPr lang="zh-CN" altLang="en-US" sz="2800">
                <a:ea typeface="黑体" pitchFamily="49" charset="-122"/>
              </a:rPr>
              <a:t>。条件码每种条件码可用两个字符表示，可以添加在指令助记符的后面和指令同时使用。</a:t>
            </a:r>
          </a:p>
        </p:txBody>
      </p:sp>
    </p:spTree>
  </p:cSld>
  <p:clrMapOvr>
    <a:masterClrMapping/>
  </p:clrMapOv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fontAlgn="auto">
              <a:spcAft>
                <a:spcPts val="0"/>
              </a:spcAft>
              <a:defRPr/>
            </a:pPr>
            <a:r>
              <a:rPr lang="en-US" altLang="zh-CN" smtClean="0"/>
              <a:t>ARM</a:t>
            </a:r>
            <a:r>
              <a:rPr lang="zh-CN" altLang="en-US" smtClean="0"/>
              <a:t>指令的寻址方式</a:t>
            </a:r>
          </a:p>
        </p:txBody>
      </p:sp>
      <p:sp>
        <p:nvSpPr>
          <p:cNvPr id="534530" name="Rectangle 3"/>
          <p:cNvSpPr>
            <a:spLocks noGrp="1" noChangeArrowheads="1"/>
          </p:cNvSpPr>
          <p:nvPr>
            <p:ph type="body" idx="1"/>
          </p:nvPr>
        </p:nvSpPr>
        <p:spPr bwMode="auto">
          <a:xfrm>
            <a:off x="750888" y="1698625"/>
            <a:ext cx="7764462" cy="4462463"/>
          </a:xfrm>
        </p:spPr>
        <p:txBody>
          <a:bodyPr wrap="square" numCol="1" anchor="t" anchorCtr="0" compatLnSpc="1">
            <a:prstTxWarp prst="textNoShape">
              <a:avLst/>
            </a:prstTxWarp>
          </a:bodyPr>
          <a:lstStyle/>
          <a:p>
            <a:pPr marL="457200" indent="-457200" algn="ctr"/>
            <a:r>
              <a:rPr lang="zh-CN" altLang="en-US" smtClean="0">
                <a:solidFill>
                  <a:schemeClr val="accent2"/>
                </a:solidFill>
                <a:latin typeface="宋体" charset="-122"/>
              </a:rPr>
              <a:t>立即寻址 </a:t>
            </a:r>
          </a:p>
          <a:p>
            <a:pPr marL="457200" indent="-457200">
              <a:buFontTx/>
              <a:buNone/>
            </a:pPr>
            <a:r>
              <a:rPr lang="zh-CN" altLang="en-US" sz="3600" smtClean="0"/>
              <a:t>          </a:t>
            </a:r>
            <a:r>
              <a:rPr lang="zh-CN" altLang="en-US" sz="2800" smtClean="0"/>
              <a:t>立即数由一个</a:t>
            </a:r>
            <a:r>
              <a:rPr lang="en-US" altLang="zh-CN" sz="2800" smtClean="0"/>
              <a:t>8</a:t>
            </a:r>
            <a:r>
              <a:rPr lang="zh-CN" altLang="en-US" sz="2800" smtClean="0"/>
              <a:t>位（</a:t>
            </a:r>
            <a:r>
              <a:rPr lang="en-US" altLang="zh-CN" sz="2800" smtClean="0"/>
              <a:t>bit</a:t>
            </a:r>
            <a:r>
              <a:rPr lang="zh-CN" altLang="en-US" sz="2800" smtClean="0"/>
              <a:t>）的常数循环右移偶数位得到。</a:t>
            </a:r>
            <a:r>
              <a:rPr lang="zh-CN" altLang="en-US" sz="2800" smtClean="0">
                <a:solidFill>
                  <a:schemeClr val="accent2"/>
                </a:solidFill>
              </a:rPr>
              <a:t>这样并不是每一个</a:t>
            </a:r>
            <a:r>
              <a:rPr lang="en-US" altLang="zh-CN" sz="2800" smtClean="0">
                <a:solidFill>
                  <a:schemeClr val="accent2"/>
                </a:solidFill>
              </a:rPr>
              <a:t>32</a:t>
            </a:r>
            <a:r>
              <a:rPr lang="zh-CN" altLang="en-US" sz="2800" smtClean="0">
                <a:solidFill>
                  <a:schemeClr val="accent2"/>
                </a:solidFill>
              </a:rPr>
              <a:t>位的常数都是合法</a:t>
            </a:r>
            <a:r>
              <a:rPr lang="zh-CN" altLang="en-US" sz="2800" smtClean="0"/>
              <a:t>的立即数，只有能够通过上面构造方法得到的才是合法的。</a:t>
            </a:r>
          </a:p>
          <a:p>
            <a:pPr marL="457200" indent="-457200">
              <a:buFontTx/>
              <a:buNone/>
            </a:pPr>
            <a:r>
              <a:rPr lang="zh-CN" altLang="en-US" sz="2800" smtClean="0"/>
              <a:t>例：</a:t>
            </a:r>
            <a:r>
              <a:rPr lang="en-US" altLang="zh-CN" sz="2800" smtClean="0"/>
              <a:t>mov r1,#0xc0</a:t>
            </a:r>
            <a:r>
              <a:rPr lang="zh-CN" altLang="en-US" sz="2800" smtClean="0"/>
              <a:t>　</a:t>
            </a:r>
            <a:r>
              <a:rPr lang="en-US" altLang="zh-CN" sz="2800" smtClean="0"/>
              <a:t>;</a:t>
            </a:r>
            <a:r>
              <a:rPr lang="zh-CN" altLang="en-US" sz="2800" smtClean="0"/>
              <a:t>立即数</a:t>
            </a:r>
            <a:r>
              <a:rPr lang="en-US" altLang="zh-CN" sz="2800" smtClean="0"/>
              <a:t>0xc0</a:t>
            </a:r>
            <a:r>
              <a:rPr lang="zh-CN" altLang="en-US" sz="2800" smtClean="0"/>
              <a:t>的前缀是</a:t>
            </a:r>
            <a:r>
              <a:rPr lang="en-US" altLang="zh-CN" sz="2800" smtClean="0"/>
              <a:t>#</a:t>
            </a:r>
          </a:p>
          <a:p>
            <a:pPr marL="457200" indent="-457200">
              <a:buFontTx/>
              <a:buNone/>
            </a:pPr>
            <a:endParaRPr lang="en-US" altLang="zh-CN" sz="2800" smtClean="0"/>
          </a:p>
        </p:txBody>
      </p:sp>
    </p:spTree>
  </p:cSld>
  <p:clrMapOvr>
    <a:masterClrMapping/>
  </p:clrMapOvr>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3" name="Rectangle 3"/>
          <p:cNvSpPr>
            <a:spLocks noGrp="1" noChangeArrowheads="1"/>
          </p:cNvSpPr>
          <p:nvPr>
            <p:ph type="body" idx="1"/>
          </p:nvPr>
        </p:nvSpPr>
        <p:spPr bwMode="auto">
          <a:xfrm>
            <a:off x="750888" y="1698625"/>
            <a:ext cx="7764462" cy="4462463"/>
          </a:xfrm>
        </p:spPr>
        <p:txBody>
          <a:bodyPr wrap="square" numCol="1" anchor="t" anchorCtr="0" compatLnSpc="1">
            <a:prstTxWarp prst="textNoShape">
              <a:avLst/>
            </a:prstTxWarp>
          </a:bodyPr>
          <a:lstStyle/>
          <a:p>
            <a:pPr marL="457200" indent="-457200" algn="ctr"/>
            <a:r>
              <a:rPr lang="en-US" altLang="zh-CN" smtClean="0"/>
              <a:t>	</a:t>
            </a:r>
            <a:r>
              <a:rPr lang="zh-CN" altLang="en-US" smtClean="0"/>
              <a:t>寄存器</a:t>
            </a:r>
            <a:r>
              <a:rPr lang="zh-CN" altLang="en-US" smtClean="0">
                <a:solidFill>
                  <a:schemeClr val="accent2"/>
                </a:solidFill>
                <a:latin typeface="宋体" charset="-122"/>
              </a:rPr>
              <a:t>寻址 </a:t>
            </a:r>
          </a:p>
          <a:p>
            <a:pPr marL="457200" indent="-457200">
              <a:buFontTx/>
              <a:buNone/>
            </a:pPr>
            <a:r>
              <a:rPr lang="zh-CN" altLang="en-US" smtClean="0"/>
              <a:t>           在寄存器寻址方式下，操作数即为寄存器的数值。</a:t>
            </a:r>
          </a:p>
          <a:p>
            <a:pPr marL="457200" indent="-457200">
              <a:buFontTx/>
              <a:buNone/>
            </a:pPr>
            <a:r>
              <a:rPr lang="zh-CN" altLang="en-US" smtClean="0"/>
              <a:t>例：　</a:t>
            </a:r>
            <a:r>
              <a:rPr lang="en-US" altLang="zh-CN" smtClean="0"/>
              <a:t>ADD </a:t>
            </a:r>
            <a:r>
              <a:rPr lang="zh-CN" altLang="en-US" smtClean="0"/>
              <a:t>　</a:t>
            </a:r>
            <a:r>
              <a:rPr lang="en-US" altLang="zh-CN" smtClean="0"/>
              <a:t>r2,</a:t>
            </a:r>
            <a:r>
              <a:rPr lang="zh-CN" altLang="en-US" smtClean="0"/>
              <a:t>　</a:t>
            </a:r>
            <a:r>
              <a:rPr lang="en-US" altLang="zh-CN" smtClean="0"/>
              <a:t>r1,</a:t>
            </a:r>
            <a:r>
              <a:rPr lang="zh-CN" altLang="en-US" smtClean="0"/>
              <a:t>　</a:t>
            </a:r>
            <a:r>
              <a:rPr lang="en-US" altLang="zh-CN" smtClean="0"/>
              <a:t>r3</a:t>
            </a:r>
          </a:p>
        </p:txBody>
      </p:sp>
    </p:spTree>
  </p:cSld>
  <p:clrMapOvr>
    <a:masterClrMapping/>
  </p:clrMapOvr>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7" name="Rectangle 2"/>
          <p:cNvSpPr>
            <a:spLocks noGrp="1" noChangeArrowheads="1"/>
          </p:cNvSpPr>
          <p:nvPr>
            <p:ph type="body" idx="1"/>
          </p:nvPr>
        </p:nvSpPr>
        <p:spPr bwMode="auto">
          <a:xfrm>
            <a:off x="750888" y="1698625"/>
            <a:ext cx="7764462" cy="4462463"/>
          </a:xfrm>
        </p:spPr>
        <p:txBody>
          <a:bodyPr wrap="square" numCol="1" anchor="t" anchorCtr="0" compatLnSpc="1">
            <a:prstTxWarp prst="textNoShape">
              <a:avLst/>
            </a:prstTxWarp>
          </a:bodyPr>
          <a:lstStyle/>
          <a:p>
            <a:pPr marL="457200" indent="-457200" algn="ctr"/>
            <a:r>
              <a:rPr lang="en-US" altLang="zh-CN" smtClean="0">
                <a:solidFill>
                  <a:schemeClr val="accent2"/>
                </a:solidFill>
              </a:rPr>
              <a:t>	</a:t>
            </a:r>
            <a:r>
              <a:rPr lang="zh-CN" altLang="en-US" smtClean="0">
                <a:solidFill>
                  <a:schemeClr val="accent2"/>
                </a:solidFill>
              </a:rPr>
              <a:t>寄存器移位方式</a:t>
            </a:r>
            <a:r>
              <a:rPr lang="zh-CN" altLang="en-US" smtClean="0"/>
              <a:t> </a:t>
            </a:r>
            <a:endParaRPr lang="zh-CN" altLang="en-US" smtClean="0">
              <a:solidFill>
                <a:schemeClr val="accent2"/>
              </a:solidFill>
              <a:latin typeface="宋体" charset="-122"/>
            </a:endParaRPr>
          </a:p>
          <a:p>
            <a:pPr marL="457200" indent="-457200">
              <a:buFontTx/>
              <a:buNone/>
            </a:pPr>
            <a:r>
              <a:rPr lang="zh-CN" altLang="en-US" sz="2800" smtClean="0"/>
              <a:t>            </a:t>
            </a:r>
            <a:r>
              <a:rPr lang="en-US" altLang="zh-CN" sz="2800" smtClean="0"/>
              <a:t>ARM</a:t>
            </a:r>
            <a:r>
              <a:rPr lang="zh-CN" altLang="en-US" sz="2800" smtClean="0"/>
              <a:t>处理器的特点是可以在操作数进入算术逻辑单元（</a:t>
            </a:r>
            <a:r>
              <a:rPr lang="en-US" altLang="zh-CN" sz="2800" smtClean="0"/>
              <a:t>ALU</a:t>
            </a:r>
            <a:r>
              <a:rPr lang="zh-CN" altLang="en-US" sz="2800" smtClean="0"/>
              <a:t>）前，对其进行移位。</a:t>
            </a:r>
          </a:p>
          <a:p>
            <a:pPr marL="457200" indent="-457200">
              <a:buFontTx/>
              <a:buNone/>
            </a:pPr>
            <a:r>
              <a:rPr lang="zh-CN" altLang="en-US" sz="2800" smtClean="0"/>
              <a:t>             寄存器移位方式的操作数是通过对寄存器的数值做相应的移位而得到。</a:t>
            </a:r>
          </a:p>
          <a:p>
            <a:pPr marL="457200" indent="-457200">
              <a:buFontTx/>
              <a:buNone/>
            </a:pPr>
            <a:r>
              <a:rPr lang="zh-CN" altLang="en-US" sz="2800" smtClean="0"/>
              <a:t>             移位的位数可以用立即数方式或者寄存器方式表示。</a:t>
            </a:r>
          </a:p>
        </p:txBody>
      </p:sp>
    </p:spTree>
  </p:cSld>
  <p:clrMapOvr>
    <a:masterClrMapping/>
  </p:clrMapOv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1" name="Rectangle 2"/>
          <p:cNvSpPr>
            <a:spLocks noGrp="1" noChangeArrowheads="1"/>
          </p:cNvSpPr>
          <p:nvPr>
            <p:ph type="body" idx="1"/>
          </p:nvPr>
        </p:nvSpPr>
        <p:spPr bwMode="auto">
          <a:xfrm>
            <a:off x="750888" y="1698625"/>
            <a:ext cx="7764462" cy="4462463"/>
          </a:xfrm>
        </p:spPr>
        <p:txBody>
          <a:bodyPr wrap="square" numCol="1" anchor="t" anchorCtr="0" compatLnSpc="1">
            <a:prstTxWarp prst="textNoShape">
              <a:avLst/>
            </a:prstTxWarp>
          </a:bodyPr>
          <a:lstStyle/>
          <a:p>
            <a:pPr marL="457200" indent="-457200">
              <a:buFontTx/>
              <a:buNone/>
            </a:pPr>
            <a:r>
              <a:rPr lang="zh-CN" altLang="en-US" smtClean="0"/>
              <a:t>移位方式有下面几种：</a:t>
            </a:r>
          </a:p>
          <a:p>
            <a:pPr marL="838200" lvl="1" indent="-381000"/>
            <a:r>
              <a:rPr lang="en-US" altLang="zh-CN" smtClean="0"/>
              <a:t>ASR  </a:t>
            </a:r>
            <a:r>
              <a:rPr lang="zh-CN" altLang="en-US" smtClean="0"/>
              <a:t>算术右移</a:t>
            </a:r>
            <a:r>
              <a:rPr lang="en-US" altLang="zh-CN" smtClean="0"/>
              <a:t>n</a:t>
            </a:r>
            <a:r>
              <a:rPr lang="zh-CN" altLang="en-US" smtClean="0"/>
              <a:t>位， </a:t>
            </a:r>
            <a:r>
              <a:rPr lang="en-US" altLang="zh-CN" smtClean="0"/>
              <a:t>1≤n≤32</a:t>
            </a:r>
          </a:p>
          <a:p>
            <a:pPr marL="838200" lvl="1" indent="-381000"/>
            <a:r>
              <a:rPr lang="en-US" altLang="zh-CN" smtClean="0"/>
              <a:t>LSL  </a:t>
            </a:r>
            <a:r>
              <a:rPr lang="zh-CN" altLang="en-US" smtClean="0"/>
              <a:t>逻辑左移</a:t>
            </a:r>
            <a:r>
              <a:rPr lang="en-US" altLang="zh-CN" smtClean="0"/>
              <a:t>n</a:t>
            </a:r>
            <a:r>
              <a:rPr lang="zh-CN" altLang="en-US" smtClean="0"/>
              <a:t>位， </a:t>
            </a:r>
            <a:r>
              <a:rPr lang="en-US" altLang="zh-CN" smtClean="0"/>
              <a:t>0≤n≤31</a:t>
            </a:r>
          </a:p>
          <a:p>
            <a:pPr marL="838200" lvl="1" indent="-381000"/>
            <a:r>
              <a:rPr lang="en-US" altLang="zh-CN" smtClean="0"/>
              <a:t>LSR  </a:t>
            </a:r>
            <a:r>
              <a:rPr lang="zh-CN" altLang="en-US" smtClean="0"/>
              <a:t>逻辑右移</a:t>
            </a:r>
            <a:r>
              <a:rPr lang="en-US" altLang="zh-CN" smtClean="0"/>
              <a:t>n</a:t>
            </a:r>
            <a:r>
              <a:rPr lang="zh-CN" altLang="en-US" smtClean="0"/>
              <a:t>位， </a:t>
            </a:r>
            <a:r>
              <a:rPr lang="en-US" altLang="zh-CN" smtClean="0"/>
              <a:t>1≤n≤32</a:t>
            </a:r>
          </a:p>
          <a:p>
            <a:pPr marL="838200" lvl="1" indent="-381000"/>
            <a:r>
              <a:rPr lang="en-US" altLang="zh-CN" smtClean="0"/>
              <a:t>ROR  </a:t>
            </a:r>
            <a:r>
              <a:rPr lang="zh-CN" altLang="en-US" smtClean="0"/>
              <a:t>循环右移</a:t>
            </a:r>
            <a:r>
              <a:rPr lang="en-US" altLang="zh-CN" smtClean="0"/>
              <a:t>n</a:t>
            </a:r>
            <a:r>
              <a:rPr lang="zh-CN" altLang="en-US" smtClean="0"/>
              <a:t>位， </a:t>
            </a:r>
            <a:r>
              <a:rPr lang="en-US" altLang="zh-CN" smtClean="0"/>
              <a:t>1≤n≤31</a:t>
            </a:r>
          </a:p>
          <a:p>
            <a:pPr marL="838200" lvl="1" indent="-381000"/>
            <a:r>
              <a:rPr lang="en-US" altLang="zh-CN" smtClean="0"/>
              <a:t>RRX  </a:t>
            </a:r>
            <a:r>
              <a:rPr lang="zh-CN" altLang="en-US" smtClean="0"/>
              <a:t>扩展的循环右移</a:t>
            </a:r>
            <a:r>
              <a:rPr lang="en-US" altLang="zh-CN" smtClean="0"/>
              <a:t>1</a:t>
            </a:r>
            <a:r>
              <a:rPr lang="zh-CN" altLang="en-US" smtClean="0"/>
              <a:t>位</a:t>
            </a:r>
            <a:r>
              <a:rPr lang="en-US" altLang="zh-CN" smtClean="0"/>
              <a:t>: </a:t>
            </a:r>
            <a:r>
              <a:rPr lang="zh-CN" altLang="en-US" smtClean="0"/>
              <a:t>指令的操作数</a:t>
            </a:r>
            <a:r>
              <a:rPr lang="en-US" altLang="zh-CN" smtClean="0"/>
              <a:t>&lt;shifter_operand&gt;</a:t>
            </a:r>
            <a:r>
              <a:rPr lang="zh-CN" altLang="en-US" smtClean="0"/>
              <a:t>为寄存器</a:t>
            </a:r>
            <a:r>
              <a:rPr lang="en-US" altLang="zh-CN" smtClean="0"/>
              <a:t>Rm</a:t>
            </a:r>
            <a:r>
              <a:rPr lang="zh-CN" altLang="en-US" smtClean="0"/>
              <a:t>的数值右移</a:t>
            </a:r>
            <a:r>
              <a:rPr lang="en-US" altLang="zh-CN" smtClean="0"/>
              <a:t>1</a:t>
            </a:r>
            <a:r>
              <a:rPr lang="zh-CN" altLang="en-US" smtClean="0"/>
              <a:t>位，并用</a:t>
            </a:r>
            <a:r>
              <a:rPr lang="en-US" altLang="zh-CN" smtClean="0"/>
              <a:t>CPSR</a:t>
            </a:r>
            <a:r>
              <a:rPr lang="zh-CN" altLang="en-US" smtClean="0"/>
              <a:t>中的</a:t>
            </a:r>
            <a:r>
              <a:rPr lang="en-US" altLang="zh-CN" smtClean="0"/>
              <a:t>C</a:t>
            </a:r>
            <a:r>
              <a:rPr lang="zh-CN" altLang="en-US" smtClean="0"/>
              <a:t>位填补空出的最高位。如果指令中有后缀</a:t>
            </a:r>
            <a:r>
              <a:rPr lang="en-US" altLang="zh-CN" smtClean="0"/>
              <a:t>S,</a:t>
            </a:r>
            <a:r>
              <a:rPr lang="zh-CN" altLang="en-US" smtClean="0"/>
              <a:t>则</a:t>
            </a:r>
            <a:r>
              <a:rPr lang="en-US" altLang="zh-CN" smtClean="0"/>
              <a:t>CPSR</a:t>
            </a:r>
            <a:r>
              <a:rPr lang="zh-CN" altLang="en-US" smtClean="0"/>
              <a:t>中的</a:t>
            </a:r>
            <a:r>
              <a:rPr lang="en-US" altLang="zh-CN" smtClean="0"/>
              <a:t>C</a:t>
            </a:r>
            <a:r>
              <a:rPr lang="zh-CN" altLang="en-US" smtClean="0"/>
              <a:t>位用移出的位代替。此方式移位的位数是固定的。</a:t>
            </a:r>
          </a:p>
        </p:txBody>
      </p:sp>
    </p:spTree>
  </p:cSld>
  <p:clrMapOvr>
    <a:masterClrMapping/>
  </p:clrMapOvr>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5" name="Rectangle 2"/>
          <p:cNvSpPr>
            <a:spLocks noGrp="1" noChangeArrowheads="1"/>
          </p:cNvSpPr>
          <p:nvPr>
            <p:ph type="body" idx="1"/>
          </p:nvPr>
        </p:nvSpPr>
        <p:spPr bwMode="auto">
          <a:xfrm>
            <a:off x="395288" y="1052513"/>
            <a:ext cx="8229600" cy="4525962"/>
          </a:xfrm>
        </p:spPr>
        <p:txBody>
          <a:bodyPr wrap="square" numCol="1" anchor="t" anchorCtr="0" compatLnSpc="1">
            <a:prstTxWarp prst="textNoShape">
              <a:avLst/>
            </a:prstTxWarp>
          </a:bodyPr>
          <a:lstStyle/>
          <a:p>
            <a:pPr marL="457200" indent="-457200">
              <a:buFontTx/>
              <a:buNone/>
            </a:pPr>
            <a:r>
              <a:rPr lang="zh-CN" altLang="en-US" smtClean="0"/>
              <a:t>例：</a:t>
            </a:r>
          </a:p>
          <a:p>
            <a:pPr marL="457200" indent="-457200">
              <a:buFontTx/>
              <a:buNone/>
            </a:pPr>
            <a:r>
              <a:rPr lang="en-US" altLang="zh-CN" sz="2800" smtClean="0">
                <a:solidFill>
                  <a:schemeClr val="accent2"/>
                </a:solidFill>
              </a:rPr>
              <a:t>ADD  R0,R1,R2,LSL #2 </a:t>
            </a:r>
          </a:p>
          <a:p>
            <a:pPr marL="457200" indent="-457200">
              <a:buFontTx/>
              <a:buNone/>
            </a:pPr>
            <a:r>
              <a:rPr lang="en-US" altLang="zh-CN" sz="2800" smtClean="0"/>
              <a:t>;   R0=R1</a:t>
            </a:r>
            <a:r>
              <a:rPr lang="zh-CN" altLang="en-US" sz="2800" smtClean="0"/>
              <a:t>＋（</a:t>
            </a:r>
            <a:r>
              <a:rPr lang="en-US" altLang="zh-CN" sz="2800" smtClean="0"/>
              <a:t>R2</a:t>
            </a:r>
            <a:r>
              <a:rPr lang="zh-CN" altLang="en-US" sz="2800" smtClean="0"/>
              <a:t>逻辑左移</a:t>
            </a:r>
            <a:r>
              <a:rPr lang="en-US" altLang="zh-CN" sz="2800" smtClean="0"/>
              <a:t>2</a:t>
            </a:r>
            <a:r>
              <a:rPr lang="zh-CN" altLang="en-US" sz="2800" smtClean="0"/>
              <a:t>位） 　</a:t>
            </a:r>
          </a:p>
          <a:p>
            <a:pPr marL="457200" indent="-457200">
              <a:buFontTx/>
              <a:buNone/>
            </a:pPr>
            <a:endParaRPr lang="zh-CN" altLang="en-US" sz="2800" smtClean="0"/>
          </a:p>
          <a:p>
            <a:pPr marL="457200" indent="-457200">
              <a:buFontTx/>
              <a:buNone/>
            </a:pPr>
            <a:r>
              <a:rPr lang="en-US" altLang="zh-CN" sz="2800" smtClean="0">
                <a:solidFill>
                  <a:schemeClr val="accent2"/>
                </a:solidFill>
              </a:rPr>
              <a:t>SUB   R0,R1,R2,LSR #3 </a:t>
            </a:r>
          </a:p>
          <a:p>
            <a:pPr marL="457200" indent="-457200">
              <a:buFontTx/>
              <a:buNone/>
            </a:pPr>
            <a:r>
              <a:rPr lang="en-US" altLang="zh-CN" sz="2800" smtClean="0"/>
              <a:t>;  R0=R1</a:t>
            </a:r>
            <a:r>
              <a:rPr lang="zh-CN" altLang="en-US" sz="2800" smtClean="0"/>
              <a:t>－（</a:t>
            </a:r>
            <a:r>
              <a:rPr lang="en-US" altLang="zh-CN" sz="2800" smtClean="0"/>
              <a:t>R2</a:t>
            </a:r>
            <a:r>
              <a:rPr lang="zh-CN" altLang="en-US" sz="2800" smtClean="0"/>
              <a:t>逻辑右移</a:t>
            </a:r>
            <a:r>
              <a:rPr lang="en-US" altLang="zh-CN" sz="2800" smtClean="0"/>
              <a:t>3</a:t>
            </a:r>
            <a:r>
              <a:rPr lang="zh-CN" altLang="en-US" sz="2800" smtClean="0"/>
              <a:t>位）</a:t>
            </a:r>
          </a:p>
          <a:p>
            <a:pPr marL="457200" indent="-457200">
              <a:buFontTx/>
              <a:buNone/>
            </a:pPr>
            <a:r>
              <a:rPr lang="zh-CN" altLang="en-US" sz="2800" smtClean="0"/>
              <a:t>　</a:t>
            </a:r>
          </a:p>
          <a:p>
            <a:pPr marL="457200" indent="-457200">
              <a:buFontTx/>
              <a:buNone/>
            </a:pPr>
            <a:r>
              <a:rPr lang="en-US" altLang="zh-CN" sz="2800" smtClean="0">
                <a:solidFill>
                  <a:schemeClr val="accent2"/>
                </a:solidFill>
              </a:rPr>
              <a:t>MOV  R0,R1,ROR R2  </a:t>
            </a:r>
          </a:p>
          <a:p>
            <a:pPr marL="457200" indent="-457200">
              <a:buFontTx/>
              <a:buNone/>
            </a:pPr>
            <a:r>
              <a:rPr lang="en-US" altLang="zh-CN" sz="2800" smtClean="0"/>
              <a:t>;   R0=R1</a:t>
            </a:r>
            <a:r>
              <a:rPr lang="zh-CN" altLang="en-US" sz="2800" smtClean="0"/>
              <a:t>循环右移</a:t>
            </a:r>
            <a:r>
              <a:rPr lang="en-US" altLang="zh-CN" sz="2800" smtClean="0"/>
              <a:t>R2</a:t>
            </a:r>
            <a:r>
              <a:rPr lang="zh-CN" altLang="en-US" sz="2800" smtClean="0"/>
              <a:t>位</a:t>
            </a:r>
          </a:p>
        </p:txBody>
      </p:sp>
    </p:spTree>
  </p:cSld>
  <p:clrMapOvr>
    <a:masterClrMapping/>
  </p:clrMapOvr>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fontScale="90000"/>
          </a:bodyPr>
          <a:lstStyle/>
          <a:p>
            <a:pPr fontAlgn="auto">
              <a:spcAft>
                <a:spcPts val="0"/>
              </a:spcAft>
              <a:defRPr/>
            </a:pPr>
            <a:r>
              <a:rPr lang="en-US" altLang="zh-CN" sz="4000" smtClean="0"/>
              <a:t>	</a:t>
            </a:r>
            <a:r>
              <a:rPr lang="zh-CN" altLang="en-US" sz="4000" smtClean="0">
                <a:solidFill>
                  <a:schemeClr val="accent2"/>
                </a:solidFill>
              </a:rPr>
              <a:t>部分常用的</a:t>
            </a:r>
            <a:r>
              <a:rPr lang="en-US" altLang="zh-CN" sz="4000" smtClean="0">
                <a:solidFill>
                  <a:schemeClr val="accent2"/>
                </a:solidFill>
              </a:rPr>
              <a:t>ARM</a:t>
            </a:r>
            <a:r>
              <a:rPr lang="zh-CN" altLang="en-US" sz="4000" smtClean="0">
                <a:solidFill>
                  <a:schemeClr val="accent2"/>
                </a:solidFill>
              </a:rPr>
              <a:t>指令</a:t>
            </a:r>
            <a:br>
              <a:rPr lang="zh-CN" altLang="en-US" sz="4000" smtClean="0">
                <a:solidFill>
                  <a:schemeClr val="accent2"/>
                </a:solidFill>
              </a:rPr>
            </a:br>
            <a:endParaRPr lang="zh-CN" altLang="en-US" sz="4000" smtClean="0"/>
          </a:p>
        </p:txBody>
      </p:sp>
      <p:sp>
        <p:nvSpPr>
          <p:cNvPr id="539650" name="Rectangle 3"/>
          <p:cNvSpPr>
            <a:spLocks noGrp="1" noChangeArrowheads="1"/>
          </p:cNvSpPr>
          <p:nvPr>
            <p:ph type="body" idx="1"/>
          </p:nvPr>
        </p:nvSpPr>
        <p:spPr bwMode="auto">
          <a:xfrm>
            <a:off x="323850" y="1773238"/>
            <a:ext cx="8229600" cy="4525962"/>
          </a:xfrm>
        </p:spPr>
        <p:txBody>
          <a:bodyPr wrap="square" numCol="1" anchor="t" anchorCtr="0" compatLnSpc="1">
            <a:prstTxWarp prst="textNoShape">
              <a:avLst/>
            </a:prstTxWarp>
          </a:bodyPr>
          <a:lstStyle/>
          <a:p>
            <a:pPr marL="381000" indent="-381000" algn="just">
              <a:buFontTx/>
              <a:buNone/>
            </a:pPr>
            <a:r>
              <a:rPr lang="zh-CN" altLang="en-US" sz="2800" b="1" smtClean="0">
                <a:solidFill>
                  <a:srgbClr val="000000"/>
                </a:solidFill>
              </a:rPr>
              <a:t>实现程序流程的跳转，有两种方法</a:t>
            </a:r>
            <a:r>
              <a:rPr lang="en-US" altLang="zh-CN" sz="2800" b="1" smtClean="0">
                <a:solidFill>
                  <a:srgbClr val="000000"/>
                </a:solidFill>
              </a:rPr>
              <a:t>:</a:t>
            </a:r>
          </a:p>
          <a:p>
            <a:pPr marL="381000" indent="-381000" algn="just"/>
            <a:endParaRPr lang="en-US" altLang="zh-CN" sz="2800" b="1" smtClean="0">
              <a:solidFill>
                <a:schemeClr val="accent2"/>
              </a:solidFill>
            </a:endParaRPr>
          </a:p>
          <a:p>
            <a:pPr marL="381000" indent="-381000" algn="just">
              <a:buFontTx/>
              <a:buNone/>
            </a:pPr>
            <a:r>
              <a:rPr lang="en-US" altLang="zh-CN" sz="2800" b="1" smtClean="0">
                <a:solidFill>
                  <a:schemeClr val="accent2"/>
                </a:solidFill>
              </a:rPr>
              <a:t>1)</a:t>
            </a:r>
            <a:r>
              <a:rPr lang="zh-CN" altLang="en-US" u="sng" smtClean="0">
                <a:solidFill>
                  <a:schemeClr val="accent2"/>
                </a:solidFill>
              </a:rPr>
              <a:t>使用专门的跳转指令。</a:t>
            </a:r>
          </a:p>
          <a:p>
            <a:pPr marL="381000" indent="-381000" algn="just">
              <a:buFontTx/>
              <a:buNone/>
            </a:pPr>
            <a:endParaRPr lang="zh-CN" altLang="en-US" u="sng" smtClean="0">
              <a:solidFill>
                <a:schemeClr val="accent2"/>
              </a:solidFill>
            </a:endParaRPr>
          </a:p>
          <a:p>
            <a:pPr marL="381000" indent="-381000" algn="just">
              <a:buFontTx/>
              <a:buNone/>
            </a:pPr>
            <a:r>
              <a:rPr lang="en-US" altLang="zh-CN" u="sng" smtClean="0">
                <a:solidFill>
                  <a:schemeClr val="accent2"/>
                </a:solidFill>
              </a:rPr>
              <a:t>2)</a:t>
            </a:r>
            <a:r>
              <a:rPr lang="zh-CN" altLang="en-US" u="sng" smtClean="0">
                <a:solidFill>
                  <a:schemeClr val="accent2"/>
                </a:solidFill>
              </a:rPr>
              <a:t>直接向程序计数器</a:t>
            </a:r>
            <a:r>
              <a:rPr lang="en-US" altLang="zh-CN" u="sng" smtClean="0">
                <a:solidFill>
                  <a:schemeClr val="accent2"/>
                </a:solidFill>
                <a:latin typeface="宋体" charset="-122"/>
              </a:rPr>
              <a:t>PC</a:t>
            </a:r>
            <a:r>
              <a:rPr lang="zh-CN" altLang="en-US" u="sng" smtClean="0">
                <a:solidFill>
                  <a:schemeClr val="accent2"/>
                </a:solidFill>
              </a:rPr>
              <a:t>写入跳转地址值。</a:t>
            </a:r>
            <a:endParaRPr lang="zh-CN" altLang="en-US" u="sng" smtClean="0">
              <a:solidFill>
                <a:schemeClr val="accent2"/>
              </a:solidFill>
              <a:latin typeface="宋体" charset="-122"/>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357299"/>
            <a:ext cx="7886700" cy="1071570"/>
          </a:xfrm>
        </p:spPr>
        <p:txBody>
          <a:bodyPr/>
          <a:lstStyle/>
          <a:p>
            <a:pPr algn="ctr" fontAlgn="auto">
              <a:spcAft>
                <a:spcPts val="0"/>
              </a:spcAft>
              <a:defRPr/>
            </a:pPr>
            <a:r>
              <a:rPr lang="zh-CN" altLang="en-US" sz="3200" dirty="0" smtClean="0"/>
              <a:t>内容概要</a:t>
            </a:r>
            <a:endParaRPr lang="zh-CN" altLang="en-US" sz="3200" dirty="0"/>
          </a:p>
        </p:txBody>
      </p:sp>
      <p:sp>
        <p:nvSpPr>
          <p:cNvPr id="3" name="内容占位符 2"/>
          <p:cNvSpPr>
            <a:spLocks noGrp="1"/>
          </p:cNvSpPr>
          <p:nvPr>
            <p:ph idx="1"/>
          </p:nvPr>
        </p:nvSpPr>
        <p:spPr bwMode="auto">
          <a:xfrm>
            <a:off x="457200" y="2357438"/>
            <a:ext cx="8229600" cy="3643312"/>
          </a:xfrm>
        </p:spPr>
        <p:txBody>
          <a:bodyPr wrap="square" numCol="1" anchor="t" anchorCtr="0" compatLnSpc="1">
            <a:prstTxWarp prst="textNoShape">
              <a:avLst/>
            </a:prstTxWarp>
          </a:bodyPr>
          <a:lstStyle/>
          <a:p>
            <a:pPr>
              <a:buFont typeface="Webdings" pitchFamily="18" charset="2"/>
              <a:buNone/>
            </a:pPr>
            <a:r>
              <a:rPr lang="zh-CN" altLang="en-US" sz="2400" b="1" smtClean="0"/>
              <a:t>第一章  计算机基础</a:t>
            </a:r>
            <a:endParaRPr lang="en-US" altLang="zh-CN" sz="2400" b="1" smtClean="0"/>
          </a:p>
          <a:p>
            <a:pPr>
              <a:buFont typeface="Webdings" pitchFamily="18" charset="2"/>
              <a:buNone/>
            </a:pPr>
            <a:r>
              <a:rPr lang="en-US" altLang="zh-CN" sz="2400" b="1" smtClean="0"/>
              <a:t>   </a:t>
            </a:r>
            <a:r>
              <a:rPr lang="en-US" altLang="zh-CN" sz="2400" b="1" smtClean="0">
                <a:hlinkClick r:id="rId3" action="ppaction://hlinksldjump"/>
              </a:rPr>
              <a:t>1-1</a:t>
            </a:r>
            <a:r>
              <a:rPr lang="en-US" altLang="zh-CN" sz="2400" b="1" smtClean="0"/>
              <a:t>   </a:t>
            </a:r>
            <a:r>
              <a:rPr lang="zh-CN" altLang="en-US" sz="2400" b="1" smtClean="0"/>
              <a:t>数和编码</a:t>
            </a:r>
            <a:endParaRPr lang="en-US" altLang="zh-CN" sz="2400" b="1" smtClean="0"/>
          </a:p>
          <a:p>
            <a:pPr>
              <a:buFont typeface="Webdings" pitchFamily="18" charset="2"/>
              <a:buNone/>
            </a:pPr>
            <a:r>
              <a:rPr lang="en-US" altLang="zh-CN" sz="2400" b="1" smtClean="0"/>
              <a:t>   </a:t>
            </a:r>
            <a:r>
              <a:rPr lang="en-US" altLang="zh-CN" sz="2400" b="1" smtClean="0">
                <a:hlinkClick r:id="rId4" action="ppaction://hlinksldjump"/>
              </a:rPr>
              <a:t>1-2</a:t>
            </a:r>
            <a:r>
              <a:rPr lang="en-US" altLang="zh-CN" sz="2400" b="1" smtClean="0"/>
              <a:t>   </a:t>
            </a:r>
            <a:r>
              <a:rPr lang="zh-CN" altLang="en-US" sz="2400" b="1" smtClean="0"/>
              <a:t>计算机典型结构和工作原理</a:t>
            </a:r>
            <a:endParaRPr lang="en-US" altLang="zh-CN" sz="2400" b="1" smtClean="0"/>
          </a:p>
          <a:p>
            <a:pPr>
              <a:buFont typeface="Webdings" pitchFamily="18" charset="2"/>
              <a:buNone/>
            </a:pPr>
            <a:endParaRPr lang="en-US" altLang="zh-CN" sz="1600" smtClean="0"/>
          </a:p>
        </p:txBody>
      </p:sp>
      <p:sp>
        <p:nvSpPr>
          <p:cNvPr id="4" name="TextBox 3"/>
          <p:cNvSpPr txBox="1">
            <a:spLocks noChangeArrowheads="1"/>
          </p:cNvSpPr>
          <p:nvPr/>
        </p:nvSpPr>
        <p:spPr bwMode="auto">
          <a:xfrm>
            <a:off x="395288" y="3929063"/>
            <a:ext cx="8286750" cy="1938337"/>
          </a:xfrm>
          <a:prstGeom prst="rect">
            <a:avLst/>
          </a:prstGeom>
          <a:noFill/>
          <a:ln w="9525">
            <a:noFill/>
            <a:miter lim="800000"/>
            <a:headEnd/>
            <a:tailEnd/>
          </a:ln>
        </p:spPr>
        <p:txBody>
          <a:bodyPr>
            <a:spAutoFit/>
          </a:bodyPr>
          <a:lstStyle/>
          <a:p>
            <a:r>
              <a:rPr lang="zh-CN" altLang="en-US" b="1">
                <a:latin typeface="黑体" pitchFamily="49" charset="-122"/>
                <a:ea typeface="黑体" pitchFamily="49" charset="-122"/>
              </a:rPr>
              <a:t> 第</a:t>
            </a:r>
            <a:r>
              <a:rPr lang="zh-CN" altLang="en-US" b="1">
                <a:latin typeface="黑体" pitchFamily="49" charset="-122"/>
                <a:ea typeface="黑体" pitchFamily="49" charset="-122"/>
                <a:hlinkClick r:id="rId5" action="ppaction://hlinksldjump"/>
              </a:rPr>
              <a:t>二</a:t>
            </a:r>
            <a:r>
              <a:rPr lang="zh-CN" altLang="en-US" b="1">
                <a:latin typeface="黑体" pitchFamily="49" charset="-122"/>
                <a:ea typeface="黑体" pitchFamily="49" charset="-122"/>
              </a:rPr>
              <a:t>章  单片机硬件系统</a:t>
            </a:r>
            <a:endParaRPr lang="en-US" altLang="zh-CN" b="1">
              <a:latin typeface="黑体" pitchFamily="49" charset="-122"/>
              <a:ea typeface="黑体" pitchFamily="49" charset="-122"/>
            </a:endParaRPr>
          </a:p>
          <a:p>
            <a:r>
              <a:rPr lang="en-US" altLang="zh-CN" b="1">
                <a:ea typeface="黑体" pitchFamily="49" charset="-122"/>
              </a:rPr>
              <a:t> </a:t>
            </a:r>
          </a:p>
          <a:p>
            <a:r>
              <a:rPr lang="en-US" altLang="zh-CN" b="1">
                <a:ea typeface="黑体" pitchFamily="49" charset="-122"/>
              </a:rPr>
              <a:t>      2-2      MCS-51</a:t>
            </a:r>
            <a:r>
              <a:rPr lang="zh-CN" altLang="en-US" b="1">
                <a:ea typeface="黑体" pitchFamily="49" charset="-122"/>
              </a:rPr>
              <a:t>单片机内部结构</a:t>
            </a:r>
            <a:endParaRPr lang="en-US" altLang="zh-CN" b="1">
              <a:ea typeface="黑体" pitchFamily="49" charset="-122"/>
            </a:endParaRPr>
          </a:p>
          <a:p>
            <a:endParaRPr lang="en-US" altLang="zh-CN" b="1">
              <a:ea typeface="黑体" pitchFamily="49" charset="-122"/>
            </a:endParaRPr>
          </a:p>
          <a:p>
            <a:r>
              <a:rPr lang="en-US" altLang="zh-CN" b="1">
                <a:ea typeface="黑体" pitchFamily="49" charset="-122"/>
              </a:rPr>
              <a:t>   </a:t>
            </a:r>
            <a:r>
              <a:rPr lang="zh-CN" altLang="en-US" b="1">
                <a:ea typeface="黑体" pitchFamily="49" charset="-122"/>
              </a:rPr>
              <a:t>第</a:t>
            </a:r>
            <a:r>
              <a:rPr lang="zh-CN" altLang="en-US" b="1">
                <a:solidFill>
                  <a:srgbClr val="FF0000"/>
                </a:solidFill>
                <a:latin typeface="黑体" pitchFamily="49" charset="-122"/>
                <a:ea typeface="黑体" pitchFamily="49" charset="-122"/>
                <a:hlinkClick r:id="rId6" action="ppaction://hlinksldjump"/>
              </a:rPr>
              <a:t>三</a:t>
            </a:r>
            <a:r>
              <a:rPr lang="zh-CN" altLang="en-US" b="1">
                <a:latin typeface="黑体" pitchFamily="49" charset="-122"/>
                <a:ea typeface="黑体" pitchFamily="49" charset="-122"/>
              </a:rPr>
              <a:t>章  指令系统及其汇编语言程序设计</a:t>
            </a:r>
            <a:endParaRPr lang="zh-CN" altLang="en-US" sz="1800">
              <a:ea typeface="黑体" pitchFamily="49" charset="-122"/>
            </a:endParaRPr>
          </a:p>
        </p:txBody>
      </p:sp>
      <p:sp>
        <p:nvSpPr>
          <p:cNvPr id="7" name="下箭头 6">
            <a:hlinkClick r:id="rId7" action="ppaction://hlinksldjump"/>
          </p:cNvPr>
          <p:cNvSpPr/>
          <p:nvPr/>
        </p:nvSpPr>
        <p:spPr>
          <a:xfrm>
            <a:off x="7643813" y="5214938"/>
            <a:ext cx="714375" cy="9286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calcmode="lin" valueType="num">
                                      <p:cBhvr additive="base">
                                        <p:cTn id="1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additive="base">
                                        <p:cTn id="2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solidFill>
                  <a:srgbClr val="0070C0"/>
                </a:solidFill>
              </a:rPr>
              <a:t>二进制数字编码</a:t>
            </a:r>
            <a:endParaRPr lang="zh-CN" altLang="en-US" sz="3600" dirty="0">
              <a:solidFill>
                <a:srgbClr val="0070C0"/>
              </a:solidFill>
            </a:endParaRPr>
          </a:p>
        </p:txBody>
      </p:sp>
      <p:sp>
        <p:nvSpPr>
          <p:cNvPr id="36866" name="内容占位符 2"/>
          <p:cNvSpPr>
            <a:spLocks noGrp="1"/>
          </p:cNvSpPr>
          <p:nvPr>
            <p:ph idx="1"/>
          </p:nvPr>
        </p:nvSpPr>
        <p:spPr bwMode="auto">
          <a:xfrm>
            <a:off x="750888" y="1500188"/>
            <a:ext cx="7764462" cy="5000625"/>
          </a:xfrm>
        </p:spPr>
        <p:txBody>
          <a:bodyPr wrap="square" numCol="1" anchor="t" anchorCtr="0" compatLnSpc="1">
            <a:prstTxWarp prst="textNoShape">
              <a:avLst/>
            </a:prstTxWarp>
          </a:bodyPr>
          <a:lstStyle/>
          <a:p>
            <a:r>
              <a:rPr lang="en-US" altLang="zh-CN" sz="3200" smtClean="0">
                <a:solidFill>
                  <a:srgbClr val="0070C0"/>
                </a:solidFill>
                <a:latin typeface="宋体" charset="-122"/>
                <a:ea typeface="宋体" charset="-122"/>
              </a:rPr>
              <a:t>3. </a:t>
            </a:r>
            <a:r>
              <a:rPr lang="zh-CN" altLang="en-US" sz="3200" smtClean="0">
                <a:solidFill>
                  <a:srgbClr val="0070C0"/>
                </a:solidFill>
                <a:latin typeface="宋体" charset="-122"/>
                <a:ea typeface="宋体" charset="-122"/>
              </a:rPr>
              <a:t>反</a:t>
            </a:r>
            <a:r>
              <a:rPr lang="zh-CN" altLang="en-US" sz="3200" b="1" smtClean="0">
                <a:solidFill>
                  <a:srgbClr val="0070C0"/>
                </a:solidFill>
                <a:latin typeface="宋体" charset="-122"/>
                <a:ea typeface="宋体" charset="-122"/>
              </a:rPr>
              <a:t>码 </a:t>
            </a:r>
            <a:endParaRPr lang="en-US" altLang="zh-CN" sz="3200" b="1" smtClean="0">
              <a:solidFill>
                <a:srgbClr val="0070C0"/>
              </a:solidFill>
              <a:latin typeface="宋体" charset="-122"/>
              <a:ea typeface="宋体" charset="-122"/>
            </a:endParaRPr>
          </a:p>
          <a:p>
            <a:pPr>
              <a:lnSpc>
                <a:spcPct val="170000"/>
              </a:lnSpc>
              <a:buFont typeface="Webdings" pitchFamily="18" charset="2"/>
              <a:buNone/>
            </a:pPr>
            <a:r>
              <a:rPr lang="zh-CN" altLang="en-US" sz="3200" smtClean="0">
                <a:solidFill>
                  <a:srgbClr val="0070C0"/>
                </a:solidFill>
                <a:latin typeface="宋体" charset="-122"/>
                <a:ea typeface="宋体" charset="-122"/>
              </a:rPr>
              <a:t>单字节反码的编码规则：最高位是符号位</a:t>
            </a:r>
            <a:endParaRPr lang="en-US" altLang="zh-CN" sz="3200" smtClean="0">
              <a:solidFill>
                <a:srgbClr val="0070C0"/>
              </a:solidFill>
              <a:latin typeface="宋体" charset="-122"/>
              <a:ea typeface="宋体" charset="-122"/>
            </a:endParaRPr>
          </a:p>
          <a:p>
            <a:pPr>
              <a:lnSpc>
                <a:spcPct val="170000"/>
              </a:lnSpc>
              <a:buFont typeface="Webdings" pitchFamily="18" charset="2"/>
              <a:buNone/>
            </a:pPr>
            <a:r>
              <a:rPr lang="en-US" altLang="zh-CN" sz="3200" smtClean="0">
                <a:solidFill>
                  <a:srgbClr val="0070C0"/>
                </a:solidFill>
                <a:latin typeface="宋体" charset="-122"/>
                <a:ea typeface="宋体" charset="-122"/>
              </a:rPr>
              <a:t>0</a:t>
            </a:r>
            <a:r>
              <a:rPr lang="zh-CN" altLang="en-US" sz="3200" smtClean="0">
                <a:solidFill>
                  <a:srgbClr val="0070C0"/>
                </a:solidFill>
                <a:latin typeface="宋体" charset="-122"/>
                <a:ea typeface="宋体" charset="-122"/>
              </a:rPr>
              <a:t>表示正数、</a:t>
            </a:r>
            <a:r>
              <a:rPr lang="en-US" altLang="zh-CN" sz="3200" smtClean="0">
                <a:solidFill>
                  <a:srgbClr val="0070C0"/>
                </a:solidFill>
                <a:latin typeface="宋体" charset="-122"/>
                <a:ea typeface="宋体" charset="-122"/>
              </a:rPr>
              <a:t>1</a:t>
            </a:r>
            <a:r>
              <a:rPr lang="zh-CN" altLang="en-US" sz="3200" smtClean="0">
                <a:solidFill>
                  <a:srgbClr val="0070C0"/>
                </a:solidFill>
                <a:latin typeface="宋体" charset="-122"/>
                <a:ea typeface="宋体" charset="-122"/>
              </a:rPr>
              <a:t>表示负数。</a:t>
            </a:r>
            <a:endParaRPr lang="en-US" altLang="zh-CN" sz="3200" smtClean="0">
              <a:solidFill>
                <a:srgbClr val="0070C0"/>
              </a:solidFill>
              <a:latin typeface="宋体" charset="-122"/>
              <a:ea typeface="宋体" charset="-122"/>
            </a:endParaRPr>
          </a:p>
          <a:p>
            <a:pPr>
              <a:lnSpc>
                <a:spcPct val="170000"/>
              </a:lnSpc>
              <a:buFont typeface="Webdings" pitchFamily="18" charset="2"/>
              <a:buNone/>
            </a:pPr>
            <a:r>
              <a:rPr lang="en-US" altLang="zh-CN" sz="3200" smtClean="0">
                <a:solidFill>
                  <a:srgbClr val="0070C0"/>
                </a:solidFill>
                <a:latin typeface="宋体" charset="-122"/>
                <a:ea typeface="宋体" charset="-122"/>
              </a:rPr>
              <a:t>           </a:t>
            </a:r>
            <a:r>
              <a:rPr lang="zh-CN" altLang="en-US" sz="3200" smtClean="0">
                <a:solidFill>
                  <a:srgbClr val="0070C0"/>
                </a:solidFill>
                <a:latin typeface="宋体" charset="-122"/>
                <a:ea typeface="宋体" charset="-122"/>
              </a:rPr>
              <a:t>正数 → 数值</a:t>
            </a:r>
            <a:endParaRPr lang="en-US" altLang="zh-CN" sz="3200" smtClean="0">
              <a:solidFill>
                <a:srgbClr val="0070C0"/>
              </a:solidFill>
              <a:latin typeface="宋体" charset="-122"/>
              <a:ea typeface="宋体" charset="-122"/>
            </a:endParaRPr>
          </a:p>
          <a:p>
            <a:pPr>
              <a:lnSpc>
                <a:spcPct val="100000"/>
              </a:lnSpc>
              <a:buFont typeface="Webdings" pitchFamily="18" charset="2"/>
              <a:buNone/>
            </a:pPr>
            <a:r>
              <a:rPr lang="zh-CN" altLang="en-US" sz="3200" smtClean="0">
                <a:solidFill>
                  <a:srgbClr val="0070C0"/>
                </a:solidFill>
                <a:latin typeface="宋体" charset="-122"/>
                <a:ea typeface="宋体" charset="-122"/>
              </a:rPr>
              <a:t>其余各位</a:t>
            </a:r>
            <a:r>
              <a:rPr lang="zh-CN" altLang="en-US" sz="3200" smtClean="0">
                <a:solidFill>
                  <a:srgbClr val="0070C0"/>
                </a:solidFill>
              </a:rPr>
              <a:t>→</a:t>
            </a:r>
            <a:r>
              <a:rPr lang="zh-CN" altLang="en-US" sz="3200" smtClean="0">
                <a:solidFill>
                  <a:srgbClr val="0070C0"/>
                </a:solidFill>
                <a:latin typeface="宋体" charset="-122"/>
                <a:ea typeface="宋体" charset="-122"/>
              </a:rPr>
              <a:t> </a:t>
            </a:r>
            <a:endParaRPr lang="en-US" altLang="zh-CN" sz="3200" smtClean="0">
              <a:solidFill>
                <a:srgbClr val="0070C0"/>
              </a:solidFill>
              <a:latin typeface="宋体" charset="-122"/>
              <a:ea typeface="宋体" charset="-122"/>
            </a:endParaRPr>
          </a:p>
          <a:p>
            <a:pPr>
              <a:lnSpc>
                <a:spcPct val="170000"/>
              </a:lnSpc>
              <a:buFont typeface="Webdings" pitchFamily="18" charset="2"/>
              <a:buNone/>
            </a:pPr>
            <a:r>
              <a:rPr lang="en-US" altLang="zh-CN" sz="3200" smtClean="0">
                <a:solidFill>
                  <a:srgbClr val="0070C0"/>
                </a:solidFill>
                <a:latin typeface="宋体" charset="-122"/>
                <a:ea typeface="宋体" charset="-122"/>
              </a:rPr>
              <a:t>           </a:t>
            </a:r>
            <a:r>
              <a:rPr lang="zh-CN" altLang="en-US" sz="3200" smtClean="0">
                <a:solidFill>
                  <a:srgbClr val="0070C0"/>
                </a:solidFill>
                <a:latin typeface="宋体" charset="-122"/>
                <a:ea typeface="宋体" charset="-122"/>
              </a:rPr>
              <a:t>负数 → 数值各比特变反</a:t>
            </a:r>
            <a:endParaRPr lang="en-US" altLang="zh-CN" sz="3200" smtClean="0">
              <a:solidFill>
                <a:srgbClr val="0070C0"/>
              </a:solidFill>
              <a:latin typeface="宋体" charset="-122"/>
              <a:ea typeface="宋体" charset="-122"/>
            </a:endParaRPr>
          </a:p>
          <a:p>
            <a:endParaRPr lang="en-US" altLang="zh-CN" sz="3200" smtClean="0">
              <a:solidFill>
                <a:srgbClr val="0070C0"/>
              </a:solidFill>
            </a:endParaRPr>
          </a:p>
          <a:p>
            <a:pPr>
              <a:buFont typeface="Webdings" pitchFamily="18" charset="2"/>
              <a:buNone/>
            </a:pPr>
            <a:endParaRPr lang="en-US" altLang="zh-CN" sz="3200" smtClean="0">
              <a:solidFill>
                <a:srgbClr val="0070C0"/>
              </a:solidFill>
            </a:endParaRPr>
          </a:p>
        </p:txBody>
      </p:sp>
      <p:cxnSp>
        <p:nvCxnSpPr>
          <p:cNvPr id="7" name="直接箭头连接符 6"/>
          <p:cNvCxnSpPr/>
          <p:nvPr/>
        </p:nvCxnSpPr>
        <p:spPr>
          <a:xfrm rot="5400000" flipH="1" flipV="1">
            <a:off x="2821782" y="4750593"/>
            <a:ext cx="285750" cy="2143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rot="16200000" flipH="1">
            <a:off x="2821782" y="5250656"/>
            <a:ext cx="285750" cy="2143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fontAlgn="auto">
              <a:spcAft>
                <a:spcPts val="0"/>
              </a:spcAft>
              <a:defRPr/>
            </a:pPr>
            <a:r>
              <a:rPr lang="zh-CN" altLang="en-US" smtClean="0"/>
              <a:t>跳转指令 </a:t>
            </a:r>
          </a:p>
        </p:txBody>
      </p:sp>
      <p:sp>
        <p:nvSpPr>
          <p:cNvPr id="59395" name="Rectangle 3"/>
          <p:cNvSpPr>
            <a:spLocks noGrp="1" noChangeArrowheads="1"/>
          </p:cNvSpPr>
          <p:nvPr>
            <p:ph type="body" idx="1"/>
          </p:nvPr>
        </p:nvSpPr>
        <p:spPr bwMode="auto">
          <a:xfrm>
            <a:off x="457200" y="1295400"/>
            <a:ext cx="8153400" cy="4267200"/>
          </a:xfrm>
        </p:spPr>
        <p:txBody>
          <a:bodyPr wrap="square" numCol="1" anchor="t" anchorCtr="0" compatLnSpc="1">
            <a:prstTxWarp prst="textNoShape">
              <a:avLst/>
            </a:prstTxWarp>
          </a:bodyPr>
          <a:lstStyle/>
          <a:p>
            <a:pPr marL="381000" indent="-381000" algn="just"/>
            <a:r>
              <a:rPr lang="en-US" altLang="zh-CN" sz="2800" b="1" smtClean="0">
                <a:solidFill>
                  <a:srgbClr val="000000"/>
                </a:solidFill>
                <a:latin typeface="宋体" charset="-122"/>
              </a:rPr>
              <a:t>ARM</a:t>
            </a:r>
            <a:r>
              <a:rPr lang="zh-CN" altLang="en-US" sz="2800" b="1" smtClean="0">
                <a:solidFill>
                  <a:srgbClr val="000000"/>
                </a:solidFill>
              </a:rPr>
              <a:t>指令集中的跳转指令可以完成从当前</a:t>
            </a:r>
          </a:p>
          <a:p>
            <a:pPr marL="381000" indent="-381000" algn="just">
              <a:buFontTx/>
              <a:buNone/>
            </a:pPr>
            <a:r>
              <a:rPr lang="zh-CN" altLang="en-US" sz="2800" b="1" smtClean="0">
                <a:solidFill>
                  <a:srgbClr val="000000"/>
                </a:solidFill>
              </a:rPr>
              <a:t>指令向前或向后的</a:t>
            </a:r>
            <a:r>
              <a:rPr lang="en-US" altLang="zh-CN" sz="2800" b="1" smtClean="0">
                <a:solidFill>
                  <a:srgbClr val="000000"/>
                </a:solidFill>
                <a:latin typeface="宋体" charset="-122"/>
              </a:rPr>
              <a:t>32MB</a:t>
            </a:r>
            <a:r>
              <a:rPr lang="zh-CN" altLang="en-US" sz="2800" b="1" smtClean="0">
                <a:solidFill>
                  <a:srgbClr val="000000"/>
                </a:solidFill>
              </a:rPr>
              <a:t>的地址空间的跳转，包括：</a:t>
            </a:r>
            <a:endParaRPr lang="zh-CN" altLang="en-US" sz="2800" b="1" smtClean="0">
              <a:solidFill>
                <a:srgbClr val="000000"/>
              </a:solidFill>
              <a:latin typeface="宋体" charset="-122"/>
            </a:endParaRPr>
          </a:p>
          <a:p>
            <a:pPr marL="800100" lvl="1" indent="-342900" algn="just">
              <a:buFont typeface="Wingdings" pitchFamily="2" charset="2"/>
              <a:buChar char="v"/>
            </a:pPr>
            <a:r>
              <a:rPr lang="en-US" altLang="zh-CN" sz="2400" b="1" smtClean="0">
                <a:solidFill>
                  <a:srgbClr val="000000"/>
                </a:solidFill>
                <a:latin typeface="宋体" charset="-122"/>
              </a:rPr>
              <a:t>B			</a:t>
            </a:r>
            <a:r>
              <a:rPr lang="zh-CN" altLang="en-US" sz="2400" b="1" smtClean="0">
                <a:solidFill>
                  <a:srgbClr val="000000"/>
                </a:solidFill>
              </a:rPr>
              <a:t>跳转指令</a:t>
            </a:r>
          </a:p>
          <a:p>
            <a:pPr marL="800100" lvl="1" indent="-342900" algn="just">
              <a:buFont typeface="Wingdings" pitchFamily="2" charset="2"/>
              <a:buChar char="v"/>
            </a:pPr>
            <a:r>
              <a:rPr lang="en-US" altLang="zh-CN" sz="2400" b="1" smtClean="0">
                <a:solidFill>
                  <a:srgbClr val="000000"/>
                </a:solidFill>
                <a:latin typeface="宋体" charset="-122"/>
              </a:rPr>
              <a:t>BL			</a:t>
            </a:r>
            <a:r>
              <a:rPr lang="zh-CN" altLang="en-US" sz="2400" b="1" smtClean="0">
                <a:solidFill>
                  <a:srgbClr val="000000"/>
                </a:solidFill>
                <a:latin typeface="宋体" charset="-122"/>
              </a:rPr>
              <a:t>带返回的跳转指令</a:t>
            </a:r>
          </a:p>
          <a:p>
            <a:pPr marL="800100" lvl="1" indent="-342900" algn="just">
              <a:buFont typeface="Wingdings" pitchFamily="2" charset="2"/>
              <a:buChar char="v"/>
            </a:pPr>
            <a:r>
              <a:rPr lang="en-US" altLang="zh-CN" sz="2400" b="1" smtClean="0">
                <a:solidFill>
                  <a:srgbClr val="000000"/>
                </a:solidFill>
                <a:latin typeface="宋体" charset="-122"/>
              </a:rPr>
              <a:t>BX			</a:t>
            </a:r>
            <a:r>
              <a:rPr lang="zh-CN" altLang="en-US" sz="2400" b="1" smtClean="0">
                <a:solidFill>
                  <a:srgbClr val="000000"/>
                </a:solidFill>
                <a:latin typeface="宋体" charset="-122"/>
              </a:rPr>
              <a:t>带状态切换的跳转指令</a:t>
            </a:r>
            <a:endParaRPr lang="zh-CN" altLang="en-US" sz="2400" b="1" smtClean="0"/>
          </a:p>
        </p:txBody>
      </p:sp>
      <p:sp>
        <p:nvSpPr>
          <p:cNvPr id="540675"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93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939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939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939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93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autoUpdateAnimBg="0"/>
    </p:bldLst>
  </p:timing>
</p:sld>
</file>

<file path=ppt/slides/slide2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219200" y="228600"/>
            <a:ext cx="7696200" cy="838200"/>
          </a:xfrm>
        </p:spPr>
        <p:txBody>
          <a:bodyPr/>
          <a:lstStyle/>
          <a:p>
            <a:pPr fontAlgn="auto">
              <a:spcAft>
                <a:spcPts val="0"/>
              </a:spcAft>
              <a:defRPr/>
            </a:pPr>
            <a:r>
              <a:rPr lang="en-US" altLang="zh-CN" smtClean="0"/>
              <a:t>B</a:t>
            </a:r>
            <a:r>
              <a:rPr lang="zh-CN" altLang="en-US" smtClean="0"/>
              <a:t>指令 </a:t>
            </a:r>
          </a:p>
        </p:txBody>
      </p:sp>
      <p:sp>
        <p:nvSpPr>
          <p:cNvPr id="60419" name="Rectangle 3"/>
          <p:cNvSpPr>
            <a:spLocks noGrp="1" noChangeArrowheads="1"/>
          </p:cNvSpPr>
          <p:nvPr>
            <p:ph type="body" idx="1"/>
          </p:nvPr>
        </p:nvSpPr>
        <p:spPr bwMode="auto">
          <a:xfrm>
            <a:off x="609600" y="914400"/>
            <a:ext cx="8229600" cy="4525963"/>
          </a:xfrm>
        </p:spPr>
        <p:txBody>
          <a:bodyPr wrap="square" numCol="1" anchor="t" anchorCtr="0" compatLnSpc="1">
            <a:prstTxWarp prst="textNoShape">
              <a:avLst/>
            </a:prstTxWarp>
          </a:bodyPr>
          <a:lstStyle/>
          <a:p>
            <a:pPr algn="just">
              <a:buFontTx/>
              <a:buNone/>
            </a:pPr>
            <a:r>
              <a:rPr lang="zh-CN" altLang="en-US" sz="2500" b="1" smtClean="0">
                <a:solidFill>
                  <a:srgbClr val="000000"/>
                </a:solidFill>
              </a:rPr>
              <a:t>格式为：</a:t>
            </a:r>
          </a:p>
          <a:p>
            <a:pPr algn="just">
              <a:buFontTx/>
              <a:buNone/>
            </a:pPr>
            <a:r>
              <a:rPr lang="en-US" altLang="zh-CN" sz="2500" b="1" smtClean="0">
                <a:solidFill>
                  <a:srgbClr val="000000"/>
                </a:solidFill>
              </a:rPr>
              <a:t>B{</a:t>
            </a:r>
            <a:r>
              <a:rPr lang="zh-CN" altLang="en-US" sz="2500" b="1" smtClean="0">
                <a:solidFill>
                  <a:srgbClr val="000000"/>
                </a:solidFill>
              </a:rPr>
              <a:t>条件</a:t>
            </a:r>
            <a:r>
              <a:rPr lang="en-US" altLang="zh-CN" sz="2500" b="1" smtClean="0">
                <a:solidFill>
                  <a:srgbClr val="000000"/>
                </a:solidFill>
              </a:rPr>
              <a:t>}	</a:t>
            </a:r>
            <a:r>
              <a:rPr lang="zh-CN" altLang="en-US" sz="2500" b="1" smtClean="0">
                <a:solidFill>
                  <a:srgbClr val="000000"/>
                </a:solidFill>
              </a:rPr>
              <a:t>目标地址</a:t>
            </a:r>
          </a:p>
          <a:p>
            <a:pPr algn="just"/>
            <a:endParaRPr lang="zh-CN" altLang="en-US" sz="2500" b="1" smtClean="0">
              <a:solidFill>
                <a:srgbClr val="000000"/>
              </a:solidFill>
            </a:endParaRPr>
          </a:p>
          <a:p>
            <a:pPr algn="just">
              <a:buFontTx/>
              <a:buNone/>
            </a:pPr>
            <a:r>
              <a:rPr lang="zh-CN" altLang="en-US" sz="2500" b="1" smtClean="0">
                <a:solidFill>
                  <a:srgbClr val="000000"/>
                </a:solidFill>
                <a:latin typeface="Arial Unicode MS"/>
              </a:rPr>
              <a:t>           </a:t>
            </a:r>
            <a:r>
              <a:rPr lang="en-US" altLang="zh-CN" sz="2500" b="1" smtClean="0">
                <a:solidFill>
                  <a:srgbClr val="000000"/>
                </a:solidFill>
                <a:latin typeface="Arial Unicode MS"/>
              </a:rPr>
              <a:t>B</a:t>
            </a:r>
            <a:r>
              <a:rPr lang="zh-CN" altLang="en-US" sz="2500" b="1" smtClean="0">
                <a:solidFill>
                  <a:srgbClr val="000000"/>
                </a:solidFill>
                <a:latin typeface="Arial Unicode MS"/>
              </a:rPr>
              <a:t>指令</a:t>
            </a:r>
            <a:r>
              <a:rPr lang="zh-CN" altLang="en-US" sz="2500" b="1" smtClean="0">
                <a:solidFill>
                  <a:srgbClr val="000000"/>
                </a:solidFill>
              </a:rPr>
              <a:t>是最简单的跳转指令，</a:t>
            </a:r>
            <a:r>
              <a:rPr lang="en-US" altLang="zh-CN" sz="2500" b="1" smtClean="0">
                <a:solidFill>
                  <a:srgbClr val="000000"/>
                </a:solidFill>
              </a:rPr>
              <a:t>ARM </a:t>
            </a:r>
            <a:r>
              <a:rPr lang="zh-CN" altLang="en-US" sz="2500" b="1" smtClean="0">
                <a:solidFill>
                  <a:srgbClr val="000000"/>
                </a:solidFill>
              </a:rPr>
              <a:t>处理器将跳转到指令中给出的目标地址处执行。</a:t>
            </a:r>
            <a:endParaRPr lang="zh-CN" altLang="en-US" sz="2500" b="1" smtClean="0">
              <a:latin typeface="Courier New" pitchFamily="49" charset="0"/>
            </a:endParaRPr>
          </a:p>
        </p:txBody>
      </p:sp>
      <p:sp>
        <p:nvSpPr>
          <p:cNvPr id="541699" name="Text Box 4"/>
          <p:cNvSpPr txBox="1">
            <a:spLocks noChangeArrowheads="1"/>
          </p:cNvSpPr>
          <p:nvPr/>
        </p:nvSpPr>
        <p:spPr bwMode="auto">
          <a:xfrm>
            <a:off x="457200" y="76200"/>
            <a:ext cx="4114800" cy="519113"/>
          </a:xfrm>
          <a:prstGeom prst="rect">
            <a:avLst/>
          </a:prstGeom>
          <a:noFill/>
          <a:ln w="9525">
            <a:noFill/>
            <a:miter lim="800000"/>
            <a:headEnd/>
            <a:tailEnd/>
          </a:ln>
        </p:spPr>
        <p:txBody>
          <a:bodyPr>
            <a:spAutoFit/>
          </a:bodyPr>
          <a:lstStyle/>
          <a:p>
            <a:pPr>
              <a:spcBef>
                <a:spcPct val="50000"/>
              </a:spcBef>
            </a:pPr>
            <a:r>
              <a:rPr kumimoji="1" lang="en-US" altLang="zh-CN" sz="2800" i="1">
                <a:ea typeface="黑体" pitchFamily="49" charset="-122"/>
              </a:rPr>
              <a:t>ARM </a:t>
            </a:r>
            <a:r>
              <a:rPr kumimoji="1" lang="zh-CN" altLang="en-US" sz="2800"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 calcmode="lin" valueType="num">
                                      <p:cBhvr additive="base">
                                        <p:cTn id="7" dur="500" fill="hold"/>
                                        <p:tgtEl>
                                          <p:spTgt spid="604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19">
                                            <p:txEl>
                                              <p:pRg st="1" end="1"/>
                                            </p:txEl>
                                          </p:spTgt>
                                        </p:tgtEl>
                                        <p:attrNameLst>
                                          <p:attrName>style.visibility</p:attrName>
                                        </p:attrNameLst>
                                      </p:cBhvr>
                                      <p:to>
                                        <p:strVal val="visible"/>
                                      </p:to>
                                    </p:set>
                                    <p:anim calcmode="lin" valueType="num">
                                      <p:cBhvr additive="base">
                                        <p:cTn id="13" dur="500" fill="hold"/>
                                        <p:tgtEl>
                                          <p:spTgt spid="604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4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0419">
                                            <p:txEl>
                                              <p:pRg st="3" end="3"/>
                                            </p:txEl>
                                          </p:spTgt>
                                        </p:tgtEl>
                                        <p:attrNameLst>
                                          <p:attrName>style.visibility</p:attrName>
                                        </p:attrNameLst>
                                      </p:cBhvr>
                                      <p:to>
                                        <p:strVal val="visible"/>
                                      </p:to>
                                    </p:set>
                                    <p:anim calcmode="lin" valueType="num">
                                      <p:cBhvr additive="base">
                                        <p:cTn id="19" dur="500" fill="hold"/>
                                        <p:tgtEl>
                                          <p:spTgt spid="6041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041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autoUpdateAnimBg="0"/>
    </p:bldLst>
  </p:timing>
</p:sld>
</file>

<file path=ppt/slides/slide2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219200" y="228600"/>
            <a:ext cx="7696200" cy="838200"/>
          </a:xfrm>
        </p:spPr>
        <p:txBody>
          <a:bodyPr/>
          <a:lstStyle/>
          <a:p>
            <a:pPr fontAlgn="auto">
              <a:spcAft>
                <a:spcPts val="0"/>
              </a:spcAft>
              <a:defRPr/>
            </a:pPr>
            <a:r>
              <a:rPr lang="en-US" altLang="zh-CN" smtClean="0"/>
              <a:t>B</a:t>
            </a:r>
            <a:r>
              <a:rPr lang="zh-CN" altLang="en-US" smtClean="0"/>
              <a:t>指令 </a:t>
            </a:r>
          </a:p>
        </p:txBody>
      </p:sp>
      <p:sp>
        <p:nvSpPr>
          <p:cNvPr id="61443" name="Rectangle 3"/>
          <p:cNvSpPr>
            <a:spLocks noGrp="1" noChangeArrowheads="1"/>
          </p:cNvSpPr>
          <p:nvPr>
            <p:ph type="body" idx="1"/>
          </p:nvPr>
        </p:nvSpPr>
        <p:spPr bwMode="auto">
          <a:xfrm>
            <a:off x="609600" y="914400"/>
            <a:ext cx="8229600" cy="4525963"/>
          </a:xfrm>
        </p:spPr>
        <p:txBody>
          <a:bodyPr wrap="square" numCol="1" anchor="t" anchorCtr="0" compatLnSpc="1">
            <a:prstTxWarp prst="textNoShape">
              <a:avLst/>
            </a:prstTxWarp>
          </a:bodyPr>
          <a:lstStyle/>
          <a:p>
            <a:pPr algn="just">
              <a:buFontTx/>
              <a:buNone/>
            </a:pPr>
            <a:r>
              <a:rPr lang="en-US" altLang="zh-CN" sz="2800" b="1" smtClean="0">
                <a:solidFill>
                  <a:srgbClr val="000000"/>
                </a:solidFill>
              </a:rPr>
              <a:t>    </a:t>
            </a:r>
            <a:r>
              <a:rPr lang="zh-CN" altLang="en-US" sz="2800" b="1" u="sng" smtClean="0">
                <a:solidFill>
                  <a:srgbClr val="CC00CC"/>
                </a:solidFill>
              </a:rPr>
              <a:t>注意</a:t>
            </a:r>
            <a:r>
              <a:rPr lang="en-US" altLang="zh-CN" sz="2800" b="1" u="sng" smtClean="0">
                <a:solidFill>
                  <a:srgbClr val="CC00CC"/>
                </a:solidFill>
              </a:rPr>
              <a:t>:</a:t>
            </a:r>
            <a:r>
              <a:rPr lang="zh-CN" altLang="en-US" sz="2800" b="1" smtClean="0">
                <a:solidFill>
                  <a:srgbClr val="000000"/>
                </a:solidFill>
              </a:rPr>
              <a:t>存储在跳转指令中的实际值是相对当前</a:t>
            </a:r>
            <a:r>
              <a:rPr lang="en-US" altLang="zh-CN" sz="2800" b="1" smtClean="0">
                <a:solidFill>
                  <a:srgbClr val="000000"/>
                </a:solidFill>
              </a:rPr>
              <a:t>PC</a:t>
            </a:r>
            <a:r>
              <a:rPr lang="zh-CN" altLang="en-US" sz="2800" b="1" smtClean="0">
                <a:solidFill>
                  <a:srgbClr val="000000"/>
                </a:solidFill>
              </a:rPr>
              <a:t>值的一个偏移量，而不是一个绝对地址，它的值由汇编器来计算。它是</a:t>
            </a:r>
            <a:r>
              <a:rPr lang="en-US" altLang="zh-CN" sz="2800" b="1" smtClean="0">
                <a:solidFill>
                  <a:srgbClr val="000000"/>
                </a:solidFill>
              </a:rPr>
              <a:t>24</a:t>
            </a:r>
            <a:r>
              <a:rPr lang="zh-CN" altLang="en-US" sz="2800" b="1" smtClean="0">
                <a:solidFill>
                  <a:srgbClr val="000000"/>
                </a:solidFill>
              </a:rPr>
              <a:t>位带符号数，左移两位后带符号扩展为 </a:t>
            </a:r>
            <a:r>
              <a:rPr lang="en-US" altLang="zh-CN" sz="2800" b="1" smtClean="0">
                <a:solidFill>
                  <a:srgbClr val="000000"/>
                </a:solidFill>
              </a:rPr>
              <a:t>32 </a:t>
            </a:r>
            <a:r>
              <a:rPr lang="zh-CN" altLang="en-US" sz="2800" b="1" smtClean="0">
                <a:solidFill>
                  <a:srgbClr val="000000"/>
                </a:solidFill>
              </a:rPr>
              <a:t>位，表示的有效偏移为 </a:t>
            </a:r>
            <a:r>
              <a:rPr lang="en-US" altLang="zh-CN" sz="2800" b="1" smtClean="0">
                <a:solidFill>
                  <a:srgbClr val="000000"/>
                </a:solidFill>
              </a:rPr>
              <a:t>26 </a:t>
            </a:r>
            <a:r>
              <a:rPr lang="zh-CN" altLang="en-US" sz="2800" b="1" smtClean="0">
                <a:solidFill>
                  <a:srgbClr val="000000"/>
                </a:solidFill>
              </a:rPr>
              <a:t>位</a:t>
            </a:r>
            <a:r>
              <a:rPr lang="en-US" altLang="zh-CN" sz="2800" b="1" smtClean="0">
                <a:solidFill>
                  <a:srgbClr val="000000"/>
                </a:solidFill>
              </a:rPr>
              <a:t>(</a:t>
            </a:r>
            <a:r>
              <a:rPr lang="zh-CN" altLang="en-US" sz="2800" b="1" smtClean="0">
                <a:solidFill>
                  <a:srgbClr val="000000"/>
                </a:solidFill>
              </a:rPr>
              <a:t>前后</a:t>
            </a:r>
            <a:r>
              <a:rPr lang="en-US" altLang="zh-CN" sz="2800" b="1" smtClean="0">
                <a:solidFill>
                  <a:srgbClr val="000000"/>
                </a:solidFill>
              </a:rPr>
              <a:t>32MB</a:t>
            </a:r>
            <a:r>
              <a:rPr lang="zh-CN" altLang="en-US" sz="2800" b="1" smtClean="0">
                <a:solidFill>
                  <a:srgbClr val="000000"/>
                </a:solidFill>
              </a:rPr>
              <a:t>的地址空间</a:t>
            </a:r>
            <a:r>
              <a:rPr lang="en-US" altLang="zh-CN" sz="2800" b="1" smtClean="0">
                <a:solidFill>
                  <a:srgbClr val="000000"/>
                </a:solidFill>
              </a:rPr>
              <a:t>)</a:t>
            </a:r>
            <a:r>
              <a:rPr lang="zh-CN" altLang="en-US" sz="2800" b="1" smtClean="0">
                <a:solidFill>
                  <a:srgbClr val="000000"/>
                </a:solidFill>
              </a:rPr>
              <a:t>。</a:t>
            </a:r>
          </a:p>
          <a:p>
            <a:pPr algn="just">
              <a:buFontTx/>
              <a:buNone/>
            </a:pPr>
            <a:r>
              <a:rPr lang="zh-CN" altLang="en-US" sz="2800" b="1" smtClean="0">
                <a:solidFill>
                  <a:srgbClr val="000000"/>
                </a:solidFill>
              </a:rPr>
              <a:t>例</a:t>
            </a:r>
            <a:r>
              <a:rPr lang="en-US" altLang="zh-CN" sz="2800" b="1" smtClean="0">
                <a:solidFill>
                  <a:srgbClr val="000000"/>
                </a:solidFill>
              </a:rPr>
              <a:t>:</a:t>
            </a:r>
          </a:p>
          <a:p>
            <a:pPr algn="just">
              <a:buFontTx/>
              <a:buNone/>
            </a:pPr>
            <a:r>
              <a:rPr lang="zh-CN" altLang="en-US" sz="2800" smtClean="0">
                <a:latin typeface="Courier New" pitchFamily="49" charset="0"/>
              </a:rPr>
              <a:t>        </a:t>
            </a:r>
            <a:r>
              <a:rPr lang="en-US" altLang="zh-CN" sz="2800" smtClean="0">
                <a:latin typeface="Courier New" pitchFamily="49" charset="0"/>
              </a:rPr>
              <a:t>B	Label	  </a:t>
            </a:r>
          </a:p>
          <a:p>
            <a:pPr algn="just">
              <a:buFontTx/>
              <a:buNone/>
            </a:pPr>
            <a:r>
              <a:rPr lang="en-US" altLang="zh-CN" sz="2800" smtClean="0">
                <a:latin typeface="Courier New" pitchFamily="49" charset="0"/>
              </a:rPr>
              <a:t>;</a:t>
            </a:r>
            <a:r>
              <a:rPr lang="zh-CN" altLang="en-US" sz="2800" smtClean="0">
                <a:latin typeface="Courier New" pitchFamily="49" charset="0"/>
              </a:rPr>
              <a:t> 无条件跳转到标号</a:t>
            </a:r>
            <a:r>
              <a:rPr lang="en-US" altLang="zh-CN" sz="2800" smtClean="0">
                <a:latin typeface="Courier New" pitchFamily="49" charset="0"/>
              </a:rPr>
              <a:t>Label</a:t>
            </a:r>
            <a:r>
              <a:rPr lang="zh-CN" altLang="en-US" sz="2800" smtClean="0">
                <a:latin typeface="Courier New" pitchFamily="49" charset="0"/>
              </a:rPr>
              <a:t>处执行</a:t>
            </a:r>
          </a:p>
        </p:txBody>
      </p:sp>
      <p:sp>
        <p:nvSpPr>
          <p:cNvPr id="542723"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 calcmode="lin" valueType="num">
                                      <p:cBhvr additive="base">
                                        <p:cTn id="7" dur="500" fill="hold"/>
                                        <p:tgtEl>
                                          <p:spTgt spid="614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3">
                                            <p:txEl>
                                              <p:pRg st="1" end="1"/>
                                            </p:txEl>
                                          </p:spTgt>
                                        </p:tgtEl>
                                        <p:attrNameLst>
                                          <p:attrName>style.visibility</p:attrName>
                                        </p:attrNameLst>
                                      </p:cBhvr>
                                      <p:to>
                                        <p:strVal val="visible"/>
                                      </p:to>
                                    </p:set>
                                    <p:anim calcmode="lin" valueType="num">
                                      <p:cBhvr additive="base">
                                        <p:cTn id="13" dur="500" fill="hold"/>
                                        <p:tgtEl>
                                          <p:spTgt spid="614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43">
                                            <p:txEl>
                                              <p:pRg st="2" end="2"/>
                                            </p:txEl>
                                          </p:spTgt>
                                        </p:tgtEl>
                                        <p:attrNameLst>
                                          <p:attrName>style.visibility</p:attrName>
                                        </p:attrNameLst>
                                      </p:cBhvr>
                                      <p:to>
                                        <p:strVal val="visible"/>
                                      </p:to>
                                    </p:set>
                                    <p:anim calcmode="lin" valueType="num">
                                      <p:cBhvr additive="base">
                                        <p:cTn id="19" dur="500" fill="hold"/>
                                        <p:tgtEl>
                                          <p:spTgt spid="614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443">
                                            <p:txEl>
                                              <p:pRg st="3" end="3"/>
                                            </p:txEl>
                                          </p:spTgt>
                                        </p:tgtEl>
                                        <p:attrNameLst>
                                          <p:attrName>style.visibility</p:attrName>
                                        </p:attrNameLst>
                                      </p:cBhvr>
                                      <p:to>
                                        <p:strVal val="visible"/>
                                      </p:to>
                                    </p:set>
                                    <p:anim calcmode="lin" valueType="num">
                                      <p:cBhvr additive="base">
                                        <p:cTn id="25" dur="500" fill="hold"/>
                                        <p:tgtEl>
                                          <p:spTgt spid="6144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44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autoUpdateAnimBg="0"/>
    </p:bldLst>
  </p:timing>
</p:sld>
</file>

<file path=ppt/slides/slide2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fontAlgn="auto">
              <a:spcAft>
                <a:spcPts val="0"/>
              </a:spcAft>
              <a:defRPr/>
            </a:pPr>
            <a:r>
              <a:rPr lang="en-US" altLang="zh-CN" smtClean="0"/>
              <a:t>BL</a:t>
            </a:r>
            <a:r>
              <a:rPr lang="zh-CN" altLang="en-US" smtClean="0"/>
              <a:t>指令 </a:t>
            </a:r>
          </a:p>
        </p:txBody>
      </p:sp>
      <p:sp>
        <p:nvSpPr>
          <p:cNvPr id="62467" name="Rectangle 3"/>
          <p:cNvSpPr>
            <a:spLocks noGrp="1" noChangeArrowheads="1"/>
          </p:cNvSpPr>
          <p:nvPr>
            <p:ph type="body" idx="1"/>
          </p:nvPr>
        </p:nvSpPr>
        <p:spPr bwMode="auto">
          <a:xfrm>
            <a:off x="457200" y="1295400"/>
            <a:ext cx="8229600" cy="4525963"/>
          </a:xfrm>
        </p:spPr>
        <p:txBody>
          <a:bodyPr wrap="square" numCol="1" anchor="t" anchorCtr="0" compatLnSpc="1">
            <a:prstTxWarp prst="textNoShape">
              <a:avLst/>
            </a:prstTxWarp>
          </a:bodyPr>
          <a:lstStyle/>
          <a:p>
            <a:pPr algn="just">
              <a:buFontTx/>
              <a:buNone/>
            </a:pPr>
            <a:r>
              <a:rPr lang="zh-CN" altLang="en-US" sz="2800" b="1" smtClean="0">
                <a:solidFill>
                  <a:srgbClr val="000000"/>
                </a:solidFill>
                <a:latin typeface="宋体" charset="-122"/>
              </a:rPr>
              <a:t>格式为：</a:t>
            </a:r>
          </a:p>
          <a:p>
            <a:pPr algn="just">
              <a:buFontTx/>
              <a:buNone/>
            </a:pPr>
            <a:r>
              <a:rPr lang="en-US" altLang="zh-CN" sz="2800" b="1" smtClean="0">
                <a:solidFill>
                  <a:srgbClr val="000000"/>
                </a:solidFill>
                <a:latin typeface="宋体" charset="-122"/>
              </a:rPr>
              <a:t>BL{</a:t>
            </a:r>
            <a:r>
              <a:rPr lang="zh-CN" altLang="en-US" sz="2800" b="1" smtClean="0">
                <a:solidFill>
                  <a:srgbClr val="000000"/>
                </a:solidFill>
                <a:latin typeface="宋体" charset="-122"/>
              </a:rPr>
              <a:t>条件</a:t>
            </a:r>
            <a:r>
              <a:rPr lang="en-US" altLang="zh-CN" sz="2800" b="1" smtClean="0">
                <a:solidFill>
                  <a:srgbClr val="000000"/>
                </a:solidFill>
                <a:latin typeface="宋体" charset="-122"/>
              </a:rPr>
              <a:t>}	 </a:t>
            </a:r>
            <a:r>
              <a:rPr lang="zh-CN" altLang="en-US" sz="2800" b="1" smtClean="0">
                <a:solidFill>
                  <a:srgbClr val="000000"/>
                </a:solidFill>
                <a:latin typeface="宋体" charset="-122"/>
              </a:rPr>
              <a:t>目标地址</a:t>
            </a:r>
          </a:p>
          <a:p>
            <a:pPr algn="just">
              <a:buFontTx/>
              <a:buNone/>
            </a:pPr>
            <a:r>
              <a:rPr lang="zh-CN" altLang="en-US" sz="2800" b="1" smtClean="0">
                <a:solidFill>
                  <a:srgbClr val="000000"/>
                </a:solidFill>
                <a:latin typeface="宋体" charset="-122"/>
              </a:rPr>
              <a:t>      跳转之前，会在寄存器</a:t>
            </a:r>
            <a:r>
              <a:rPr lang="en-US" altLang="zh-CN" sz="2800" b="1" smtClean="0">
                <a:solidFill>
                  <a:srgbClr val="000000"/>
                </a:solidFill>
                <a:latin typeface="宋体" charset="-122"/>
              </a:rPr>
              <a:t>R14</a:t>
            </a:r>
            <a:r>
              <a:rPr lang="zh-CN" altLang="en-US" sz="2800" b="1" smtClean="0">
                <a:solidFill>
                  <a:srgbClr val="000000"/>
                </a:solidFill>
                <a:latin typeface="宋体" charset="-122"/>
              </a:rPr>
              <a:t>中保存</a:t>
            </a:r>
            <a:r>
              <a:rPr lang="en-US" altLang="zh-CN" sz="2800" b="1" smtClean="0">
                <a:solidFill>
                  <a:srgbClr val="000000"/>
                </a:solidFill>
                <a:latin typeface="宋体" charset="-122"/>
              </a:rPr>
              <a:t>PC</a:t>
            </a:r>
            <a:r>
              <a:rPr lang="zh-CN" altLang="en-US" sz="2800" b="1" smtClean="0">
                <a:solidFill>
                  <a:srgbClr val="000000"/>
                </a:solidFill>
                <a:latin typeface="宋体" charset="-122"/>
              </a:rPr>
              <a:t>的当前内容，因此，可以通过将</a:t>
            </a:r>
            <a:r>
              <a:rPr lang="en-US" altLang="zh-CN" sz="2800" b="1" smtClean="0">
                <a:solidFill>
                  <a:srgbClr val="000000"/>
                </a:solidFill>
                <a:latin typeface="宋体" charset="-122"/>
              </a:rPr>
              <a:t>R14 </a:t>
            </a:r>
            <a:r>
              <a:rPr lang="zh-CN" altLang="en-US" sz="2800" b="1" smtClean="0">
                <a:solidFill>
                  <a:srgbClr val="000000"/>
                </a:solidFill>
                <a:latin typeface="宋体" charset="-122"/>
              </a:rPr>
              <a:t>的内容重新加载到</a:t>
            </a:r>
            <a:r>
              <a:rPr lang="en-US" altLang="zh-CN" sz="2800" b="1" smtClean="0">
                <a:solidFill>
                  <a:srgbClr val="000000"/>
                </a:solidFill>
                <a:latin typeface="宋体" charset="-122"/>
              </a:rPr>
              <a:t>PC</a:t>
            </a:r>
            <a:r>
              <a:rPr lang="zh-CN" altLang="en-US" sz="2800" b="1" smtClean="0">
                <a:solidFill>
                  <a:srgbClr val="000000"/>
                </a:solidFill>
                <a:latin typeface="宋体" charset="-122"/>
              </a:rPr>
              <a:t>中，来返回到跳转指令之后的那个指令处执行。</a:t>
            </a:r>
          </a:p>
          <a:p>
            <a:pPr>
              <a:buFontTx/>
              <a:buNone/>
            </a:pPr>
            <a:r>
              <a:rPr lang="zh-CN" altLang="en-US" sz="2800" i="1" smtClean="0">
                <a:latin typeface="宋体" charset="-122"/>
              </a:rPr>
              <a:t>     </a:t>
            </a:r>
            <a:r>
              <a:rPr lang="en-US" altLang="zh-CN" sz="2800" i="1" smtClean="0">
                <a:latin typeface="宋体" charset="-122"/>
              </a:rPr>
              <a:t>BL	Label		</a:t>
            </a:r>
          </a:p>
          <a:p>
            <a:pPr>
              <a:buFontTx/>
              <a:buNone/>
            </a:pPr>
            <a:r>
              <a:rPr lang="en-US" altLang="zh-CN" sz="2800" i="1" smtClean="0">
                <a:latin typeface="宋体" charset="-122"/>
              </a:rPr>
              <a:t>;</a:t>
            </a:r>
            <a:r>
              <a:rPr lang="zh-CN" altLang="en-US" sz="2800" i="1" smtClean="0">
                <a:latin typeface="宋体" charset="-122"/>
              </a:rPr>
              <a:t>当程序无条件跳转到标号</a:t>
            </a:r>
            <a:r>
              <a:rPr lang="en-US" altLang="zh-CN" sz="2800" i="1" smtClean="0">
                <a:latin typeface="宋体" charset="-122"/>
              </a:rPr>
              <a:t>Label</a:t>
            </a:r>
            <a:r>
              <a:rPr lang="zh-CN" altLang="en-US" sz="2800" i="1" smtClean="0">
                <a:latin typeface="宋体" charset="-122"/>
              </a:rPr>
              <a:t>处执行时，同时将当前的</a:t>
            </a:r>
            <a:r>
              <a:rPr lang="en-US" altLang="zh-CN" sz="2800" i="1" smtClean="0">
                <a:latin typeface="宋体" charset="-122"/>
              </a:rPr>
              <a:t>PC</a:t>
            </a:r>
            <a:r>
              <a:rPr lang="zh-CN" altLang="en-US" sz="2800" i="1" smtClean="0">
                <a:latin typeface="宋体" charset="-122"/>
              </a:rPr>
              <a:t>值保存到</a:t>
            </a:r>
            <a:r>
              <a:rPr lang="en-US" altLang="zh-CN" sz="2800" i="1" smtClean="0">
                <a:latin typeface="宋体" charset="-122"/>
              </a:rPr>
              <a:t>R14</a:t>
            </a:r>
            <a:r>
              <a:rPr lang="zh-CN" altLang="en-US" sz="2800" i="1" smtClean="0">
                <a:latin typeface="宋体" charset="-122"/>
              </a:rPr>
              <a:t>中 </a:t>
            </a:r>
          </a:p>
        </p:txBody>
      </p:sp>
      <p:sp>
        <p:nvSpPr>
          <p:cNvPr id="543747"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24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24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24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24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24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autoUpdateAnimBg="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03250" y="557666"/>
            <a:ext cx="7886700" cy="979034"/>
          </a:xfrm>
        </p:spPr>
        <p:txBody>
          <a:bodyPr/>
          <a:lstStyle/>
          <a:p>
            <a:pPr fontAlgn="auto">
              <a:spcAft>
                <a:spcPts val="0"/>
              </a:spcAft>
              <a:defRPr/>
            </a:pPr>
            <a:r>
              <a:rPr lang="en-US" altLang="zh-CN" smtClean="0"/>
              <a:t>BX</a:t>
            </a:r>
            <a:r>
              <a:rPr lang="zh-CN" altLang="en-US" smtClean="0"/>
              <a:t>指令 </a:t>
            </a:r>
          </a:p>
        </p:txBody>
      </p:sp>
      <p:sp>
        <p:nvSpPr>
          <p:cNvPr id="544770" name="Rectangle 3"/>
          <p:cNvSpPr>
            <a:spLocks noGrp="1" noChangeArrowheads="1"/>
          </p:cNvSpPr>
          <p:nvPr>
            <p:ph type="body" idx="1"/>
          </p:nvPr>
        </p:nvSpPr>
        <p:spPr bwMode="auto">
          <a:xfrm>
            <a:off x="750888" y="1698625"/>
            <a:ext cx="7764462" cy="4462463"/>
          </a:xfrm>
        </p:spPr>
        <p:txBody>
          <a:bodyPr wrap="square" numCol="1" anchor="t" anchorCtr="0" compatLnSpc="1">
            <a:prstTxWarp prst="textNoShape">
              <a:avLst/>
            </a:prstTxWarp>
          </a:bodyPr>
          <a:lstStyle/>
          <a:p>
            <a:pPr algn="just">
              <a:buFontTx/>
              <a:buNone/>
            </a:pPr>
            <a:r>
              <a:rPr lang="zh-CN" altLang="en-US" sz="2900" b="1" smtClean="0">
                <a:solidFill>
                  <a:srgbClr val="000000"/>
                </a:solidFill>
                <a:latin typeface="宋体" charset="-122"/>
              </a:rPr>
              <a:t>格式为：	</a:t>
            </a:r>
          </a:p>
          <a:p>
            <a:pPr algn="just">
              <a:buFontTx/>
              <a:buNone/>
            </a:pPr>
            <a:r>
              <a:rPr lang="en-US" altLang="zh-CN" sz="2900" b="1" smtClean="0">
                <a:solidFill>
                  <a:srgbClr val="000000"/>
                </a:solidFill>
                <a:latin typeface="宋体" charset="-122"/>
              </a:rPr>
              <a:t>BX{</a:t>
            </a:r>
            <a:r>
              <a:rPr lang="zh-CN" altLang="en-US" sz="2900" b="1" smtClean="0">
                <a:solidFill>
                  <a:srgbClr val="000000"/>
                </a:solidFill>
                <a:latin typeface="宋体" charset="-122"/>
              </a:rPr>
              <a:t>条件</a:t>
            </a:r>
            <a:r>
              <a:rPr lang="en-US" altLang="zh-CN" sz="2900" b="1" smtClean="0">
                <a:solidFill>
                  <a:srgbClr val="000000"/>
                </a:solidFill>
                <a:latin typeface="宋体" charset="-122"/>
              </a:rPr>
              <a:t>}  Rm   </a:t>
            </a:r>
          </a:p>
          <a:p>
            <a:pPr algn="just">
              <a:buFontTx/>
              <a:buNone/>
            </a:pPr>
            <a:r>
              <a:rPr lang="en-US" altLang="zh-CN" sz="2900" i="1" smtClean="0">
                <a:solidFill>
                  <a:srgbClr val="000000"/>
                </a:solidFill>
                <a:latin typeface="宋体" charset="-122"/>
              </a:rPr>
              <a:t>; Rm</a:t>
            </a:r>
            <a:r>
              <a:rPr lang="zh-CN" altLang="en-US" sz="2900" i="1" smtClean="0">
                <a:solidFill>
                  <a:srgbClr val="000000"/>
                </a:solidFill>
                <a:latin typeface="宋体" charset="-122"/>
              </a:rPr>
              <a:t>存放目标地址</a:t>
            </a:r>
          </a:p>
          <a:p>
            <a:pPr algn="just">
              <a:buFontTx/>
              <a:buNone/>
            </a:pPr>
            <a:r>
              <a:rPr lang="zh-CN" altLang="en-US" sz="2900" b="1" smtClean="0">
                <a:solidFill>
                  <a:srgbClr val="000000"/>
                </a:solidFill>
                <a:latin typeface="宋体" charset="-122"/>
              </a:rPr>
              <a:t>     </a:t>
            </a:r>
            <a:r>
              <a:rPr lang="en-US" altLang="zh-CN" sz="2900" b="1" smtClean="0">
                <a:solidFill>
                  <a:srgbClr val="000000"/>
                </a:solidFill>
                <a:latin typeface="宋体" charset="-122"/>
              </a:rPr>
              <a:t>BX</a:t>
            </a:r>
            <a:r>
              <a:rPr lang="zh-CN" altLang="en-US" sz="2900" b="1" smtClean="0">
                <a:solidFill>
                  <a:srgbClr val="000000"/>
                </a:solidFill>
                <a:latin typeface="宋体" charset="-122"/>
              </a:rPr>
              <a:t>指令跳转到指令中所指定的目标地址，目标地址处的指令既可以是</a:t>
            </a:r>
            <a:r>
              <a:rPr lang="en-US" altLang="zh-CN" sz="2900" b="1" smtClean="0">
                <a:solidFill>
                  <a:srgbClr val="000000"/>
                </a:solidFill>
                <a:latin typeface="宋体" charset="-122"/>
              </a:rPr>
              <a:t>ARM</a:t>
            </a:r>
            <a:r>
              <a:rPr lang="zh-CN" altLang="en-US" sz="2900" b="1" smtClean="0">
                <a:solidFill>
                  <a:srgbClr val="000000"/>
                </a:solidFill>
                <a:latin typeface="宋体" charset="-122"/>
              </a:rPr>
              <a:t>指令，也可以是</a:t>
            </a:r>
            <a:r>
              <a:rPr lang="en-US" altLang="zh-CN" sz="2900" b="1" smtClean="0">
                <a:solidFill>
                  <a:srgbClr val="000000"/>
                </a:solidFill>
                <a:latin typeface="宋体" charset="-122"/>
              </a:rPr>
              <a:t>Thumb</a:t>
            </a:r>
            <a:r>
              <a:rPr lang="zh-CN" altLang="en-US" sz="2900" b="1" smtClean="0">
                <a:solidFill>
                  <a:srgbClr val="000000"/>
                </a:solidFill>
                <a:latin typeface="宋体" charset="-122"/>
              </a:rPr>
              <a:t>指令。由目标地址</a:t>
            </a:r>
            <a:r>
              <a:rPr lang="en-US" altLang="zh-CN" sz="2900" i="1" smtClean="0">
                <a:solidFill>
                  <a:srgbClr val="000000"/>
                </a:solidFill>
                <a:latin typeface="宋体" charset="-122"/>
              </a:rPr>
              <a:t>Rm</a:t>
            </a:r>
            <a:r>
              <a:rPr lang="zh-CN" altLang="en-US" sz="2900" i="1" smtClean="0">
                <a:solidFill>
                  <a:srgbClr val="000000"/>
                </a:solidFill>
                <a:latin typeface="宋体" charset="-122"/>
              </a:rPr>
              <a:t>寄存器的位</a:t>
            </a:r>
            <a:r>
              <a:rPr lang="en-US" altLang="zh-CN" sz="2900" i="1" smtClean="0">
                <a:solidFill>
                  <a:srgbClr val="000000"/>
                </a:solidFill>
                <a:latin typeface="宋体" charset="-122"/>
              </a:rPr>
              <a:t>0</a:t>
            </a:r>
            <a:r>
              <a:rPr lang="zh-CN" altLang="en-US" sz="2900" b="1" smtClean="0">
                <a:solidFill>
                  <a:srgbClr val="000000"/>
                </a:solidFill>
                <a:latin typeface="宋体" charset="-122"/>
              </a:rPr>
              <a:t>来决定</a:t>
            </a:r>
          </a:p>
          <a:p>
            <a:endParaRPr lang="en-US" altLang="zh-CN" sz="2900" b="1" smtClean="0"/>
          </a:p>
        </p:txBody>
      </p:sp>
      <p:sp>
        <p:nvSpPr>
          <p:cNvPr id="544771"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fontAlgn="auto">
              <a:spcAft>
                <a:spcPts val="0"/>
              </a:spcAft>
              <a:defRPr/>
            </a:pPr>
            <a:r>
              <a:rPr lang="en-US" altLang="zh-CN" smtClean="0"/>
              <a:t>MOV</a:t>
            </a:r>
            <a:r>
              <a:rPr lang="zh-CN" altLang="en-US" smtClean="0"/>
              <a:t>指令 </a:t>
            </a:r>
          </a:p>
        </p:txBody>
      </p:sp>
      <p:sp>
        <p:nvSpPr>
          <p:cNvPr id="545794" name="Rectangle 3"/>
          <p:cNvSpPr>
            <a:spLocks noGrp="1" noChangeArrowheads="1"/>
          </p:cNvSpPr>
          <p:nvPr>
            <p:ph type="body" idx="1"/>
          </p:nvPr>
        </p:nvSpPr>
        <p:spPr bwMode="auto">
          <a:xfrm>
            <a:off x="457200" y="1371600"/>
            <a:ext cx="8229600" cy="4525963"/>
          </a:xfrm>
        </p:spPr>
        <p:txBody>
          <a:bodyPr wrap="square" numCol="1" anchor="t" anchorCtr="0" compatLnSpc="1">
            <a:prstTxWarp prst="textNoShape">
              <a:avLst/>
            </a:prstTxWarp>
          </a:bodyPr>
          <a:lstStyle/>
          <a:p>
            <a:pPr algn="just">
              <a:buFontTx/>
              <a:buNone/>
            </a:pPr>
            <a:r>
              <a:rPr lang="zh-CN" altLang="en-US" sz="2800" b="1" smtClean="0">
                <a:solidFill>
                  <a:srgbClr val="000000"/>
                </a:solidFill>
                <a:latin typeface="宋体" charset="-122"/>
              </a:rPr>
              <a:t>格式为：</a:t>
            </a:r>
          </a:p>
          <a:p>
            <a:pPr algn="just">
              <a:buFontTx/>
              <a:buNone/>
            </a:pPr>
            <a:r>
              <a:rPr lang="en-US" altLang="zh-CN" sz="2800" b="1" smtClean="0">
                <a:solidFill>
                  <a:srgbClr val="000000"/>
                </a:solidFill>
                <a:latin typeface="宋体" charset="-122"/>
              </a:rPr>
              <a:t>MOV{</a:t>
            </a:r>
            <a:r>
              <a:rPr lang="zh-CN" altLang="en-US" sz="2800" b="1" smtClean="0">
                <a:solidFill>
                  <a:srgbClr val="000000"/>
                </a:solidFill>
                <a:latin typeface="宋体" charset="-122"/>
              </a:rPr>
              <a:t>条件</a:t>
            </a:r>
            <a:r>
              <a:rPr lang="en-US" altLang="zh-CN" sz="2800" b="1" smtClean="0">
                <a:solidFill>
                  <a:srgbClr val="000000"/>
                </a:solidFill>
                <a:latin typeface="宋体" charset="-122"/>
              </a:rPr>
              <a:t>}{S}	   </a:t>
            </a:r>
            <a:r>
              <a:rPr lang="zh-CN" altLang="en-US" sz="2800" b="1" smtClean="0">
                <a:solidFill>
                  <a:srgbClr val="000000"/>
                </a:solidFill>
                <a:latin typeface="宋体" charset="-122"/>
              </a:rPr>
              <a:t>目的寄存器，源操作数</a:t>
            </a:r>
          </a:p>
          <a:p>
            <a:pPr algn="just">
              <a:buFontTx/>
              <a:buNone/>
            </a:pPr>
            <a:r>
              <a:rPr lang="zh-CN" altLang="en-US" sz="2800" b="1" smtClean="0">
                <a:solidFill>
                  <a:srgbClr val="000000"/>
                </a:solidFill>
                <a:latin typeface="宋体" charset="-122"/>
              </a:rPr>
              <a:t>     </a:t>
            </a:r>
          </a:p>
          <a:p>
            <a:pPr algn="just">
              <a:buFontTx/>
              <a:buNone/>
            </a:pPr>
            <a:r>
              <a:rPr lang="zh-CN" altLang="en-US" sz="2800" b="1" smtClean="0">
                <a:solidFill>
                  <a:srgbClr val="000000"/>
                </a:solidFill>
                <a:latin typeface="宋体" charset="-122"/>
              </a:rPr>
              <a:t>      </a:t>
            </a:r>
            <a:r>
              <a:rPr lang="en-US" altLang="zh-CN" sz="2800" b="1" smtClean="0">
                <a:solidFill>
                  <a:srgbClr val="000000"/>
                </a:solidFill>
                <a:latin typeface="宋体" charset="-122"/>
              </a:rPr>
              <a:t>MOV</a:t>
            </a:r>
            <a:r>
              <a:rPr lang="zh-CN" altLang="en-US" sz="2800" b="1" smtClean="0">
                <a:solidFill>
                  <a:srgbClr val="000000"/>
                </a:solidFill>
                <a:latin typeface="宋体" charset="-122"/>
              </a:rPr>
              <a:t>指令可完成从另一个寄存器、被移位的寄存器或将一个立即数加载到目的寄存器。其中</a:t>
            </a:r>
            <a:r>
              <a:rPr lang="en-US" altLang="zh-CN" sz="2800" b="1" smtClean="0">
                <a:solidFill>
                  <a:srgbClr val="000000"/>
                </a:solidFill>
                <a:latin typeface="宋体" charset="-122"/>
              </a:rPr>
              <a:t>S</a:t>
            </a:r>
            <a:r>
              <a:rPr lang="zh-CN" altLang="en-US" sz="2800" b="1" smtClean="0">
                <a:solidFill>
                  <a:srgbClr val="000000"/>
                </a:solidFill>
                <a:latin typeface="宋体" charset="-122"/>
              </a:rPr>
              <a:t>选项决定指令的操作是否影响</a:t>
            </a:r>
            <a:r>
              <a:rPr lang="en-US" altLang="zh-CN" sz="2800" b="1" smtClean="0">
                <a:solidFill>
                  <a:srgbClr val="000000"/>
                </a:solidFill>
                <a:latin typeface="宋体" charset="-122"/>
              </a:rPr>
              <a:t>CPSR</a:t>
            </a:r>
            <a:r>
              <a:rPr lang="zh-CN" altLang="en-US" sz="2800" b="1" smtClean="0">
                <a:solidFill>
                  <a:srgbClr val="000000"/>
                </a:solidFill>
                <a:latin typeface="宋体" charset="-122"/>
              </a:rPr>
              <a:t>中条件标志位的值，当没有</a:t>
            </a:r>
            <a:r>
              <a:rPr lang="en-US" altLang="zh-CN" sz="2800" b="1" smtClean="0">
                <a:solidFill>
                  <a:srgbClr val="000000"/>
                </a:solidFill>
                <a:latin typeface="宋体" charset="-122"/>
              </a:rPr>
              <a:t>S</a:t>
            </a:r>
            <a:r>
              <a:rPr lang="zh-CN" altLang="en-US" sz="2800" b="1" smtClean="0">
                <a:solidFill>
                  <a:srgbClr val="000000"/>
                </a:solidFill>
                <a:latin typeface="宋体" charset="-122"/>
              </a:rPr>
              <a:t>时指令不更新</a:t>
            </a:r>
            <a:r>
              <a:rPr lang="en-US" altLang="zh-CN" sz="2800" b="1" smtClean="0">
                <a:solidFill>
                  <a:srgbClr val="000000"/>
                </a:solidFill>
                <a:latin typeface="宋体" charset="-122"/>
              </a:rPr>
              <a:t>CPSR</a:t>
            </a:r>
            <a:r>
              <a:rPr lang="zh-CN" altLang="en-US" sz="2800" b="1" smtClean="0">
                <a:solidFill>
                  <a:srgbClr val="000000"/>
                </a:solidFill>
                <a:latin typeface="宋体" charset="-122"/>
              </a:rPr>
              <a:t>中条件标志位的值。</a:t>
            </a:r>
            <a:endParaRPr lang="zh-CN" altLang="en-US" b="1" smtClean="0">
              <a:latin typeface="宋体" charset="-122"/>
            </a:endParaRPr>
          </a:p>
        </p:txBody>
      </p:sp>
      <p:sp>
        <p:nvSpPr>
          <p:cNvPr id="545795"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fontAlgn="auto">
              <a:spcAft>
                <a:spcPts val="0"/>
              </a:spcAft>
              <a:defRPr/>
            </a:pPr>
            <a:r>
              <a:rPr lang="en-US" altLang="zh-CN" smtClean="0"/>
              <a:t>SUB</a:t>
            </a:r>
            <a:r>
              <a:rPr lang="zh-CN" altLang="en-US" smtClean="0"/>
              <a:t>指令 </a:t>
            </a:r>
          </a:p>
        </p:txBody>
      </p:sp>
      <p:sp>
        <p:nvSpPr>
          <p:cNvPr id="66563" name="Rectangle 3"/>
          <p:cNvSpPr>
            <a:spLocks noGrp="1" noChangeArrowheads="1"/>
          </p:cNvSpPr>
          <p:nvPr>
            <p:ph type="body" idx="1"/>
          </p:nvPr>
        </p:nvSpPr>
        <p:spPr bwMode="auto">
          <a:xfrm>
            <a:off x="457200" y="1371600"/>
            <a:ext cx="8229600" cy="4525963"/>
          </a:xfrm>
        </p:spPr>
        <p:txBody>
          <a:bodyPr wrap="square" numCol="1" anchor="t" anchorCtr="0" compatLnSpc="1">
            <a:prstTxWarp prst="textNoShape">
              <a:avLst/>
            </a:prstTxWarp>
          </a:bodyPr>
          <a:lstStyle/>
          <a:p>
            <a:pPr algn="just">
              <a:buFontTx/>
              <a:buNone/>
            </a:pPr>
            <a:r>
              <a:rPr lang="zh-CN" altLang="en-US" b="1" smtClean="0">
                <a:solidFill>
                  <a:srgbClr val="000000"/>
                </a:solidFill>
                <a:latin typeface="宋体" charset="-122"/>
              </a:rPr>
              <a:t>格式为：</a:t>
            </a:r>
          </a:p>
          <a:p>
            <a:pPr algn="just">
              <a:buFontTx/>
              <a:buNone/>
            </a:pPr>
            <a:r>
              <a:rPr lang="en-US" altLang="zh-CN" sz="2800" i="1" smtClean="0">
                <a:solidFill>
                  <a:srgbClr val="000000"/>
                </a:solidFill>
                <a:latin typeface="宋体" charset="-122"/>
              </a:rPr>
              <a:t>SUB{</a:t>
            </a:r>
            <a:r>
              <a:rPr lang="zh-CN" altLang="en-US" sz="2800" i="1" smtClean="0">
                <a:solidFill>
                  <a:srgbClr val="000000"/>
                </a:solidFill>
                <a:latin typeface="宋体" charset="-122"/>
              </a:rPr>
              <a:t>条件</a:t>
            </a:r>
            <a:r>
              <a:rPr lang="en-US" altLang="zh-CN" sz="2800" i="1" smtClean="0">
                <a:solidFill>
                  <a:srgbClr val="000000"/>
                </a:solidFill>
                <a:latin typeface="宋体" charset="-122"/>
              </a:rPr>
              <a:t>}{S} </a:t>
            </a:r>
            <a:r>
              <a:rPr lang="zh-CN" altLang="en-US" sz="2800" i="1" smtClean="0">
                <a:solidFill>
                  <a:srgbClr val="000000"/>
                </a:solidFill>
                <a:latin typeface="宋体" charset="-122"/>
              </a:rPr>
              <a:t>目的寄存器，操作数</a:t>
            </a:r>
            <a:r>
              <a:rPr lang="en-US" altLang="zh-CN" sz="2800" i="1" smtClean="0">
                <a:solidFill>
                  <a:srgbClr val="000000"/>
                </a:solidFill>
                <a:latin typeface="宋体" charset="-122"/>
              </a:rPr>
              <a:t>1</a:t>
            </a:r>
            <a:r>
              <a:rPr lang="zh-CN" altLang="en-US" sz="2800" i="1" smtClean="0">
                <a:solidFill>
                  <a:srgbClr val="000000"/>
                </a:solidFill>
                <a:latin typeface="宋体" charset="-122"/>
              </a:rPr>
              <a:t>，操作数</a:t>
            </a:r>
            <a:r>
              <a:rPr lang="en-US" altLang="zh-CN" sz="2800" i="1" smtClean="0">
                <a:solidFill>
                  <a:srgbClr val="000000"/>
                </a:solidFill>
                <a:latin typeface="宋体" charset="-122"/>
              </a:rPr>
              <a:t>2</a:t>
            </a:r>
          </a:p>
          <a:p>
            <a:pPr algn="just">
              <a:buFontTx/>
              <a:buNone/>
            </a:pPr>
            <a:r>
              <a:rPr lang="en-US" altLang="zh-CN" b="1" smtClean="0">
                <a:solidFill>
                  <a:srgbClr val="000000"/>
                </a:solidFill>
                <a:latin typeface="宋体" charset="-122"/>
              </a:rPr>
              <a:t>     </a:t>
            </a:r>
            <a:r>
              <a:rPr lang="zh-CN" altLang="en-US" b="1" smtClean="0">
                <a:solidFill>
                  <a:srgbClr val="000000"/>
                </a:solidFill>
                <a:latin typeface="宋体" charset="-122"/>
              </a:rPr>
              <a:t>用于把操作数</a:t>
            </a:r>
            <a:r>
              <a:rPr lang="en-US" altLang="zh-CN" b="1" smtClean="0">
                <a:solidFill>
                  <a:srgbClr val="000000"/>
                </a:solidFill>
                <a:latin typeface="宋体" charset="-122"/>
              </a:rPr>
              <a:t>1</a:t>
            </a:r>
            <a:r>
              <a:rPr lang="zh-CN" altLang="en-US" b="1" smtClean="0">
                <a:solidFill>
                  <a:srgbClr val="000000"/>
                </a:solidFill>
                <a:latin typeface="宋体" charset="-122"/>
              </a:rPr>
              <a:t>减去操作数</a:t>
            </a:r>
            <a:r>
              <a:rPr lang="en-US" altLang="zh-CN" b="1" smtClean="0">
                <a:solidFill>
                  <a:srgbClr val="000000"/>
                </a:solidFill>
                <a:latin typeface="宋体" charset="-122"/>
              </a:rPr>
              <a:t>2</a:t>
            </a:r>
            <a:r>
              <a:rPr lang="zh-CN" altLang="en-US" b="1" smtClean="0">
                <a:solidFill>
                  <a:srgbClr val="000000"/>
                </a:solidFill>
                <a:latin typeface="宋体" charset="-122"/>
              </a:rPr>
              <a:t>，并将结果存放到目的寄存器中。</a:t>
            </a:r>
            <a:r>
              <a:rPr lang="zh-CN" altLang="en-US" b="1" smtClean="0">
                <a:latin typeface="宋体" charset="-122"/>
              </a:rPr>
              <a:t>	</a:t>
            </a:r>
          </a:p>
          <a:p>
            <a:pPr algn="just">
              <a:buFontTx/>
              <a:buNone/>
            </a:pPr>
            <a:r>
              <a:rPr lang="en-US" altLang="zh-CN" sz="2800" i="1" smtClean="0">
                <a:latin typeface="宋体" charset="-122"/>
              </a:rPr>
              <a:t>SUB 	R0</a:t>
            </a:r>
            <a:r>
              <a:rPr lang="zh-CN" altLang="en-US" sz="2800" i="1" smtClean="0">
                <a:latin typeface="宋体" charset="-122"/>
              </a:rPr>
              <a:t>，</a:t>
            </a:r>
            <a:r>
              <a:rPr lang="en-US" altLang="zh-CN" sz="2800" i="1" smtClean="0">
                <a:latin typeface="宋体" charset="-122"/>
              </a:rPr>
              <a:t>R1</a:t>
            </a:r>
            <a:r>
              <a:rPr lang="zh-CN" altLang="en-US" sz="2800" i="1" smtClean="0">
                <a:latin typeface="宋体" charset="-122"/>
              </a:rPr>
              <a:t>，</a:t>
            </a:r>
            <a:r>
              <a:rPr lang="en-US" altLang="zh-CN" sz="2800" i="1" smtClean="0">
                <a:latin typeface="宋体" charset="-122"/>
              </a:rPr>
              <a:t>R2        </a:t>
            </a:r>
            <a:r>
              <a:rPr lang="zh-CN" altLang="en-US" sz="2800" i="1" smtClean="0">
                <a:latin typeface="宋体" charset="-122"/>
              </a:rPr>
              <a:t>； </a:t>
            </a:r>
            <a:r>
              <a:rPr lang="en-US" altLang="zh-CN" sz="2800" i="1" smtClean="0">
                <a:latin typeface="宋体" charset="-122"/>
              </a:rPr>
              <a:t>R0 = R1 - R2</a:t>
            </a:r>
          </a:p>
          <a:p>
            <a:pPr>
              <a:buFontTx/>
              <a:buNone/>
            </a:pPr>
            <a:r>
              <a:rPr lang="en-US" altLang="zh-CN" sz="2800" i="1" smtClean="0">
                <a:latin typeface="宋体" charset="-122"/>
              </a:rPr>
              <a:t>SUB 	R0</a:t>
            </a:r>
            <a:r>
              <a:rPr lang="zh-CN" altLang="en-US" sz="2800" i="1" smtClean="0">
                <a:latin typeface="宋体" charset="-122"/>
              </a:rPr>
              <a:t>，</a:t>
            </a:r>
            <a:r>
              <a:rPr lang="en-US" altLang="zh-CN" sz="2800" i="1" smtClean="0">
                <a:latin typeface="宋体" charset="-122"/>
              </a:rPr>
              <a:t>R1</a:t>
            </a:r>
            <a:r>
              <a:rPr lang="zh-CN" altLang="en-US" sz="2800" i="1" smtClean="0">
                <a:latin typeface="宋体" charset="-122"/>
              </a:rPr>
              <a:t>，</a:t>
            </a:r>
            <a:r>
              <a:rPr lang="en-US" altLang="zh-CN" sz="2800" i="1" smtClean="0">
                <a:latin typeface="宋体" charset="-122"/>
              </a:rPr>
              <a:t>#256      </a:t>
            </a:r>
            <a:r>
              <a:rPr lang="zh-CN" altLang="en-US" sz="2800" i="1" smtClean="0">
                <a:latin typeface="宋体" charset="-122"/>
              </a:rPr>
              <a:t>； </a:t>
            </a:r>
            <a:r>
              <a:rPr lang="en-US" altLang="zh-CN" sz="2800" i="1" smtClean="0">
                <a:latin typeface="宋体" charset="-122"/>
              </a:rPr>
              <a:t>R0 = R1 - 256</a:t>
            </a:r>
          </a:p>
          <a:p>
            <a:pPr>
              <a:buFontTx/>
              <a:buNone/>
            </a:pPr>
            <a:r>
              <a:rPr lang="en-US" altLang="zh-CN" sz="2800" i="1" smtClean="0">
                <a:latin typeface="宋体" charset="-122"/>
              </a:rPr>
              <a:t>SUB 	R0</a:t>
            </a:r>
            <a:r>
              <a:rPr lang="zh-CN" altLang="en-US" sz="2800" i="1" smtClean="0">
                <a:latin typeface="宋体" charset="-122"/>
              </a:rPr>
              <a:t>，</a:t>
            </a:r>
            <a:r>
              <a:rPr lang="en-US" altLang="zh-CN" sz="2800" i="1" smtClean="0">
                <a:latin typeface="宋体" charset="-122"/>
              </a:rPr>
              <a:t>R2</a:t>
            </a:r>
            <a:r>
              <a:rPr lang="zh-CN" altLang="en-US" sz="2800" i="1" smtClean="0">
                <a:latin typeface="宋体" charset="-122"/>
              </a:rPr>
              <a:t>，</a:t>
            </a:r>
            <a:r>
              <a:rPr lang="en-US" altLang="zh-CN" sz="2800" i="1" smtClean="0">
                <a:latin typeface="宋体" charset="-122"/>
              </a:rPr>
              <a:t>R3</a:t>
            </a:r>
            <a:r>
              <a:rPr lang="zh-CN" altLang="en-US" sz="2800" i="1" smtClean="0">
                <a:latin typeface="宋体" charset="-122"/>
              </a:rPr>
              <a:t>，</a:t>
            </a:r>
            <a:r>
              <a:rPr lang="en-US" altLang="zh-CN" sz="2800" i="1" smtClean="0">
                <a:latin typeface="宋体" charset="-122"/>
              </a:rPr>
              <a:t>LSL#1 </a:t>
            </a:r>
          </a:p>
          <a:p>
            <a:pPr>
              <a:buFontTx/>
              <a:buNone/>
            </a:pPr>
            <a:r>
              <a:rPr lang="zh-CN" altLang="en-US" sz="2800" smtClean="0">
                <a:latin typeface="宋体" charset="-122"/>
              </a:rPr>
              <a:t>； </a:t>
            </a:r>
            <a:r>
              <a:rPr lang="en-US" altLang="zh-CN" sz="2800" smtClean="0">
                <a:latin typeface="宋体" charset="-122"/>
              </a:rPr>
              <a:t>R0 = R2 - (R3 &lt;&lt; 1)</a:t>
            </a:r>
            <a:r>
              <a:rPr lang="en-US" altLang="zh-CN" sz="2800" smtClean="0"/>
              <a:t> </a:t>
            </a:r>
          </a:p>
        </p:txBody>
      </p:sp>
      <p:sp>
        <p:nvSpPr>
          <p:cNvPr id="546819"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65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65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65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65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656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656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6656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autoUpdateAnimBg="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fontAlgn="auto">
              <a:spcAft>
                <a:spcPts val="0"/>
              </a:spcAft>
              <a:defRPr/>
            </a:pPr>
            <a:r>
              <a:rPr lang="en-US" altLang="zh-CN" smtClean="0"/>
              <a:t>SBC</a:t>
            </a:r>
            <a:r>
              <a:rPr lang="zh-CN" altLang="en-US" smtClean="0"/>
              <a:t>指令 </a:t>
            </a:r>
          </a:p>
        </p:txBody>
      </p:sp>
      <p:sp>
        <p:nvSpPr>
          <p:cNvPr id="547842" name="Rectangle 3"/>
          <p:cNvSpPr>
            <a:spLocks noGrp="1" noChangeArrowheads="1"/>
          </p:cNvSpPr>
          <p:nvPr>
            <p:ph type="body" idx="1"/>
          </p:nvPr>
        </p:nvSpPr>
        <p:spPr bwMode="auto">
          <a:xfrm>
            <a:off x="457200" y="1371600"/>
            <a:ext cx="8229600" cy="4525963"/>
          </a:xfrm>
        </p:spPr>
        <p:txBody>
          <a:bodyPr wrap="square" numCol="1" anchor="t" anchorCtr="0" compatLnSpc="1">
            <a:prstTxWarp prst="textNoShape">
              <a:avLst/>
            </a:prstTxWarp>
          </a:bodyPr>
          <a:lstStyle/>
          <a:p>
            <a:pPr algn="just">
              <a:buFontTx/>
              <a:buNone/>
            </a:pPr>
            <a:r>
              <a:rPr lang="zh-CN" altLang="en-US" b="1" smtClean="0">
                <a:solidFill>
                  <a:srgbClr val="000000"/>
                </a:solidFill>
                <a:latin typeface="宋体" charset="-122"/>
              </a:rPr>
              <a:t>格式为：</a:t>
            </a:r>
          </a:p>
          <a:p>
            <a:pPr algn="just">
              <a:buFontTx/>
              <a:buNone/>
            </a:pPr>
            <a:r>
              <a:rPr lang="en-US" altLang="zh-CN" sz="2800" i="1" smtClean="0">
                <a:solidFill>
                  <a:srgbClr val="000000"/>
                </a:solidFill>
                <a:latin typeface="宋体" charset="-122"/>
              </a:rPr>
              <a:t>SBC{</a:t>
            </a:r>
            <a:r>
              <a:rPr lang="zh-CN" altLang="en-US" sz="2800" i="1" smtClean="0">
                <a:solidFill>
                  <a:srgbClr val="000000"/>
                </a:solidFill>
                <a:latin typeface="宋体" charset="-122"/>
              </a:rPr>
              <a:t>条件</a:t>
            </a:r>
            <a:r>
              <a:rPr lang="en-US" altLang="zh-CN" sz="2800" i="1" smtClean="0">
                <a:solidFill>
                  <a:srgbClr val="000000"/>
                </a:solidFill>
                <a:latin typeface="宋体" charset="-122"/>
              </a:rPr>
              <a:t>}{S} </a:t>
            </a:r>
            <a:r>
              <a:rPr lang="zh-CN" altLang="en-US" sz="2800" i="1" smtClean="0">
                <a:solidFill>
                  <a:srgbClr val="000000"/>
                </a:solidFill>
                <a:latin typeface="宋体" charset="-122"/>
              </a:rPr>
              <a:t>目的寄存器，操作数</a:t>
            </a:r>
            <a:r>
              <a:rPr lang="en-US" altLang="zh-CN" sz="2800" i="1" smtClean="0">
                <a:solidFill>
                  <a:srgbClr val="000000"/>
                </a:solidFill>
                <a:latin typeface="宋体" charset="-122"/>
              </a:rPr>
              <a:t>1</a:t>
            </a:r>
            <a:r>
              <a:rPr lang="zh-CN" altLang="en-US" sz="2800" i="1" smtClean="0">
                <a:solidFill>
                  <a:srgbClr val="000000"/>
                </a:solidFill>
                <a:latin typeface="宋体" charset="-122"/>
              </a:rPr>
              <a:t>，操作数</a:t>
            </a:r>
            <a:r>
              <a:rPr lang="en-US" altLang="zh-CN" sz="2800" i="1" smtClean="0">
                <a:solidFill>
                  <a:srgbClr val="000000"/>
                </a:solidFill>
                <a:latin typeface="宋体" charset="-122"/>
              </a:rPr>
              <a:t>2</a:t>
            </a:r>
          </a:p>
          <a:p>
            <a:pPr algn="just">
              <a:buFontTx/>
              <a:buNone/>
            </a:pPr>
            <a:r>
              <a:rPr lang="en-US" altLang="zh-CN" b="1" smtClean="0">
                <a:solidFill>
                  <a:srgbClr val="000000"/>
                </a:solidFill>
                <a:latin typeface="宋体" charset="-122"/>
              </a:rPr>
              <a:t>      SBC</a:t>
            </a:r>
            <a:r>
              <a:rPr lang="zh-CN" altLang="en-US" b="1" smtClean="0">
                <a:solidFill>
                  <a:srgbClr val="000000"/>
                </a:solidFill>
                <a:latin typeface="宋体" charset="-122"/>
              </a:rPr>
              <a:t>指令用于把操作数</a:t>
            </a:r>
            <a:r>
              <a:rPr lang="en-US" altLang="zh-CN" b="1" smtClean="0">
                <a:solidFill>
                  <a:srgbClr val="000000"/>
                </a:solidFill>
                <a:latin typeface="宋体" charset="-122"/>
              </a:rPr>
              <a:t>1</a:t>
            </a:r>
            <a:r>
              <a:rPr lang="zh-CN" altLang="en-US" b="1" smtClean="0">
                <a:solidFill>
                  <a:srgbClr val="000000"/>
                </a:solidFill>
                <a:latin typeface="宋体" charset="-122"/>
              </a:rPr>
              <a:t>减去操作数</a:t>
            </a:r>
            <a:r>
              <a:rPr lang="en-US" altLang="zh-CN" b="1" smtClean="0">
                <a:solidFill>
                  <a:srgbClr val="000000"/>
                </a:solidFill>
                <a:latin typeface="宋体" charset="-122"/>
              </a:rPr>
              <a:t>2</a:t>
            </a:r>
            <a:r>
              <a:rPr lang="zh-CN" altLang="en-US" b="1" smtClean="0">
                <a:solidFill>
                  <a:srgbClr val="000000"/>
                </a:solidFill>
                <a:latin typeface="宋体" charset="-122"/>
              </a:rPr>
              <a:t>，</a:t>
            </a:r>
            <a:r>
              <a:rPr lang="zh-CN" altLang="en-US" i="1" smtClean="0">
                <a:latin typeface="宋体" charset="-122"/>
              </a:rPr>
              <a:t>再减去</a:t>
            </a:r>
            <a:r>
              <a:rPr lang="en-US" altLang="zh-CN" i="1" smtClean="0">
                <a:latin typeface="宋体" charset="-122"/>
              </a:rPr>
              <a:t>CPSR</a:t>
            </a:r>
            <a:r>
              <a:rPr lang="zh-CN" altLang="en-US" i="1" smtClean="0">
                <a:latin typeface="宋体" charset="-122"/>
              </a:rPr>
              <a:t>中的</a:t>
            </a:r>
            <a:r>
              <a:rPr lang="en-US" altLang="zh-CN" i="1" smtClean="0">
                <a:latin typeface="宋体" charset="-122"/>
              </a:rPr>
              <a:t>C</a:t>
            </a:r>
            <a:r>
              <a:rPr lang="zh-CN" altLang="en-US" i="1" smtClean="0">
                <a:latin typeface="宋体" charset="-122"/>
              </a:rPr>
              <a:t>条件标志位的反码</a:t>
            </a:r>
            <a:r>
              <a:rPr lang="zh-CN" altLang="en-US" b="1" smtClean="0">
                <a:solidFill>
                  <a:srgbClr val="000000"/>
                </a:solidFill>
                <a:latin typeface="宋体" charset="-122"/>
              </a:rPr>
              <a:t>，并将结果存放到目的寄存器中。</a:t>
            </a:r>
          </a:p>
          <a:p>
            <a:pPr>
              <a:buFontTx/>
              <a:buNone/>
            </a:pPr>
            <a:r>
              <a:rPr lang="en-US" altLang="zh-CN" b="1" smtClean="0">
                <a:latin typeface="宋体" charset="-122"/>
              </a:rPr>
              <a:t>SUBS 	R0</a:t>
            </a:r>
            <a:r>
              <a:rPr lang="zh-CN" altLang="en-US" b="1" smtClean="0">
                <a:latin typeface="宋体" charset="-122"/>
              </a:rPr>
              <a:t>，</a:t>
            </a:r>
            <a:r>
              <a:rPr lang="en-US" altLang="zh-CN" b="1" smtClean="0">
                <a:latin typeface="宋体" charset="-122"/>
              </a:rPr>
              <a:t>R1</a:t>
            </a:r>
            <a:r>
              <a:rPr lang="zh-CN" altLang="en-US" b="1" smtClean="0">
                <a:latin typeface="宋体" charset="-122"/>
              </a:rPr>
              <a:t>，</a:t>
            </a:r>
            <a:r>
              <a:rPr lang="en-US" altLang="zh-CN" b="1" smtClean="0">
                <a:latin typeface="宋体" charset="-122"/>
              </a:rPr>
              <a:t>R2</a:t>
            </a:r>
            <a:r>
              <a:rPr lang="en-US" altLang="zh-CN" smtClean="0">
                <a:cs typeface="Times New Roman" pitchFamily="18" charset="0"/>
              </a:rPr>
              <a:t>         		</a:t>
            </a:r>
            <a:r>
              <a:rPr lang="en-US" altLang="zh-CN" smtClean="0"/>
              <a:t> </a:t>
            </a:r>
          </a:p>
        </p:txBody>
      </p:sp>
      <p:sp>
        <p:nvSpPr>
          <p:cNvPr id="547843"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fontAlgn="auto">
              <a:spcAft>
                <a:spcPts val="0"/>
              </a:spcAft>
              <a:defRPr/>
            </a:pPr>
            <a:r>
              <a:rPr lang="en-US" altLang="zh-CN" smtClean="0"/>
              <a:t>ADD</a:t>
            </a:r>
            <a:r>
              <a:rPr lang="zh-CN" altLang="en-US" smtClean="0"/>
              <a:t>指令 </a:t>
            </a:r>
          </a:p>
        </p:txBody>
      </p:sp>
      <p:sp>
        <p:nvSpPr>
          <p:cNvPr id="548866" name="Rectangle 3"/>
          <p:cNvSpPr>
            <a:spLocks noGrp="1" noChangeArrowheads="1"/>
          </p:cNvSpPr>
          <p:nvPr>
            <p:ph type="body" idx="1"/>
          </p:nvPr>
        </p:nvSpPr>
        <p:spPr bwMode="auto">
          <a:xfrm>
            <a:off x="457200" y="1371600"/>
            <a:ext cx="8229600" cy="4525963"/>
          </a:xfrm>
        </p:spPr>
        <p:txBody>
          <a:bodyPr wrap="square" numCol="1" anchor="t" anchorCtr="0" compatLnSpc="1">
            <a:prstTxWarp prst="textNoShape">
              <a:avLst/>
            </a:prstTxWarp>
          </a:bodyPr>
          <a:lstStyle/>
          <a:p>
            <a:pPr algn="just">
              <a:buFontTx/>
              <a:buNone/>
            </a:pPr>
            <a:r>
              <a:rPr lang="zh-CN" altLang="en-US" sz="2800" b="1" smtClean="0">
                <a:solidFill>
                  <a:srgbClr val="000000"/>
                </a:solidFill>
                <a:latin typeface="宋体" charset="-122"/>
              </a:rPr>
              <a:t>格式为：</a:t>
            </a:r>
          </a:p>
          <a:p>
            <a:pPr algn="just">
              <a:buFontTx/>
              <a:buNone/>
            </a:pPr>
            <a:r>
              <a:rPr lang="en-US" altLang="zh-CN" sz="2400" i="1" smtClean="0">
                <a:solidFill>
                  <a:srgbClr val="000000"/>
                </a:solidFill>
                <a:latin typeface="宋体" charset="-122"/>
              </a:rPr>
              <a:t>ADD{</a:t>
            </a:r>
            <a:r>
              <a:rPr lang="zh-CN" altLang="en-US" sz="2400" i="1" smtClean="0">
                <a:solidFill>
                  <a:srgbClr val="000000"/>
                </a:solidFill>
                <a:latin typeface="宋体" charset="-122"/>
              </a:rPr>
              <a:t>条件</a:t>
            </a:r>
            <a:r>
              <a:rPr lang="en-US" altLang="zh-CN" sz="2400" i="1" smtClean="0">
                <a:solidFill>
                  <a:srgbClr val="000000"/>
                </a:solidFill>
                <a:latin typeface="宋体" charset="-122"/>
              </a:rPr>
              <a:t>}{S} </a:t>
            </a:r>
            <a:r>
              <a:rPr lang="zh-CN" altLang="en-US" sz="2400" i="1" smtClean="0">
                <a:solidFill>
                  <a:srgbClr val="000000"/>
                </a:solidFill>
                <a:latin typeface="宋体" charset="-122"/>
              </a:rPr>
              <a:t>目的寄存器，操作数</a:t>
            </a:r>
            <a:r>
              <a:rPr lang="en-US" altLang="zh-CN" sz="2400" i="1" smtClean="0">
                <a:solidFill>
                  <a:srgbClr val="000000"/>
                </a:solidFill>
                <a:latin typeface="宋体" charset="-122"/>
              </a:rPr>
              <a:t>1</a:t>
            </a:r>
            <a:r>
              <a:rPr lang="zh-CN" altLang="en-US" sz="2400" i="1" smtClean="0">
                <a:solidFill>
                  <a:srgbClr val="000000"/>
                </a:solidFill>
                <a:latin typeface="宋体" charset="-122"/>
              </a:rPr>
              <a:t>，操作数</a:t>
            </a:r>
            <a:r>
              <a:rPr lang="en-US" altLang="zh-CN" sz="2400" i="1" smtClean="0">
                <a:solidFill>
                  <a:srgbClr val="000000"/>
                </a:solidFill>
                <a:latin typeface="宋体" charset="-122"/>
              </a:rPr>
              <a:t>2</a:t>
            </a:r>
          </a:p>
          <a:p>
            <a:pPr algn="just">
              <a:buFontTx/>
              <a:buNone/>
            </a:pPr>
            <a:r>
              <a:rPr lang="en-US" altLang="zh-CN" sz="2800" b="1" smtClean="0">
                <a:solidFill>
                  <a:srgbClr val="000000"/>
                </a:solidFill>
                <a:latin typeface="宋体" charset="-122"/>
              </a:rPr>
              <a:t>      ADD</a:t>
            </a:r>
            <a:r>
              <a:rPr lang="zh-CN" altLang="en-US" sz="2800" b="1" smtClean="0">
                <a:solidFill>
                  <a:srgbClr val="000000"/>
                </a:solidFill>
                <a:latin typeface="宋体" charset="-122"/>
              </a:rPr>
              <a:t>指令用于把两个操作数相加，并将结果存放到目的寄存器中。操作数</a:t>
            </a:r>
            <a:r>
              <a:rPr lang="en-US" altLang="zh-CN" sz="2800" b="1" smtClean="0">
                <a:solidFill>
                  <a:srgbClr val="000000"/>
                </a:solidFill>
                <a:latin typeface="宋体" charset="-122"/>
              </a:rPr>
              <a:t>1</a:t>
            </a:r>
            <a:r>
              <a:rPr lang="zh-CN" altLang="en-US" sz="2800" b="1" smtClean="0">
                <a:solidFill>
                  <a:srgbClr val="000000"/>
                </a:solidFill>
                <a:latin typeface="宋体" charset="-122"/>
              </a:rPr>
              <a:t>应是一个寄存器，操作数</a:t>
            </a:r>
            <a:r>
              <a:rPr lang="en-US" altLang="zh-CN" sz="2800" b="1" smtClean="0">
                <a:solidFill>
                  <a:srgbClr val="000000"/>
                </a:solidFill>
                <a:latin typeface="宋体" charset="-122"/>
              </a:rPr>
              <a:t>2</a:t>
            </a:r>
            <a:r>
              <a:rPr lang="zh-CN" altLang="en-US" sz="2800" b="1" smtClean="0">
                <a:solidFill>
                  <a:srgbClr val="000000"/>
                </a:solidFill>
                <a:latin typeface="宋体" charset="-122"/>
              </a:rPr>
              <a:t>可以是一个寄存器，被移位的寄存器，或一个立即数。</a:t>
            </a:r>
          </a:p>
          <a:p>
            <a:pPr>
              <a:buFontTx/>
              <a:buNone/>
            </a:pPr>
            <a:r>
              <a:rPr lang="en-US" altLang="zh-CN" sz="2800" b="1" smtClean="0">
                <a:latin typeface="宋体" charset="-122"/>
              </a:rPr>
              <a:t>ADD 	R0</a:t>
            </a:r>
            <a:r>
              <a:rPr lang="zh-CN" altLang="en-US" sz="2800" b="1" smtClean="0">
                <a:latin typeface="宋体" charset="-122"/>
              </a:rPr>
              <a:t>，</a:t>
            </a:r>
            <a:r>
              <a:rPr lang="en-US" altLang="zh-CN" sz="2800" b="1" smtClean="0">
                <a:latin typeface="宋体" charset="-122"/>
              </a:rPr>
              <a:t>R1</a:t>
            </a:r>
            <a:r>
              <a:rPr lang="zh-CN" altLang="en-US" sz="2800" b="1" smtClean="0">
                <a:latin typeface="宋体" charset="-122"/>
              </a:rPr>
              <a:t>，</a:t>
            </a:r>
            <a:r>
              <a:rPr lang="en-US" altLang="zh-CN" sz="2800" b="1" smtClean="0">
                <a:latin typeface="宋体" charset="-122"/>
              </a:rPr>
              <a:t>R2         </a:t>
            </a:r>
          </a:p>
          <a:p>
            <a:pPr>
              <a:buFontTx/>
              <a:buNone/>
            </a:pPr>
            <a:r>
              <a:rPr lang="en-US" altLang="zh-CN" sz="2800" b="1" smtClean="0">
                <a:latin typeface="宋体" charset="-122"/>
              </a:rPr>
              <a:t>ADD 	R0</a:t>
            </a:r>
            <a:r>
              <a:rPr lang="zh-CN" altLang="en-US" sz="2800" b="1" smtClean="0">
                <a:latin typeface="宋体" charset="-122"/>
              </a:rPr>
              <a:t>，</a:t>
            </a:r>
            <a:r>
              <a:rPr lang="en-US" altLang="zh-CN" sz="2800" b="1" smtClean="0">
                <a:latin typeface="宋体" charset="-122"/>
              </a:rPr>
              <a:t>R1</a:t>
            </a:r>
            <a:r>
              <a:rPr lang="zh-CN" altLang="en-US" sz="2800" b="1" smtClean="0">
                <a:latin typeface="宋体" charset="-122"/>
              </a:rPr>
              <a:t>，</a:t>
            </a:r>
            <a:r>
              <a:rPr lang="en-US" altLang="zh-CN" sz="2800" b="1" smtClean="0">
                <a:latin typeface="宋体" charset="-122"/>
              </a:rPr>
              <a:t>#256           </a:t>
            </a:r>
          </a:p>
          <a:p>
            <a:pPr>
              <a:buFontTx/>
              <a:buNone/>
            </a:pPr>
            <a:r>
              <a:rPr lang="en-US" altLang="zh-CN" sz="2800" b="1" smtClean="0">
                <a:latin typeface="宋体" charset="-122"/>
              </a:rPr>
              <a:t>ADD 	R0</a:t>
            </a:r>
            <a:r>
              <a:rPr lang="zh-CN" altLang="en-US" sz="2800" b="1" smtClean="0">
                <a:latin typeface="宋体" charset="-122"/>
              </a:rPr>
              <a:t>，</a:t>
            </a:r>
            <a:r>
              <a:rPr lang="en-US" altLang="zh-CN" sz="2800" b="1" smtClean="0">
                <a:latin typeface="宋体" charset="-122"/>
              </a:rPr>
              <a:t>R2</a:t>
            </a:r>
            <a:r>
              <a:rPr lang="zh-CN" altLang="en-US" sz="2800" b="1" smtClean="0">
                <a:latin typeface="宋体" charset="-122"/>
              </a:rPr>
              <a:t>，</a:t>
            </a:r>
            <a:r>
              <a:rPr lang="en-US" altLang="zh-CN" sz="2800" b="1" smtClean="0">
                <a:latin typeface="宋体" charset="-122"/>
              </a:rPr>
              <a:t>R3</a:t>
            </a:r>
            <a:r>
              <a:rPr lang="zh-CN" altLang="en-US" sz="2800" b="1" smtClean="0">
                <a:latin typeface="宋体" charset="-122"/>
              </a:rPr>
              <a:t>，</a:t>
            </a:r>
            <a:r>
              <a:rPr lang="en-US" altLang="zh-CN" sz="2800" b="1" smtClean="0">
                <a:latin typeface="宋体" charset="-122"/>
              </a:rPr>
              <a:t>LSL#1</a:t>
            </a:r>
            <a:r>
              <a:rPr lang="en-US" altLang="zh-CN" sz="2800" smtClean="0">
                <a:latin typeface="Courier New" pitchFamily="49" charset="0"/>
                <a:cs typeface="Courier New" pitchFamily="49" charset="0"/>
              </a:rPr>
              <a:t>     </a:t>
            </a:r>
            <a:endParaRPr lang="en-US" altLang="zh-CN" sz="2800" smtClean="0"/>
          </a:p>
        </p:txBody>
      </p:sp>
      <p:sp>
        <p:nvSpPr>
          <p:cNvPr id="548867"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fontAlgn="auto">
              <a:spcAft>
                <a:spcPts val="0"/>
              </a:spcAft>
              <a:defRPr/>
            </a:pPr>
            <a:r>
              <a:rPr lang="en-US" altLang="zh-CN" smtClean="0"/>
              <a:t>ADC</a:t>
            </a:r>
            <a:r>
              <a:rPr lang="zh-CN" altLang="en-US" smtClean="0"/>
              <a:t>指令 </a:t>
            </a:r>
          </a:p>
        </p:txBody>
      </p:sp>
      <p:sp>
        <p:nvSpPr>
          <p:cNvPr id="549890" name="Rectangle 3"/>
          <p:cNvSpPr>
            <a:spLocks noGrp="1" noChangeArrowheads="1"/>
          </p:cNvSpPr>
          <p:nvPr>
            <p:ph type="body" idx="1"/>
          </p:nvPr>
        </p:nvSpPr>
        <p:spPr bwMode="auto">
          <a:xfrm>
            <a:off x="457200" y="1295400"/>
            <a:ext cx="8229600" cy="4525963"/>
          </a:xfrm>
        </p:spPr>
        <p:txBody>
          <a:bodyPr wrap="square" numCol="1" anchor="t" anchorCtr="0" compatLnSpc="1">
            <a:prstTxWarp prst="textNoShape">
              <a:avLst/>
            </a:prstTxWarp>
          </a:bodyPr>
          <a:lstStyle/>
          <a:p>
            <a:pPr algn="just">
              <a:buFontTx/>
              <a:buNone/>
            </a:pPr>
            <a:r>
              <a:rPr lang="zh-CN" altLang="en-US" b="1" smtClean="0">
                <a:solidFill>
                  <a:srgbClr val="000000"/>
                </a:solidFill>
                <a:latin typeface="宋体" charset="-122"/>
              </a:rPr>
              <a:t>格式为：</a:t>
            </a:r>
          </a:p>
          <a:p>
            <a:pPr algn="just">
              <a:buFontTx/>
              <a:buNone/>
            </a:pPr>
            <a:r>
              <a:rPr lang="en-US" altLang="zh-CN" sz="2500" i="1" smtClean="0">
                <a:solidFill>
                  <a:srgbClr val="000000"/>
                </a:solidFill>
                <a:latin typeface="宋体" charset="-122"/>
              </a:rPr>
              <a:t>ADC{</a:t>
            </a:r>
            <a:r>
              <a:rPr lang="zh-CN" altLang="en-US" sz="2500" i="1" smtClean="0">
                <a:solidFill>
                  <a:srgbClr val="000000"/>
                </a:solidFill>
                <a:latin typeface="宋体" charset="-122"/>
              </a:rPr>
              <a:t>条件</a:t>
            </a:r>
            <a:r>
              <a:rPr lang="en-US" altLang="zh-CN" sz="2500" i="1" smtClean="0">
                <a:solidFill>
                  <a:srgbClr val="000000"/>
                </a:solidFill>
                <a:latin typeface="宋体" charset="-122"/>
              </a:rPr>
              <a:t>}{S} </a:t>
            </a:r>
            <a:r>
              <a:rPr lang="zh-CN" altLang="en-US" sz="2500" i="1" smtClean="0">
                <a:solidFill>
                  <a:srgbClr val="000000"/>
                </a:solidFill>
                <a:latin typeface="宋体" charset="-122"/>
              </a:rPr>
              <a:t>目的寄存器，操作数</a:t>
            </a:r>
            <a:r>
              <a:rPr lang="en-US" altLang="zh-CN" sz="2500" i="1" smtClean="0">
                <a:solidFill>
                  <a:srgbClr val="000000"/>
                </a:solidFill>
                <a:latin typeface="宋体" charset="-122"/>
              </a:rPr>
              <a:t>1</a:t>
            </a:r>
            <a:r>
              <a:rPr lang="zh-CN" altLang="en-US" sz="2500" i="1" smtClean="0">
                <a:solidFill>
                  <a:srgbClr val="000000"/>
                </a:solidFill>
                <a:latin typeface="宋体" charset="-122"/>
              </a:rPr>
              <a:t>，操作数</a:t>
            </a:r>
            <a:r>
              <a:rPr lang="en-US" altLang="zh-CN" sz="2500" i="1" smtClean="0">
                <a:solidFill>
                  <a:srgbClr val="000000"/>
                </a:solidFill>
                <a:latin typeface="宋体" charset="-122"/>
              </a:rPr>
              <a:t>2</a:t>
            </a:r>
          </a:p>
          <a:p>
            <a:pPr algn="just">
              <a:buFontTx/>
              <a:buNone/>
            </a:pPr>
            <a:r>
              <a:rPr lang="en-US" altLang="zh-CN" b="1" smtClean="0">
                <a:solidFill>
                  <a:srgbClr val="000000"/>
                </a:solidFill>
                <a:latin typeface="宋体" charset="-122"/>
              </a:rPr>
              <a:t>     ADC</a:t>
            </a:r>
            <a:r>
              <a:rPr lang="zh-CN" altLang="en-US" b="1" smtClean="0">
                <a:solidFill>
                  <a:srgbClr val="000000"/>
                </a:solidFill>
                <a:latin typeface="宋体" charset="-122"/>
              </a:rPr>
              <a:t>指令用于把两个操作数相加，再加上</a:t>
            </a:r>
            <a:r>
              <a:rPr lang="en-US" altLang="zh-CN" b="1" smtClean="0">
                <a:solidFill>
                  <a:srgbClr val="000000"/>
                </a:solidFill>
                <a:latin typeface="宋体" charset="-122"/>
              </a:rPr>
              <a:t>CPSR</a:t>
            </a:r>
            <a:r>
              <a:rPr lang="zh-CN" altLang="en-US" b="1" smtClean="0">
                <a:solidFill>
                  <a:srgbClr val="000000"/>
                </a:solidFill>
                <a:latin typeface="宋体" charset="-122"/>
              </a:rPr>
              <a:t>中的</a:t>
            </a:r>
            <a:r>
              <a:rPr lang="en-US" altLang="zh-CN" b="1" smtClean="0">
                <a:solidFill>
                  <a:srgbClr val="000000"/>
                </a:solidFill>
                <a:latin typeface="宋体" charset="-122"/>
              </a:rPr>
              <a:t>C</a:t>
            </a:r>
            <a:r>
              <a:rPr lang="zh-CN" altLang="en-US" b="1" smtClean="0">
                <a:solidFill>
                  <a:srgbClr val="000000"/>
                </a:solidFill>
                <a:latin typeface="宋体" charset="-122"/>
              </a:rPr>
              <a:t>条件标志位的值，并将结果存放到目的寄存器中。</a:t>
            </a:r>
          </a:p>
        </p:txBody>
      </p:sp>
      <p:sp>
        <p:nvSpPr>
          <p:cNvPr id="549891"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solidFill>
                  <a:srgbClr val="0070C0"/>
                </a:solidFill>
              </a:rPr>
              <a:t>二进制数字编码</a:t>
            </a:r>
            <a:endParaRPr lang="zh-CN" altLang="en-US" sz="3600" dirty="0">
              <a:solidFill>
                <a:srgbClr val="0070C0"/>
              </a:solidFill>
            </a:endParaRPr>
          </a:p>
        </p:txBody>
      </p:sp>
      <p:sp>
        <p:nvSpPr>
          <p:cNvPr id="3" name="内容占位符 2"/>
          <p:cNvSpPr>
            <a:spLocks noGrp="1"/>
          </p:cNvSpPr>
          <p:nvPr>
            <p:ph idx="1"/>
          </p:nvPr>
        </p:nvSpPr>
        <p:spPr bwMode="auto">
          <a:xfrm>
            <a:off x="750888" y="1500188"/>
            <a:ext cx="7764462" cy="5000625"/>
          </a:xfrm>
        </p:spPr>
        <p:txBody>
          <a:bodyPr wrap="square" numCol="1" anchor="t" anchorCtr="0" compatLnSpc="1">
            <a:prstTxWarp prst="textNoShape">
              <a:avLst/>
            </a:prstTxWarp>
          </a:bodyPr>
          <a:lstStyle/>
          <a:p>
            <a:r>
              <a:rPr lang="zh-CN" altLang="en-US" sz="3200" b="1" smtClean="0">
                <a:solidFill>
                  <a:srgbClr val="0070C0"/>
                </a:solidFill>
                <a:latin typeface="宋体" charset="-122"/>
                <a:ea typeface="宋体" charset="-122"/>
              </a:rPr>
              <a:t>反码的示例 </a:t>
            </a:r>
            <a:endParaRPr lang="en-US" altLang="zh-CN" sz="3200" b="1" smtClean="0">
              <a:solidFill>
                <a:srgbClr val="0070C0"/>
              </a:solidFill>
              <a:latin typeface="宋体" charset="-122"/>
              <a:ea typeface="宋体" charset="-122"/>
            </a:endParaRPr>
          </a:p>
          <a:p>
            <a:r>
              <a:rPr lang="en-US" altLang="zh-CN" sz="3200" b="1" smtClean="0">
                <a:solidFill>
                  <a:srgbClr val="0070C0"/>
                </a:solidFill>
                <a:latin typeface="宋体" charset="-122"/>
                <a:ea typeface="宋体" charset="-122"/>
              </a:rPr>
              <a:t>56</a:t>
            </a:r>
            <a:r>
              <a:rPr lang="zh-CN" altLang="en-US" sz="3200" b="1" smtClean="0">
                <a:solidFill>
                  <a:srgbClr val="0070C0"/>
                </a:solidFill>
                <a:latin typeface="宋体" charset="-122"/>
                <a:ea typeface="宋体" charset="-122"/>
              </a:rPr>
              <a:t>的反码是  </a:t>
            </a:r>
            <a:r>
              <a:rPr lang="en-US" altLang="zh-CN" sz="3200" b="1" smtClean="0">
                <a:solidFill>
                  <a:srgbClr val="0070C0"/>
                </a:solidFill>
                <a:latin typeface="宋体" charset="-122"/>
                <a:ea typeface="宋体" charset="-122"/>
              </a:rPr>
              <a:t>00111000</a:t>
            </a:r>
          </a:p>
          <a:p>
            <a:endParaRPr lang="en-US" altLang="zh-CN" sz="3200" b="1" smtClean="0">
              <a:solidFill>
                <a:srgbClr val="0070C0"/>
              </a:solidFill>
              <a:latin typeface="宋体" charset="-122"/>
              <a:ea typeface="宋体" charset="-122"/>
            </a:endParaRPr>
          </a:p>
          <a:p>
            <a:r>
              <a:rPr lang="en-US" altLang="zh-CN" sz="3200" b="1" smtClean="0">
                <a:solidFill>
                  <a:srgbClr val="0070C0"/>
                </a:solidFill>
                <a:latin typeface="宋体" charset="-122"/>
                <a:ea typeface="宋体" charset="-122"/>
              </a:rPr>
              <a:t>75</a:t>
            </a:r>
            <a:r>
              <a:rPr lang="zh-CN" altLang="en-US" sz="3200" b="1" smtClean="0">
                <a:solidFill>
                  <a:srgbClr val="0070C0"/>
                </a:solidFill>
                <a:latin typeface="宋体" charset="-122"/>
                <a:ea typeface="宋体" charset="-122"/>
              </a:rPr>
              <a:t>的反码是  </a:t>
            </a:r>
            <a:r>
              <a:rPr lang="en-US" altLang="zh-CN" sz="3200" b="1" smtClean="0">
                <a:solidFill>
                  <a:srgbClr val="0070C0"/>
                </a:solidFill>
                <a:latin typeface="宋体" charset="-122"/>
                <a:ea typeface="宋体" charset="-122"/>
              </a:rPr>
              <a:t>01001011</a:t>
            </a:r>
          </a:p>
          <a:p>
            <a:endParaRPr lang="en-US" altLang="zh-CN" sz="3200" b="1" smtClean="0">
              <a:solidFill>
                <a:srgbClr val="0070C0"/>
              </a:solidFill>
              <a:latin typeface="宋体" charset="-122"/>
              <a:ea typeface="宋体" charset="-122"/>
            </a:endParaRPr>
          </a:p>
          <a:p>
            <a:r>
              <a:rPr lang="en-US" altLang="zh-CN" sz="3200" b="1" smtClean="0">
                <a:solidFill>
                  <a:srgbClr val="0070C0"/>
                </a:solidFill>
                <a:latin typeface="宋体" charset="-122"/>
                <a:ea typeface="宋体" charset="-122"/>
              </a:rPr>
              <a:t>-75</a:t>
            </a:r>
            <a:r>
              <a:rPr lang="zh-CN" altLang="en-US" sz="3200" b="1" smtClean="0">
                <a:solidFill>
                  <a:srgbClr val="0070C0"/>
                </a:solidFill>
                <a:latin typeface="宋体" charset="-122"/>
                <a:ea typeface="宋体" charset="-122"/>
              </a:rPr>
              <a:t>的反码是 </a:t>
            </a:r>
            <a:r>
              <a:rPr lang="en-US" altLang="zh-CN" sz="3200" b="1" smtClean="0">
                <a:solidFill>
                  <a:srgbClr val="0070C0"/>
                </a:solidFill>
                <a:latin typeface="宋体" charset="-122"/>
                <a:ea typeface="宋体" charset="-122"/>
              </a:rPr>
              <a:t>10110100</a:t>
            </a:r>
          </a:p>
          <a:p>
            <a:endParaRPr lang="en-US" altLang="zh-CN" sz="3200" b="1" smtClean="0">
              <a:solidFill>
                <a:srgbClr val="0070C0"/>
              </a:solidFill>
              <a:latin typeface="宋体" charset="-122"/>
              <a:ea typeface="宋体" charset="-122"/>
            </a:endParaRPr>
          </a:p>
          <a:p>
            <a:r>
              <a:rPr lang="zh-CN" altLang="en-US" sz="3200" b="1" smtClean="0">
                <a:solidFill>
                  <a:srgbClr val="0070C0"/>
                </a:solidFill>
                <a:latin typeface="宋体" charset="-122"/>
                <a:ea typeface="宋体" charset="-122"/>
              </a:rPr>
              <a:t>反码的大缺陷是出现了</a:t>
            </a:r>
            <a:r>
              <a:rPr lang="en-US" altLang="zh-CN" sz="3200" b="1" smtClean="0">
                <a:solidFill>
                  <a:srgbClr val="0070C0"/>
                </a:solidFill>
                <a:latin typeface="宋体" charset="-122"/>
                <a:ea typeface="宋体" charset="-122"/>
              </a:rPr>
              <a:t>+0</a:t>
            </a:r>
            <a:r>
              <a:rPr lang="zh-CN" altLang="en-US" sz="3200" b="1" smtClean="0">
                <a:solidFill>
                  <a:srgbClr val="0070C0"/>
                </a:solidFill>
                <a:latin typeface="宋体" charset="-122"/>
                <a:ea typeface="宋体" charset="-122"/>
              </a:rPr>
              <a:t>（</a:t>
            </a:r>
            <a:r>
              <a:rPr lang="en-US" altLang="zh-CN" sz="3200" b="1" smtClean="0">
                <a:solidFill>
                  <a:srgbClr val="0070C0"/>
                </a:solidFill>
                <a:latin typeface="宋体" charset="-122"/>
                <a:ea typeface="宋体" charset="-122"/>
              </a:rPr>
              <a:t>00000000</a:t>
            </a:r>
            <a:r>
              <a:rPr lang="zh-CN" altLang="en-US" sz="3200" b="1" smtClean="0">
                <a:solidFill>
                  <a:srgbClr val="0070C0"/>
                </a:solidFill>
                <a:latin typeface="宋体" charset="-122"/>
                <a:ea typeface="宋体" charset="-122"/>
              </a:rPr>
              <a:t>）</a:t>
            </a:r>
            <a:endParaRPr lang="en-US" altLang="zh-CN" sz="3200" b="1" smtClean="0">
              <a:solidFill>
                <a:srgbClr val="0070C0"/>
              </a:solidFill>
              <a:latin typeface="宋体" charset="-122"/>
              <a:ea typeface="宋体" charset="-122"/>
            </a:endParaRPr>
          </a:p>
          <a:p>
            <a:r>
              <a:rPr lang="en-US" altLang="zh-CN" sz="3200" b="1" smtClean="0">
                <a:solidFill>
                  <a:srgbClr val="0070C0"/>
                </a:solidFill>
                <a:latin typeface="宋体" charset="-122"/>
                <a:ea typeface="宋体" charset="-122"/>
              </a:rPr>
              <a:t>                    -0</a:t>
            </a:r>
            <a:r>
              <a:rPr lang="zh-CN" altLang="en-US" sz="3200" b="1" smtClean="0">
                <a:solidFill>
                  <a:srgbClr val="0070C0"/>
                </a:solidFill>
                <a:latin typeface="宋体" charset="-122"/>
                <a:ea typeface="宋体" charset="-122"/>
              </a:rPr>
              <a:t>（</a:t>
            </a:r>
            <a:r>
              <a:rPr lang="en-US" altLang="zh-CN" sz="3200" b="1" smtClean="0">
                <a:solidFill>
                  <a:srgbClr val="0070C0"/>
                </a:solidFill>
                <a:latin typeface="宋体" charset="-122"/>
                <a:ea typeface="宋体" charset="-122"/>
              </a:rPr>
              <a:t>11111111</a:t>
            </a:r>
            <a:r>
              <a:rPr lang="zh-CN" altLang="en-US" sz="3200" b="1" smtClean="0">
                <a:solidFill>
                  <a:srgbClr val="0070C0"/>
                </a:solidFill>
                <a:latin typeface="宋体" charset="-122"/>
                <a:ea typeface="宋体" charset="-122"/>
              </a:rPr>
              <a:t>）</a:t>
            </a:r>
            <a:endParaRPr lang="en-US" altLang="zh-CN" sz="3200" b="1" smtClean="0">
              <a:solidFill>
                <a:srgbClr val="0070C0"/>
              </a:solidFill>
              <a:latin typeface="宋体" charset="-122"/>
              <a:ea typeface="宋体" charset="-122"/>
            </a:endParaRPr>
          </a:p>
          <a:p>
            <a:pPr>
              <a:lnSpc>
                <a:spcPct val="170000"/>
              </a:lnSpc>
              <a:buFont typeface="Webdings" pitchFamily="18" charset="2"/>
              <a:buNone/>
            </a:pPr>
            <a:endParaRPr lang="en-US" altLang="zh-CN" sz="6700" smtClean="0">
              <a:solidFill>
                <a:srgbClr val="0070C0"/>
              </a:solidFill>
              <a:latin typeface="宋体" charset="-122"/>
              <a:ea typeface="宋体" charset="-122"/>
            </a:endParaRPr>
          </a:p>
          <a:p>
            <a:endParaRPr lang="en-US" altLang="zh-CN" sz="3200" smtClean="0">
              <a:solidFill>
                <a:srgbClr val="0070C0"/>
              </a:solidFill>
            </a:endParaRPr>
          </a:p>
          <a:p>
            <a:pPr>
              <a:buFont typeface="Webdings" pitchFamily="18" charset="2"/>
              <a:buNone/>
            </a:pPr>
            <a:endParaRPr lang="en-US" altLang="zh-CN" sz="3200" smtClean="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anim calcmode="lin" valueType="num">
                                      <p:cBhvr additive="base">
                                        <p:cTn id="1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fontAlgn="auto">
              <a:spcAft>
                <a:spcPts val="0"/>
              </a:spcAft>
              <a:defRPr/>
            </a:pPr>
            <a:r>
              <a:rPr lang="en-US" altLang="zh-CN" smtClean="0"/>
              <a:t>AND</a:t>
            </a:r>
            <a:r>
              <a:rPr lang="zh-CN" altLang="en-US" smtClean="0"/>
              <a:t>指令 </a:t>
            </a:r>
          </a:p>
        </p:txBody>
      </p:sp>
      <p:sp>
        <p:nvSpPr>
          <p:cNvPr id="70659" name="Rectangle 3"/>
          <p:cNvSpPr>
            <a:spLocks noGrp="1" noChangeArrowheads="1"/>
          </p:cNvSpPr>
          <p:nvPr>
            <p:ph type="body" idx="1"/>
          </p:nvPr>
        </p:nvSpPr>
        <p:spPr bwMode="auto">
          <a:xfrm>
            <a:off x="457200" y="1371600"/>
            <a:ext cx="8229600" cy="4525963"/>
          </a:xfrm>
        </p:spPr>
        <p:txBody>
          <a:bodyPr wrap="square" numCol="1" anchor="t" anchorCtr="0" compatLnSpc="1">
            <a:prstTxWarp prst="textNoShape">
              <a:avLst/>
            </a:prstTxWarp>
          </a:bodyPr>
          <a:lstStyle/>
          <a:p>
            <a:pPr algn="just">
              <a:buFontTx/>
              <a:buNone/>
            </a:pPr>
            <a:r>
              <a:rPr lang="zh-CN" altLang="en-US" sz="2800" b="1" smtClean="0">
                <a:solidFill>
                  <a:srgbClr val="000000"/>
                </a:solidFill>
                <a:latin typeface="宋体" charset="-122"/>
              </a:rPr>
              <a:t>格式为：</a:t>
            </a:r>
          </a:p>
          <a:p>
            <a:pPr algn="just">
              <a:buFontTx/>
              <a:buNone/>
            </a:pPr>
            <a:r>
              <a:rPr lang="zh-CN" altLang="en-US" sz="2800" b="1" smtClean="0">
                <a:solidFill>
                  <a:srgbClr val="000000"/>
                </a:solidFill>
                <a:latin typeface="宋体" charset="-122"/>
              </a:rPr>
              <a:t>	</a:t>
            </a:r>
            <a:r>
              <a:rPr lang="en-US" altLang="zh-CN" sz="2800" b="1" smtClean="0">
                <a:solidFill>
                  <a:srgbClr val="000000"/>
                </a:solidFill>
                <a:latin typeface="宋体" charset="-122"/>
              </a:rPr>
              <a:t>AND{</a:t>
            </a:r>
            <a:r>
              <a:rPr lang="zh-CN" altLang="en-US" sz="2800" b="1" smtClean="0">
                <a:solidFill>
                  <a:srgbClr val="000000"/>
                </a:solidFill>
                <a:latin typeface="宋体" charset="-122"/>
              </a:rPr>
              <a:t>条件</a:t>
            </a:r>
            <a:r>
              <a:rPr lang="en-US" altLang="zh-CN" sz="2800" b="1" smtClean="0">
                <a:solidFill>
                  <a:srgbClr val="000000"/>
                </a:solidFill>
                <a:latin typeface="宋体" charset="-122"/>
              </a:rPr>
              <a:t>}{S} </a:t>
            </a:r>
            <a:r>
              <a:rPr lang="zh-CN" altLang="en-US" sz="2800" b="1" smtClean="0">
                <a:solidFill>
                  <a:srgbClr val="000000"/>
                </a:solidFill>
                <a:latin typeface="宋体" charset="-122"/>
              </a:rPr>
              <a:t>目的寄存器，操作数</a:t>
            </a:r>
            <a:r>
              <a:rPr lang="en-US" altLang="zh-CN" sz="2800" b="1" smtClean="0">
                <a:solidFill>
                  <a:srgbClr val="000000"/>
                </a:solidFill>
                <a:latin typeface="宋体" charset="-122"/>
              </a:rPr>
              <a:t>1</a:t>
            </a:r>
            <a:r>
              <a:rPr lang="zh-CN" altLang="en-US" sz="2800" b="1" smtClean="0">
                <a:solidFill>
                  <a:srgbClr val="000000"/>
                </a:solidFill>
                <a:latin typeface="宋体" charset="-122"/>
              </a:rPr>
              <a:t>，操作数</a:t>
            </a:r>
            <a:r>
              <a:rPr lang="en-US" altLang="zh-CN" sz="2800" b="1" smtClean="0">
                <a:solidFill>
                  <a:srgbClr val="000000"/>
                </a:solidFill>
                <a:latin typeface="宋体" charset="-122"/>
              </a:rPr>
              <a:t>2</a:t>
            </a:r>
          </a:p>
          <a:p>
            <a:pPr algn="just"/>
            <a:endParaRPr lang="en-US" altLang="zh-CN" sz="2800" b="1" smtClean="0">
              <a:solidFill>
                <a:srgbClr val="000000"/>
              </a:solidFill>
              <a:latin typeface="宋体" charset="-122"/>
            </a:endParaRPr>
          </a:p>
          <a:p>
            <a:pPr algn="just">
              <a:buFontTx/>
              <a:buNone/>
            </a:pPr>
            <a:r>
              <a:rPr lang="en-US" altLang="zh-CN" sz="2800" b="1" smtClean="0">
                <a:solidFill>
                  <a:srgbClr val="000000"/>
                </a:solidFill>
                <a:latin typeface="宋体" charset="-122"/>
              </a:rPr>
              <a:t>      </a:t>
            </a:r>
            <a:r>
              <a:rPr lang="zh-CN" altLang="en-US" sz="2800" b="1" smtClean="0">
                <a:solidFill>
                  <a:srgbClr val="000000"/>
                </a:solidFill>
                <a:latin typeface="宋体" charset="-122"/>
              </a:rPr>
              <a:t>用于在两个操作数上进行逻辑与运算，并把结果放置到目的寄存器中。操作数</a:t>
            </a:r>
            <a:r>
              <a:rPr lang="en-US" altLang="zh-CN" sz="2800" b="1" smtClean="0">
                <a:solidFill>
                  <a:srgbClr val="000000"/>
                </a:solidFill>
                <a:latin typeface="宋体" charset="-122"/>
              </a:rPr>
              <a:t>1</a:t>
            </a:r>
            <a:r>
              <a:rPr lang="zh-CN" altLang="en-US" sz="2800" b="1" smtClean="0">
                <a:solidFill>
                  <a:srgbClr val="000000"/>
                </a:solidFill>
                <a:latin typeface="宋体" charset="-122"/>
              </a:rPr>
              <a:t>应是一个寄存器，操作数</a:t>
            </a:r>
            <a:r>
              <a:rPr lang="en-US" altLang="zh-CN" sz="2800" b="1" smtClean="0">
                <a:solidFill>
                  <a:srgbClr val="000000"/>
                </a:solidFill>
                <a:latin typeface="宋体" charset="-122"/>
              </a:rPr>
              <a:t>2</a:t>
            </a:r>
            <a:r>
              <a:rPr lang="zh-CN" altLang="en-US" sz="2800" b="1" smtClean="0">
                <a:solidFill>
                  <a:srgbClr val="000000"/>
                </a:solidFill>
                <a:latin typeface="宋体" charset="-122"/>
              </a:rPr>
              <a:t>可以是一个寄存器，被移位的寄存器，或一个立即数。该指令常用于屏蔽操作数</a:t>
            </a:r>
            <a:r>
              <a:rPr lang="en-US" altLang="zh-CN" sz="2800" b="1" smtClean="0">
                <a:solidFill>
                  <a:srgbClr val="000000"/>
                </a:solidFill>
                <a:latin typeface="宋体" charset="-122"/>
              </a:rPr>
              <a:t>1</a:t>
            </a:r>
            <a:r>
              <a:rPr lang="zh-CN" altLang="en-US" sz="2800" b="1" smtClean="0">
                <a:solidFill>
                  <a:srgbClr val="000000"/>
                </a:solidFill>
                <a:latin typeface="宋体" charset="-122"/>
              </a:rPr>
              <a:t>的某些位。</a:t>
            </a:r>
          </a:p>
          <a:p>
            <a:pPr algn="just"/>
            <a:endParaRPr lang="zh-CN" altLang="en-US" sz="2800" b="1" smtClean="0">
              <a:solidFill>
                <a:srgbClr val="000000"/>
              </a:solidFill>
              <a:latin typeface="宋体" charset="-122"/>
            </a:endParaRPr>
          </a:p>
          <a:p>
            <a:pPr>
              <a:buFontTx/>
              <a:buNone/>
            </a:pPr>
            <a:r>
              <a:rPr lang="zh-CN" altLang="en-US" sz="2800" b="1" smtClean="0">
                <a:latin typeface="宋体" charset="-122"/>
              </a:rPr>
              <a:t>	</a:t>
            </a:r>
            <a:r>
              <a:rPr lang="en-US" altLang="zh-CN" sz="2800" b="1" smtClean="0">
                <a:latin typeface="宋体" charset="-122"/>
              </a:rPr>
              <a:t>AND 	R0</a:t>
            </a:r>
            <a:r>
              <a:rPr lang="zh-CN" altLang="en-US" sz="2800" b="1" smtClean="0">
                <a:latin typeface="宋体" charset="-122"/>
              </a:rPr>
              <a:t>，</a:t>
            </a:r>
            <a:r>
              <a:rPr lang="en-US" altLang="zh-CN" sz="2800" b="1" smtClean="0">
                <a:latin typeface="宋体" charset="-122"/>
              </a:rPr>
              <a:t>R0</a:t>
            </a:r>
            <a:r>
              <a:rPr lang="zh-CN" altLang="en-US" sz="2800" b="1" smtClean="0">
                <a:latin typeface="宋体" charset="-122"/>
              </a:rPr>
              <a:t>，＃</a:t>
            </a:r>
            <a:r>
              <a:rPr lang="en-US" altLang="zh-CN" sz="2800" b="1" smtClean="0">
                <a:latin typeface="宋体" charset="-122"/>
              </a:rPr>
              <a:t>3</a:t>
            </a:r>
            <a:r>
              <a:rPr lang="en-US" altLang="zh-CN" sz="2800" smtClean="0">
                <a:cs typeface="Times New Roman" pitchFamily="18" charset="0"/>
              </a:rPr>
              <a:t>         		</a:t>
            </a:r>
            <a:endParaRPr lang="en-US" altLang="zh-CN" sz="2800" smtClean="0">
              <a:latin typeface="宋体" charset="-122"/>
            </a:endParaRPr>
          </a:p>
        </p:txBody>
      </p:sp>
      <p:sp>
        <p:nvSpPr>
          <p:cNvPr id="550915"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Effect transition="in" filter="blinds(horizontal)">
                                      <p:cBhvr>
                                        <p:cTn id="7" dur="500"/>
                                        <p:tgtEl>
                                          <p:spTgt spid="706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0659">
                                            <p:txEl>
                                              <p:pRg st="1" end="1"/>
                                            </p:txEl>
                                          </p:spTgt>
                                        </p:tgtEl>
                                        <p:attrNameLst>
                                          <p:attrName>style.visibility</p:attrName>
                                        </p:attrNameLst>
                                      </p:cBhvr>
                                      <p:to>
                                        <p:strVal val="visible"/>
                                      </p:to>
                                    </p:set>
                                    <p:animEffect transition="in" filter="blinds(horizontal)">
                                      <p:cBhvr>
                                        <p:cTn id="12" dur="500"/>
                                        <p:tgtEl>
                                          <p:spTgt spid="706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0659">
                                            <p:txEl>
                                              <p:pRg st="3" end="3"/>
                                            </p:txEl>
                                          </p:spTgt>
                                        </p:tgtEl>
                                        <p:attrNameLst>
                                          <p:attrName>style.visibility</p:attrName>
                                        </p:attrNameLst>
                                      </p:cBhvr>
                                      <p:to>
                                        <p:strVal val="visible"/>
                                      </p:to>
                                    </p:set>
                                    <p:animEffect transition="in" filter="blinds(horizontal)">
                                      <p:cBhvr>
                                        <p:cTn id="17" dur="500"/>
                                        <p:tgtEl>
                                          <p:spTgt spid="7065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0659">
                                            <p:txEl>
                                              <p:pRg st="5" end="5"/>
                                            </p:txEl>
                                          </p:spTgt>
                                        </p:tgtEl>
                                        <p:attrNameLst>
                                          <p:attrName>style.visibility</p:attrName>
                                        </p:attrNameLst>
                                      </p:cBhvr>
                                      <p:to>
                                        <p:strVal val="visible"/>
                                      </p:to>
                                    </p:set>
                                    <p:animEffect transition="in" filter="blinds(horizontal)">
                                      <p:cBhvr>
                                        <p:cTn id="22" dur="500"/>
                                        <p:tgtEl>
                                          <p:spTgt spid="706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autoUpdateAnimBg="0"/>
    </p:bldLst>
  </p:timing>
</p:sld>
</file>

<file path=ppt/slides/slide2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fontAlgn="auto">
              <a:spcAft>
                <a:spcPts val="0"/>
              </a:spcAft>
              <a:defRPr/>
            </a:pPr>
            <a:r>
              <a:rPr lang="en-US" altLang="zh-CN" smtClean="0"/>
              <a:t>ORR</a:t>
            </a:r>
            <a:r>
              <a:rPr lang="zh-CN" altLang="en-US" smtClean="0"/>
              <a:t>指令 </a:t>
            </a:r>
          </a:p>
        </p:txBody>
      </p:sp>
      <p:sp>
        <p:nvSpPr>
          <p:cNvPr id="71683" name="Rectangle 3"/>
          <p:cNvSpPr>
            <a:spLocks noGrp="1" noChangeArrowheads="1"/>
          </p:cNvSpPr>
          <p:nvPr>
            <p:ph type="body" idx="1"/>
          </p:nvPr>
        </p:nvSpPr>
        <p:spPr bwMode="auto">
          <a:xfrm>
            <a:off x="457200" y="1371600"/>
            <a:ext cx="8229600" cy="4525963"/>
          </a:xfrm>
        </p:spPr>
        <p:txBody>
          <a:bodyPr wrap="square" numCol="1" anchor="t" anchorCtr="0" compatLnSpc="1">
            <a:prstTxWarp prst="textNoShape">
              <a:avLst/>
            </a:prstTxWarp>
          </a:bodyPr>
          <a:lstStyle/>
          <a:p>
            <a:pPr algn="just">
              <a:buFontTx/>
              <a:buNone/>
            </a:pPr>
            <a:r>
              <a:rPr lang="zh-CN" altLang="en-US" sz="2800" b="1" smtClean="0">
                <a:solidFill>
                  <a:srgbClr val="000000"/>
                </a:solidFill>
                <a:latin typeface="宋体" charset="-122"/>
              </a:rPr>
              <a:t>格式为：</a:t>
            </a:r>
          </a:p>
          <a:p>
            <a:pPr algn="just">
              <a:buFontTx/>
              <a:buNone/>
            </a:pPr>
            <a:r>
              <a:rPr lang="en-US" altLang="zh-CN" sz="2800" b="1" smtClean="0">
                <a:solidFill>
                  <a:srgbClr val="000000"/>
                </a:solidFill>
                <a:latin typeface="宋体" charset="-122"/>
              </a:rPr>
              <a:t>ORR{</a:t>
            </a:r>
            <a:r>
              <a:rPr lang="zh-CN" altLang="en-US" sz="2800" b="1" smtClean="0">
                <a:solidFill>
                  <a:srgbClr val="000000"/>
                </a:solidFill>
                <a:latin typeface="宋体" charset="-122"/>
              </a:rPr>
              <a:t>条件</a:t>
            </a:r>
            <a:r>
              <a:rPr lang="en-US" altLang="zh-CN" sz="2800" b="1" smtClean="0">
                <a:solidFill>
                  <a:srgbClr val="000000"/>
                </a:solidFill>
                <a:latin typeface="宋体" charset="-122"/>
              </a:rPr>
              <a:t>}{S} </a:t>
            </a:r>
            <a:r>
              <a:rPr lang="zh-CN" altLang="en-US" sz="2800" b="1" smtClean="0">
                <a:solidFill>
                  <a:srgbClr val="000000"/>
                </a:solidFill>
                <a:latin typeface="宋体" charset="-122"/>
              </a:rPr>
              <a:t>目的寄存器，操作数</a:t>
            </a:r>
            <a:r>
              <a:rPr lang="en-US" altLang="zh-CN" sz="2800" b="1" smtClean="0">
                <a:solidFill>
                  <a:srgbClr val="000000"/>
                </a:solidFill>
                <a:latin typeface="宋体" charset="-122"/>
              </a:rPr>
              <a:t>1</a:t>
            </a:r>
            <a:r>
              <a:rPr lang="zh-CN" altLang="en-US" sz="2800" b="1" smtClean="0">
                <a:solidFill>
                  <a:srgbClr val="000000"/>
                </a:solidFill>
                <a:latin typeface="宋体" charset="-122"/>
              </a:rPr>
              <a:t>，操作数</a:t>
            </a:r>
            <a:r>
              <a:rPr lang="en-US" altLang="zh-CN" sz="2800" b="1" smtClean="0">
                <a:solidFill>
                  <a:srgbClr val="000000"/>
                </a:solidFill>
                <a:latin typeface="宋体" charset="-122"/>
              </a:rPr>
              <a:t>2</a:t>
            </a:r>
          </a:p>
          <a:p>
            <a:pPr algn="just"/>
            <a:endParaRPr lang="en-US" altLang="zh-CN" sz="2800" b="1" smtClean="0">
              <a:solidFill>
                <a:srgbClr val="000000"/>
              </a:solidFill>
              <a:latin typeface="宋体" charset="-122"/>
            </a:endParaRPr>
          </a:p>
          <a:p>
            <a:pPr algn="just">
              <a:buFontTx/>
              <a:buNone/>
            </a:pPr>
            <a:r>
              <a:rPr lang="en-US" altLang="zh-CN" sz="2800" b="1" smtClean="0">
                <a:solidFill>
                  <a:srgbClr val="000000"/>
                </a:solidFill>
                <a:latin typeface="宋体" charset="-122"/>
              </a:rPr>
              <a:t>      </a:t>
            </a:r>
            <a:r>
              <a:rPr lang="zh-CN" altLang="en-US" sz="2800" b="1" smtClean="0">
                <a:solidFill>
                  <a:srgbClr val="000000"/>
                </a:solidFill>
                <a:latin typeface="宋体" charset="-122"/>
              </a:rPr>
              <a:t>用于在两个操作数上进行逻辑或运算，并把结果放置到目的寄存器中。操作数</a:t>
            </a:r>
            <a:r>
              <a:rPr lang="en-US" altLang="zh-CN" sz="2800" b="1" smtClean="0">
                <a:solidFill>
                  <a:srgbClr val="000000"/>
                </a:solidFill>
                <a:latin typeface="宋体" charset="-122"/>
              </a:rPr>
              <a:t>1</a:t>
            </a:r>
            <a:r>
              <a:rPr lang="zh-CN" altLang="en-US" sz="2800" b="1" smtClean="0">
                <a:solidFill>
                  <a:srgbClr val="000000"/>
                </a:solidFill>
                <a:latin typeface="宋体" charset="-122"/>
              </a:rPr>
              <a:t>应是一个寄存器，操作数</a:t>
            </a:r>
            <a:r>
              <a:rPr lang="en-US" altLang="zh-CN" sz="2800" b="1" smtClean="0">
                <a:solidFill>
                  <a:srgbClr val="000000"/>
                </a:solidFill>
                <a:latin typeface="宋体" charset="-122"/>
              </a:rPr>
              <a:t>2</a:t>
            </a:r>
            <a:r>
              <a:rPr lang="zh-CN" altLang="en-US" sz="2800" b="1" smtClean="0">
                <a:solidFill>
                  <a:srgbClr val="000000"/>
                </a:solidFill>
                <a:latin typeface="宋体" charset="-122"/>
              </a:rPr>
              <a:t>可以是一个寄存器，被移位的寄存器，或一个立即数。该指令常用于设置操作数</a:t>
            </a:r>
            <a:r>
              <a:rPr lang="en-US" altLang="zh-CN" sz="2800" b="1" smtClean="0">
                <a:solidFill>
                  <a:srgbClr val="000000"/>
                </a:solidFill>
                <a:latin typeface="宋体" charset="-122"/>
              </a:rPr>
              <a:t>1</a:t>
            </a:r>
            <a:r>
              <a:rPr lang="zh-CN" altLang="en-US" sz="2800" b="1" smtClean="0">
                <a:solidFill>
                  <a:srgbClr val="000000"/>
                </a:solidFill>
                <a:latin typeface="宋体" charset="-122"/>
              </a:rPr>
              <a:t>的某些位。</a:t>
            </a:r>
          </a:p>
          <a:p>
            <a:pPr algn="just"/>
            <a:endParaRPr lang="zh-CN" altLang="en-US" sz="2800" b="1" smtClean="0">
              <a:solidFill>
                <a:srgbClr val="000000"/>
              </a:solidFill>
              <a:latin typeface="宋体" charset="-122"/>
            </a:endParaRPr>
          </a:p>
          <a:p>
            <a:pPr>
              <a:buFontTx/>
              <a:buNone/>
            </a:pPr>
            <a:r>
              <a:rPr lang="en-US" altLang="zh-CN" sz="2800" b="1" smtClean="0">
                <a:latin typeface="宋体" charset="-122"/>
              </a:rPr>
              <a:t>ORR 	R0</a:t>
            </a:r>
            <a:r>
              <a:rPr lang="zh-CN" altLang="en-US" sz="2800" b="1" smtClean="0">
                <a:latin typeface="宋体" charset="-122"/>
              </a:rPr>
              <a:t>，</a:t>
            </a:r>
            <a:r>
              <a:rPr lang="en-US" altLang="zh-CN" sz="2800" b="1" smtClean="0">
                <a:latin typeface="宋体" charset="-122"/>
              </a:rPr>
              <a:t>R0</a:t>
            </a:r>
            <a:r>
              <a:rPr lang="zh-CN" altLang="en-US" sz="2800" b="1" smtClean="0">
                <a:latin typeface="宋体" charset="-122"/>
              </a:rPr>
              <a:t>，＃</a:t>
            </a:r>
            <a:r>
              <a:rPr lang="en-US" altLang="zh-CN" sz="2800" b="1" smtClean="0">
                <a:latin typeface="宋体" charset="-122"/>
              </a:rPr>
              <a:t>3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 calcmode="lin" valueType="num">
                                      <p:cBhvr additive="base">
                                        <p:cTn id="7" dur="500" fill="hold"/>
                                        <p:tgtEl>
                                          <p:spTgt spid="716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6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683">
                                            <p:txEl>
                                              <p:pRg st="1" end="1"/>
                                            </p:txEl>
                                          </p:spTgt>
                                        </p:tgtEl>
                                        <p:attrNameLst>
                                          <p:attrName>style.visibility</p:attrName>
                                        </p:attrNameLst>
                                      </p:cBhvr>
                                      <p:to>
                                        <p:strVal val="visible"/>
                                      </p:to>
                                    </p:set>
                                    <p:anim calcmode="lin" valueType="num">
                                      <p:cBhvr additive="base">
                                        <p:cTn id="13" dur="500" fill="hold"/>
                                        <p:tgtEl>
                                          <p:spTgt spid="716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6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683">
                                            <p:txEl>
                                              <p:pRg st="3" end="3"/>
                                            </p:txEl>
                                          </p:spTgt>
                                        </p:tgtEl>
                                        <p:attrNameLst>
                                          <p:attrName>style.visibility</p:attrName>
                                        </p:attrNameLst>
                                      </p:cBhvr>
                                      <p:to>
                                        <p:strVal val="visible"/>
                                      </p:to>
                                    </p:set>
                                    <p:anim calcmode="lin" valueType="num">
                                      <p:cBhvr additive="base">
                                        <p:cTn id="19" dur="500" fill="hold"/>
                                        <p:tgtEl>
                                          <p:spTgt spid="7168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68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1683">
                                            <p:txEl>
                                              <p:pRg st="5" end="5"/>
                                            </p:txEl>
                                          </p:spTgt>
                                        </p:tgtEl>
                                        <p:attrNameLst>
                                          <p:attrName>style.visibility</p:attrName>
                                        </p:attrNameLst>
                                      </p:cBhvr>
                                      <p:to>
                                        <p:strVal val="visible"/>
                                      </p:to>
                                    </p:set>
                                    <p:anim calcmode="lin" valueType="num">
                                      <p:cBhvr additive="base">
                                        <p:cTn id="25" dur="500" fill="hold"/>
                                        <p:tgtEl>
                                          <p:spTgt spid="7168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68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autoUpdateAnimBg="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fontAlgn="auto">
              <a:spcAft>
                <a:spcPts val="0"/>
              </a:spcAft>
              <a:defRPr/>
            </a:pPr>
            <a:r>
              <a:rPr lang="en-US" altLang="zh-CN" smtClean="0"/>
              <a:t>CMP</a:t>
            </a:r>
            <a:r>
              <a:rPr lang="zh-CN" altLang="en-US" smtClean="0"/>
              <a:t>指令 </a:t>
            </a:r>
          </a:p>
        </p:txBody>
      </p:sp>
      <p:sp>
        <p:nvSpPr>
          <p:cNvPr id="552962" name="Rectangle 3"/>
          <p:cNvSpPr>
            <a:spLocks noGrp="1" noChangeArrowheads="1"/>
          </p:cNvSpPr>
          <p:nvPr>
            <p:ph type="body" idx="1"/>
          </p:nvPr>
        </p:nvSpPr>
        <p:spPr bwMode="auto">
          <a:xfrm>
            <a:off x="457200" y="1371600"/>
            <a:ext cx="8229600" cy="4525963"/>
          </a:xfrm>
        </p:spPr>
        <p:txBody>
          <a:bodyPr wrap="square" numCol="1" anchor="t" anchorCtr="0" compatLnSpc="1">
            <a:prstTxWarp prst="textNoShape">
              <a:avLst/>
            </a:prstTxWarp>
          </a:bodyPr>
          <a:lstStyle/>
          <a:p>
            <a:pPr algn="just">
              <a:buFontTx/>
              <a:buNone/>
            </a:pPr>
            <a:r>
              <a:rPr lang="en-US" altLang="zh-CN" b="1" smtClean="0">
                <a:solidFill>
                  <a:srgbClr val="000000"/>
                </a:solidFill>
                <a:latin typeface="宋体" charset="-122"/>
              </a:rPr>
              <a:t>      CMP</a:t>
            </a:r>
            <a:r>
              <a:rPr lang="zh-CN" altLang="en-US" b="1" smtClean="0">
                <a:solidFill>
                  <a:srgbClr val="000000"/>
                </a:solidFill>
                <a:latin typeface="宋体" charset="-122"/>
              </a:rPr>
              <a:t>指令进行一次减法运算，</a:t>
            </a:r>
            <a:r>
              <a:rPr lang="zh-CN" altLang="en-US" smtClean="0">
                <a:latin typeface="宋体" charset="-122"/>
              </a:rPr>
              <a:t>但不存储结果</a:t>
            </a:r>
            <a:r>
              <a:rPr lang="zh-CN" altLang="en-US" b="1" smtClean="0">
                <a:solidFill>
                  <a:srgbClr val="000000"/>
                </a:solidFill>
                <a:latin typeface="宋体" charset="-122"/>
              </a:rPr>
              <a:t>，只更改条件标志位。标志位表示的是操作数</a:t>
            </a:r>
            <a:r>
              <a:rPr lang="en-US" altLang="zh-CN" b="1" smtClean="0">
                <a:solidFill>
                  <a:srgbClr val="000000"/>
                </a:solidFill>
                <a:latin typeface="宋体" charset="-122"/>
              </a:rPr>
              <a:t>1</a:t>
            </a:r>
            <a:r>
              <a:rPr lang="zh-CN" altLang="en-US" b="1" smtClean="0">
                <a:solidFill>
                  <a:srgbClr val="000000"/>
                </a:solidFill>
                <a:latin typeface="宋体" charset="-122"/>
              </a:rPr>
              <a:t>与操作数</a:t>
            </a:r>
            <a:r>
              <a:rPr lang="en-US" altLang="zh-CN" b="1" smtClean="0">
                <a:solidFill>
                  <a:srgbClr val="000000"/>
                </a:solidFill>
                <a:latin typeface="宋体" charset="-122"/>
              </a:rPr>
              <a:t>2</a:t>
            </a:r>
            <a:r>
              <a:rPr lang="zh-CN" altLang="en-US" b="1" smtClean="0">
                <a:solidFill>
                  <a:srgbClr val="000000"/>
                </a:solidFill>
                <a:latin typeface="宋体" charset="-122"/>
              </a:rPr>
              <a:t>的关系</a:t>
            </a:r>
            <a:r>
              <a:rPr lang="en-US" altLang="zh-CN" b="1" smtClean="0">
                <a:solidFill>
                  <a:srgbClr val="000000"/>
                </a:solidFill>
                <a:latin typeface="宋体" charset="-122"/>
              </a:rPr>
              <a:t>(</a:t>
            </a:r>
            <a:r>
              <a:rPr lang="zh-CN" altLang="en-US" b="1" smtClean="0">
                <a:solidFill>
                  <a:srgbClr val="000000"/>
                </a:solidFill>
                <a:latin typeface="宋体" charset="-122"/>
              </a:rPr>
              <a:t>大、小、相等</a:t>
            </a:r>
            <a:r>
              <a:rPr lang="en-US" altLang="zh-CN" b="1" smtClean="0">
                <a:solidFill>
                  <a:srgbClr val="000000"/>
                </a:solidFill>
                <a:latin typeface="宋体" charset="-122"/>
              </a:rPr>
              <a:t>)</a:t>
            </a:r>
            <a:r>
              <a:rPr lang="zh-CN" altLang="en-US" b="1" smtClean="0">
                <a:solidFill>
                  <a:srgbClr val="000000"/>
                </a:solidFill>
                <a:latin typeface="宋体" charset="-122"/>
              </a:rPr>
              <a:t>，例如，当操作数</a:t>
            </a:r>
            <a:r>
              <a:rPr lang="en-US" altLang="zh-CN" b="1" smtClean="0">
                <a:solidFill>
                  <a:srgbClr val="000000"/>
                </a:solidFill>
                <a:latin typeface="宋体" charset="-122"/>
              </a:rPr>
              <a:t>1</a:t>
            </a:r>
            <a:r>
              <a:rPr lang="zh-CN" altLang="en-US" b="1" smtClean="0">
                <a:solidFill>
                  <a:srgbClr val="000000"/>
                </a:solidFill>
                <a:latin typeface="宋体" charset="-122"/>
              </a:rPr>
              <a:t>大于操作操作数</a:t>
            </a:r>
            <a:r>
              <a:rPr lang="en-US" altLang="zh-CN" b="1" smtClean="0">
                <a:solidFill>
                  <a:srgbClr val="000000"/>
                </a:solidFill>
                <a:latin typeface="宋体" charset="-122"/>
              </a:rPr>
              <a:t>2</a:t>
            </a:r>
            <a:r>
              <a:rPr lang="zh-CN" altLang="en-US" b="1" smtClean="0">
                <a:solidFill>
                  <a:srgbClr val="000000"/>
                </a:solidFill>
                <a:latin typeface="宋体" charset="-122"/>
              </a:rPr>
              <a:t>，则此后的有</a:t>
            </a:r>
            <a:r>
              <a:rPr lang="en-US" altLang="zh-CN" b="1" smtClean="0">
                <a:solidFill>
                  <a:srgbClr val="000000"/>
                </a:solidFill>
                <a:latin typeface="宋体" charset="-122"/>
              </a:rPr>
              <a:t>GT </a:t>
            </a:r>
            <a:r>
              <a:rPr lang="zh-CN" altLang="en-US" b="1" smtClean="0">
                <a:solidFill>
                  <a:srgbClr val="000000"/>
                </a:solidFill>
                <a:latin typeface="宋体" charset="-122"/>
              </a:rPr>
              <a:t>后缀的指令将可以执行。</a:t>
            </a:r>
          </a:p>
          <a:p>
            <a:pPr>
              <a:buFontTx/>
              <a:buNone/>
            </a:pPr>
            <a:r>
              <a:rPr lang="en-US" altLang="zh-CN" b="1" smtClean="0">
                <a:latin typeface="宋体" charset="-122"/>
              </a:rPr>
              <a:t>CMP		R1</a:t>
            </a:r>
            <a:r>
              <a:rPr lang="zh-CN" altLang="en-US" b="1" smtClean="0">
                <a:latin typeface="宋体" charset="-122"/>
              </a:rPr>
              <a:t>，</a:t>
            </a:r>
            <a:r>
              <a:rPr lang="en-US" altLang="zh-CN" b="1" smtClean="0">
                <a:latin typeface="宋体" charset="-122"/>
              </a:rPr>
              <a:t>R0			</a:t>
            </a:r>
          </a:p>
          <a:p>
            <a:pPr>
              <a:buFontTx/>
              <a:buNone/>
            </a:pPr>
            <a:r>
              <a:rPr lang="en-US" altLang="zh-CN" b="1" smtClean="0">
                <a:latin typeface="宋体" charset="-122"/>
              </a:rPr>
              <a:t>CMP		R1</a:t>
            </a:r>
            <a:r>
              <a:rPr lang="zh-CN" altLang="en-US" b="1" smtClean="0">
                <a:latin typeface="宋体" charset="-122"/>
              </a:rPr>
              <a:t>，＃</a:t>
            </a:r>
            <a:r>
              <a:rPr lang="en-US" altLang="zh-CN" b="1" smtClean="0">
                <a:latin typeface="宋体" charset="-122"/>
              </a:rPr>
              <a:t>100</a:t>
            </a:r>
            <a:endParaRPr lang="en-US" altLang="zh-CN" smtClean="0"/>
          </a:p>
        </p:txBody>
      </p:sp>
    </p:spTree>
  </p:cSld>
  <p:clrMapOvr>
    <a:masterClrMapping/>
  </p:clrMapOvr>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fontAlgn="auto">
              <a:spcAft>
                <a:spcPts val="0"/>
              </a:spcAft>
              <a:defRPr/>
            </a:pPr>
            <a:r>
              <a:rPr lang="en-US" altLang="zh-CN" smtClean="0"/>
              <a:t>BIC</a:t>
            </a:r>
            <a:r>
              <a:rPr lang="zh-CN" altLang="en-US" smtClean="0"/>
              <a:t>指令 </a:t>
            </a:r>
          </a:p>
        </p:txBody>
      </p:sp>
      <p:sp>
        <p:nvSpPr>
          <p:cNvPr id="73731" name="Rectangle 3"/>
          <p:cNvSpPr>
            <a:spLocks noGrp="1" noChangeArrowheads="1"/>
          </p:cNvSpPr>
          <p:nvPr>
            <p:ph type="body" idx="1"/>
          </p:nvPr>
        </p:nvSpPr>
        <p:spPr bwMode="auto">
          <a:xfrm>
            <a:off x="750888" y="1698625"/>
            <a:ext cx="7764462" cy="4462463"/>
          </a:xfrm>
        </p:spPr>
        <p:txBody>
          <a:bodyPr wrap="square" numCol="1" anchor="t" anchorCtr="0" compatLnSpc="1">
            <a:prstTxWarp prst="textNoShape">
              <a:avLst/>
            </a:prstTxWarp>
          </a:bodyPr>
          <a:lstStyle/>
          <a:p>
            <a:pPr algn="just">
              <a:buFontTx/>
              <a:buNone/>
            </a:pPr>
            <a:r>
              <a:rPr lang="zh-CN" altLang="en-US" sz="2800" b="1" smtClean="0">
                <a:solidFill>
                  <a:srgbClr val="000000"/>
                </a:solidFill>
                <a:latin typeface="宋体" charset="-122"/>
              </a:rPr>
              <a:t>格式为：</a:t>
            </a:r>
          </a:p>
          <a:p>
            <a:pPr algn="just">
              <a:buFontTx/>
              <a:buNone/>
            </a:pPr>
            <a:r>
              <a:rPr lang="en-US" altLang="zh-CN" sz="2800" b="1" smtClean="0">
                <a:solidFill>
                  <a:srgbClr val="000000"/>
                </a:solidFill>
                <a:latin typeface="宋体" charset="-122"/>
              </a:rPr>
              <a:t>BIC{</a:t>
            </a:r>
            <a:r>
              <a:rPr lang="zh-CN" altLang="en-US" sz="2800" b="1" smtClean="0">
                <a:solidFill>
                  <a:srgbClr val="000000"/>
                </a:solidFill>
                <a:latin typeface="宋体" charset="-122"/>
              </a:rPr>
              <a:t>条件</a:t>
            </a:r>
            <a:r>
              <a:rPr lang="en-US" altLang="zh-CN" sz="2800" b="1" smtClean="0">
                <a:solidFill>
                  <a:srgbClr val="000000"/>
                </a:solidFill>
                <a:latin typeface="宋体" charset="-122"/>
              </a:rPr>
              <a:t>}{S} </a:t>
            </a:r>
            <a:r>
              <a:rPr lang="zh-CN" altLang="en-US" sz="2800" b="1" smtClean="0">
                <a:solidFill>
                  <a:srgbClr val="000000"/>
                </a:solidFill>
                <a:latin typeface="宋体" charset="-122"/>
              </a:rPr>
              <a:t>目的寄存器，操作数</a:t>
            </a:r>
            <a:r>
              <a:rPr lang="en-US" altLang="zh-CN" sz="2800" b="1" smtClean="0">
                <a:solidFill>
                  <a:srgbClr val="000000"/>
                </a:solidFill>
                <a:latin typeface="宋体" charset="-122"/>
              </a:rPr>
              <a:t>1</a:t>
            </a:r>
            <a:r>
              <a:rPr lang="zh-CN" altLang="en-US" sz="2800" b="1" smtClean="0">
                <a:solidFill>
                  <a:srgbClr val="000000"/>
                </a:solidFill>
                <a:latin typeface="宋体" charset="-122"/>
              </a:rPr>
              <a:t>，操作数</a:t>
            </a:r>
            <a:r>
              <a:rPr lang="en-US" altLang="zh-CN" sz="2800" b="1" smtClean="0">
                <a:solidFill>
                  <a:srgbClr val="000000"/>
                </a:solidFill>
                <a:latin typeface="宋体" charset="-122"/>
              </a:rPr>
              <a:t>2</a:t>
            </a:r>
          </a:p>
          <a:p>
            <a:pPr algn="just"/>
            <a:endParaRPr lang="en-US" altLang="zh-CN" sz="2800" b="1" smtClean="0">
              <a:solidFill>
                <a:srgbClr val="000000"/>
              </a:solidFill>
              <a:latin typeface="宋体" charset="-122"/>
            </a:endParaRPr>
          </a:p>
          <a:p>
            <a:pPr algn="just">
              <a:buFontTx/>
              <a:buNone/>
            </a:pPr>
            <a:r>
              <a:rPr lang="en-US" altLang="zh-CN" sz="2800" b="1" smtClean="0">
                <a:solidFill>
                  <a:srgbClr val="000000"/>
                </a:solidFill>
                <a:latin typeface="宋体" charset="-122"/>
              </a:rPr>
              <a:t>      </a:t>
            </a:r>
            <a:r>
              <a:rPr lang="zh-CN" altLang="en-US" sz="2800" b="1" smtClean="0">
                <a:solidFill>
                  <a:srgbClr val="000000"/>
                </a:solidFill>
                <a:latin typeface="宋体" charset="-122"/>
              </a:rPr>
              <a:t>用于清除操作数</a:t>
            </a:r>
            <a:r>
              <a:rPr lang="en-US" altLang="zh-CN" sz="2800" b="1" smtClean="0">
                <a:solidFill>
                  <a:srgbClr val="000000"/>
                </a:solidFill>
                <a:latin typeface="宋体" charset="-122"/>
              </a:rPr>
              <a:t>1</a:t>
            </a:r>
            <a:r>
              <a:rPr lang="zh-CN" altLang="en-US" sz="2800" b="1" smtClean="0">
                <a:solidFill>
                  <a:srgbClr val="000000"/>
                </a:solidFill>
                <a:latin typeface="宋体" charset="-122"/>
              </a:rPr>
              <a:t>的某些位，并把结果放置到目的寄存器中。操作数</a:t>
            </a:r>
            <a:r>
              <a:rPr lang="en-US" altLang="zh-CN" sz="2800" b="1" smtClean="0">
                <a:solidFill>
                  <a:srgbClr val="000000"/>
                </a:solidFill>
                <a:latin typeface="宋体" charset="-122"/>
              </a:rPr>
              <a:t>1</a:t>
            </a:r>
            <a:r>
              <a:rPr lang="zh-CN" altLang="en-US" sz="2800" b="1" smtClean="0">
                <a:solidFill>
                  <a:srgbClr val="000000"/>
                </a:solidFill>
                <a:latin typeface="宋体" charset="-122"/>
              </a:rPr>
              <a:t>应是一个寄存器，操作数</a:t>
            </a:r>
            <a:r>
              <a:rPr lang="en-US" altLang="zh-CN" sz="2800" b="1" smtClean="0">
                <a:solidFill>
                  <a:srgbClr val="000000"/>
                </a:solidFill>
                <a:latin typeface="宋体" charset="-122"/>
              </a:rPr>
              <a:t>2</a:t>
            </a:r>
            <a:r>
              <a:rPr lang="zh-CN" altLang="en-US" sz="2800" b="1" smtClean="0">
                <a:solidFill>
                  <a:srgbClr val="000000"/>
                </a:solidFill>
                <a:latin typeface="宋体" charset="-122"/>
              </a:rPr>
              <a:t>可以是一个寄存器，被移位的寄存器，或一个立即数。操作数</a:t>
            </a:r>
            <a:r>
              <a:rPr lang="en-US" altLang="zh-CN" sz="2800" b="1" smtClean="0">
                <a:solidFill>
                  <a:srgbClr val="000000"/>
                </a:solidFill>
                <a:latin typeface="宋体" charset="-122"/>
              </a:rPr>
              <a:t>2</a:t>
            </a:r>
            <a:r>
              <a:rPr lang="zh-CN" altLang="en-US" sz="2800" b="1" smtClean="0">
                <a:solidFill>
                  <a:srgbClr val="000000"/>
                </a:solidFill>
                <a:latin typeface="宋体" charset="-122"/>
              </a:rPr>
              <a:t>为</a:t>
            </a:r>
            <a:r>
              <a:rPr lang="en-US" altLang="zh-CN" sz="2800" b="1" smtClean="0">
                <a:solidFill>
                  <a:srgbClr val="000000"/>
                </a:solidFill>
                <a:latin typeface="宋体" charset="-122"/>
              </a:rPr>
              <a:t>32</a:t>
            </a:r>
            <a:r>
              <a:rPr lang="zh-CN" altLang="en-US" sz="2800" b="1" smtClean="0">
                <a:solidFill>
                  <a:srgbClr val="000000"/>
                </a:solidFill>
                <a:latin typeface="宋体" charset="-122"/>
              </a:rPr>
              <a:t>位的掩码，如果在掩码中设置了某一位，则清除这一位。未设置的掩码位保持不变。</a:t>
            </a:r>
          </a:p>
          <a:p>
            <a:pPr>
              <a:buFontTx/>
              <a:buNone/>
            </a:pPr>
            <a:r>
              <a:rPr lang="en-US" altLang="zh-CN" sz="2800" b="1" smtClean="0">
                <a:latin typeface="宋体" charset="-122"/>
              </a:rPr>
              <a:t>BIC 	R0</a:t>
            </a:r>
            <a:r>
              <a:rPr lang="zh-CN" altLang="en-US" sz="2800" b="1" smtClean="0">
                <a:latin typeface="宋体" charset="-122"/>
              </a:rPr>
              <a:t>，</a:t>
            </a:r>
            <a:r>
              <a:rPr lang="en-US" altLang="zh-CN" sz="2800" b="1" smtClean="0">
                <a:latin typeface="宋体" charset="-122"/>
              </a:rPr>
              <a:t>R0</a:t>
            </a:r>
            <a:r>
              <a:rPr lang="zh-CN" altLang="en-US" sz="2800" b="1" smtClean="0">
                <a:latin typeface="宋体" charset="-122"/>
              </a:rPr>
              <a:t>，＃</a:t>
            </a:r>
            <a:r>
              <a:rPr lang="en-US" altLang="zh-CN" sz="2800" b="1" smtClean="0">
                <a:latin typeface="宋体" charset="-122"/>
              </a:rPr>
              <a:t>0x0b</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37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37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373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373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autoUpdateAnimBg="0"/>
    </p:bldLst>
  </p:timing>
</p:sld>
</file>

<file path=ppt/slides/slide2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fontAlgn="auto">
              <a:spcAft>
                <a:spcPts val="0"/>
              </a:spcAft>
              <a:defRPr/>
            </a:pPr>
            <a:r>
              <a:rPr lang="en-US" altLang="zh-CN" smtClean="0"/>
              <a:t>MUL</a:t>
            </a:r>
            <a:r>
              <a:rPr lang="zh-CN" altLang="en-US" smtClean="0"/>
              <a:t>指令 </a:t>
            </a:r>
          </a:p>
        </p:txBody>
      </p:sp>
      <p:sp>
        <p:nvSpPr>
          <p:cNvPr id="74755" name="Rectangle 3"/>
          <p:cNvSpPr>
            <a:spLocks noGrp="1" noChangeArrowheads="1"/>
          </p:cNvSpPr>
          <p:nvPr>
            <p:ph type="body" idx="1"/>
          </p:nvPr>
        </p:nvSpPr>
        <p:spPr>
          <a:xfrm>
            <a:off x="750888" y="1698625"/>
            <a:ext cx="7764462" cy="4462463"/>
          </a:xfrm>
        </p:spPr>
        <p:txBody>
          <a:bodyPr>
            <a:normAutofit fontScale="92500"/>
          </a:bodyPr>
          <a:lstStyle/>
          <a:p>
            <a:pPr indent="-170815" algn="just" fontAlgn="auto">
              <a:spcAft>
                <a:spcPts val="0"/>
              </a:spcAft>
              <a:buFontTx/>
              <a:buNone/>
              <a:defRPr/>
            </a:pPr>
            <a:r>
              <a:rPr lang="zh-CN" altLang="en-US" sz="2800" b="1" smtClean="0">
                <a:solidFill>
                  <a:srgbClr val="000000"/>
                </a:solidFill>
                <a:latin typeface="宋体" pitchFamily="2" charset="-122"/>
              </a:rPr>
              <a:t>格式为：</a:t>
            </a:r>
          </a:p>
          <a:p>
            <a:pPr indent="-170815" algn="just" fontAlgn="auto">
              <a:spcAft>
                <a:spcPts val="0"/>
              </a:spcAft>
              <a:buFontTx/>
              <a:buNone/>
              <a:defRPr/>
            </a:pPr>
            <a:r>
              <a:rPr lang="en-US" altLang="zh-CN" sz="2800" b="1" smtClean="0">
                <a:solidFill>
                  <a:srgbClr val="000000"/>
                </a:solidFill>
                <a:latin typeface="宋体" pitchFamily="2" charset="-122"/>
              </a:rPr>
              <a:t>MUL{</a:t>
            </a:r>
            <a:r>
              <a:rPr lang="zh-CN" altLang="en-US" sz="2800" b="1" smtClean="0">
                <a:solidFill>
                  <a:srgbClr val="000000"/>
                </a:solidFill>
                <a:latin typeface="宋体" pitchFamily="2" charset="-122"/>
              </a:rPr>
              <a:t>条件</a:t>
            </a:r>
            <a:r>
              <a:rPr lang="en-US" altLang="zh-CN" sz="2800" b="1" smtClean="0">
                <a:solidFill>
                  <a:srgbClr val="000000"/>
                </a:solidFill>
                <a:latin typeface="宋体" pitchFamily="2" charset="-122"/>
              </a:rPr>
              <a:t>}{S}	</a:t>
            </a:r>
            <a:r>
              <a:rPr lang="zh-CN" altLang="en-US" sz="2800" b="1" smtClean="0">
                <a:solidFill>
                  <a:srgbClr val="000000"/>
                </a:solidFill>
                <a:latin typeface="宋体" pitchFamily="2" charset="-122"/>
              </a:rPr>
              <a:t>目的寄存器，操作数</a:t>
            </a:r>
            <a:r>
              <a:rPr lang="en-US" altLang="zh-CN" sz="2800" b="1" smtClean="0">
                <a:solidFill>
                  <a:srgbClr val="000000"/>
                </a:solidFill>
                <a:latin typeface="宋体" pitchFamily="2" charset="-122"/>
              </a:rPr>
              <a:t>1</a:t>
            </a:r>
            <a:r>
              <a:rPr lang="zh-CN" altLang="en-US" sz="2800" b="1" smtClean="0">
                <a:solidFill>
                  <a:srgbClr val="000000"/>
                </a:solidFill>
                <a:latin typeface="宋体" pitchFamily="2" charset="-122"/>
              </a:rPr>
              <a:t>，操作数</a:t>
            </a:r>
            <a:r>
              <a:rPr lang="en-US" altLang="zh-CN" sz="2800" b="1" smtClean="0">
                <a:solidFill>
                  <a:srgbClr val="000000"/>
                </a:solidFill>
                <a:latin typeface="宋体" pitchFamily="2" charset="-122"/>
              </a:rPr>
              <a:t>2</a:t>
            </a:r>
          </a:p>
          <a:p>
            <a:pPr indent="-170815" algn="just" fontAlgn="auto">
              <a:spcAft>
                <a:spcPts val="0"/>
              </a:spcAft>
              <a:defRPr/>
            </a:pPr>
            <a:endParaRPr lang="en-US" altLang="zh-CN" sz="2800" b="1" smtClean="0">
              <a:solidFill>
                <a:srgbClr val="000000"/>
              </a:solidFill>
              <a:latin typeface="宋体" pitchFamily="2" charset="-122"/>
            </a:endParaRPr>
          </a:p>
          <a:p>
            <a:pPr indent="-170815" algn="just" fontAlgn="auto">
              <a:spcAft>
                <a:spcPts val="0"/>
              </a:spcAft>
              <a:buFontTx/>
              <a:buNone/>
              <a:defRPr/>
            </a:pPr>
            <a:r>
              <a:rPr lang="en-US" altLang="zh-CN" sz="2800" b="1" smtClean="0">
                <a:solidFill>
                  <a:srgbClr val="000000"/>
                </a:solidFill>
                <a:latin typeface="宋体" pitchFamily="2" charset="-122"/>
              </a:rPr>
              <a:t>      </a:t>
            </a:r>
            <a:r>
              <a:rPr lang="zh-CN" altLang="en-US" sz="2800" b="1" smtClean="0">
                <a:solidFill>
                  <a:srgbClr val="000000"/>
                </a:solidFill>
                <a:latin typeface="宋体" pitchFamily="2" charset="-122"/>
              </a:rPr>
              <a:t>完成将操作数</a:t>
            </a:r>
            <a:r>
              <a:rPr lang="en-US" altLang="zh-CN" sz="2800" b="1" smtClean="0">
                <a:solidFill>
                  <a:srgbClr val="000000"/>
                </a:solidFill>
                <a:latin typeface="宋体" pitchFamily="2" charset="-122"/>
              </a:rPr>
              <a:t>1</a:t>
            </a:r>
            <a:r>
              <a:rPr lang="zh-CN" altLang="en-US" sz="2800" b="1" smtClean="0">
                <a:solidFill>
                  <a:srgbClr val="000000"/>
                </a:solidFill>
                <a:latin typeface="宋体" pitchFamily="2" charset="-122"/>
              </a:rPr>
              <a:t>与操作数</a:t>
            </a:r>
            <a:r>
              <a:rPr lang="en-US" altLang="zh-CN" sz="2800" b="1" smtClean="0">
                <a:solidFill>
                  <a:srgbClr val="000000"/>
                </a:solidFill>
                <a:latin typeface="宋体" pitchFamily="2" charset="-122"/>
              </a:rPr>
              <a:t>2</a:t>
            </a:r>
            <a:r>
              <a:rPr lang="zh-CN" altLang="en-US" sz="2800" b="1" smtClean="0">
                <a:solidFill>
                  <a:srgbClr val="000000"/>
                </a:solidFill>
                <a:latin typeface="宋体" pitchFamily="2" charset="-122"/>
              </a:rPr>
              <a:t>的乘法运算，并把结果放置到目的寄存器中，同时可以根据运算结果设置</a:t>
            </a:r>
            <a:r>
              <a:rPr lang="en-US" altLang="zh-CN" sz="2800" b="1" smtClean="0">
                <a:solidFill>
                  <a:srgbClr val="000000"/>
                </a:solidFill>
                <a:latin typeface="宋体" pitchFamily="2" charset="-122"/>
              </a:rPr>
              <a:t>CPSR</a:t>
            </a:r>
            <a:r>
              <a:rPr lang="zh-CN" altLang="en-US" sz="2800" b="1" smtClean="0">
                <a:solidFill>
                  <a:srgbClr val="000000"/>
                </a:solidFill>
                <a:latin typeface="宋体" pitchFamily="2" charset="-122"/>
              </a:rPr>
              <a:t>中相应的条件标志位。其中，操作数</a:t>
            </a:r>
            <a:r>
              <a:rPr lang="en-US" altLang="zh-CN" sz="2800" b="1" smtClean="0">
                <a:solidFill>
                  <a:srgbClr val="000000"/>
                </a:solidFill>
                <a:latin typeface="宋体" pitchFamily="2" charset="-122"/>
              </a:rPr>
              <a:t>1</a:t>
            </a:r>
            <a:r>
              <a:rPr lang="zh-CN" altLang="en-US" sz="2800" b="1" smtClean="0">
                <a:solidFill>
                  <a:srgbClr val="000000"/>
                </a:solidFill>
                <a:latin typeface="宋体" pitchFamily="2" charset="-122"/>
              </a:rPr>
              <a:t>和操作数</a:t>
            </a:r>
            <a:r>
              <a:rPr lang="en-US" altLang="zh-CN" sz="2800" b="1" smtClean="0">
                <a:solidFill>
                  <a:srgbClr val="000000"/>
                </a:solidFill>
                <a:latin typeface="宋体" pitchFamily="2" charset="-122"/>
              </a:rPr>
              <a:t>2</a:t>
            </a:r>
            <a:r>
              <a:rPr lang="zh-CN" altLang="en-US" sz="2800" b="1" smtClean="0">
                <a:solidFill>
                  <a:srgbClr val="000000"/>
                </a:solidFill>
                <a:latin typeface="宋体" pitchFamily="2" charset="-122"/>
              </a:rPr>
              <a:t>均为</a:t>
            </a:r>
            <a:r>
              <a:rPr lang="en-US" altLang="zh-CN" sz="2800" b="1" smtClean="0">
                <a:solidFill>
                  <a:srgbClr val="000000"/>
                </a:solidFill>
                <a:latin typeface="宋体" pitchFamily="2" charset="-122"/>
              </a:rPr>
              <a:t>32</a:t>
            </a:r>
            <a:r>
              <a:rPr lang="zh-CN" altLang="en-US" sz="2800" b="1" smtClean="0">
                <a:solidFill>
                  <a:srgbClr val="000000"/>
                </a:solidFill>
                <a:latin typeface="宋体" pitchFamily="2" charset="-122"/>
              </a:rPr>
              <a:t>位的有符号数或无符号数。</a:t>
            </a:r>
          </a:p>
          <a:p>
            <a:pPr indent="-170815" algn="just" fontAlgn="auto">
              <a:spcAft>
                <a:spcPts val="0"/>
              </a:spcAft>
              <a:defRPr/>
            </a:pPr>
            <a:endParaRPr lang="zh-CN" altLang="en-US" sz="2800" b="1" smtClean="0">
              <a:solidFill>
                <a:srgbClr val="000000"/>
              </a:solidFill>
              <a:latin typeface="宋体" pitchFamily="2" charset="-122"/>
            </a:endParaRPr>
          </a:p>
          <a:p>
            <a:pPr indent="-170815" fontAlgn="auto">
              <a:spcAft>
                <a:spcPts val="0"/>
              </a:spcAft>
              <a:buFontTx/>
              <a:buNone/>
              <a:defRPr/>
            </a:pPr>
            <a:r>
              <a:rPr lang="en-US" altLang="zh-CN" sz="2800" b="1" smtClean="0">
                <a:latin typeface="宋体" pitchFamily="2" charset="-122"/>
              </a:rPr>
              <a:t>MUL		R0</a:t>
            </a:r>
            <a:r>
              <a:rPr lang="zh-CN" altLang="en-US" sz="2800" b="1" smtClean="0">
                <a:latin typeface="宋体" pitchFamily="2" charset="-122"/>
              </a:rPr>
              <a:t>，</a:t>
            </a:r>
            <a:r>
              <a:rPr lang="en-US" altLang="zh-CN" sz="2800" b="1" smtClean="0">
                <a:latin typeface="宋体" pitchFamily="2" charset="-122"/>
              </a:rPr>
              <a:t>R1</a:t>
            </a:r>
            <a:r>
              <a:rPr lang="zh-CN" altLang="en-US" sz="2800" b="1" smtClean="0">
                <a:latin typeface="宋体" pitchFamily="2" charset="-122"/>
              </a:rPr>
              <a:t>，</a:t>
            </a:r>
            <a:r>
              <a:rPr lang="en-US" altLang="zh-CN" sz="2800" b="1" smtClean="0">
                <a:latin typeface="宋体" pitchFamily="2" charset="-122"/>
              </a:rPr>
              <a:t>R2		</a:t>
            </a:r>
          </a:p>
          <a:p>
            <a:pPr indent="-170815" fontAlgn="auto">
              <a:spcAft>
                <a:spcPts val="0"/>
              </a:spcAft>
              <a:buFontTx/>
              <a:buNone/>
              <a:defRPr/>
            </a:pPr>
            <a:r>
              <a:rPr lang="en-US" altLang="zh-CN" sz="2800" b="1" smtClean="0">
                <a:latin typeface="宋体" pitchFamily="2" charset="-122"/>
              </a:rPr>
              <a:t>MULS	     R0</a:t>
            </a:r>
            <a:r>
              <a:rPr lang="zh-CN" altLang="en-US" sz="2800" b="1" smtClean="0">
                <a:latin typeface="宋体" pitchFamily="2" charset="-122"/>
              </a:rPr>
              <a:t>，</a:t>
            </a:r>
            <a:r>
              <a:rPr lang="en-US" altLang="zh-CN" sz="2800" b="1" smtClean="0">
                <a:latin typeface="宋体" pitchFamily="2" charset="-122"/>
              </a:rPr>
              <a:t>R1</a:t>
            </a:r>
            <a:r>
              <a:rPr lang="zh-CN" altLang="en-US" sz="2800" b="1" smtClean="0">
                <a:latin typeface="宋体" pitchFamily="2" charset="-122"/>
              </a:rPr>
              <a:t>，</a:t>
            </a:r>
            <a:r>
              <a:rPr lang="en-US" altLang="zh-CN" sz="2800" b="1" smtClean="0">
                <a:latin typeface="宋体" pitchFamily="2" charset="-122"/>
              </a:rPr>
              <a:t>R2</a:t>
            </a:r>
            <a:r>
              <a:rPr lang="en-US" altLang="zh-CN" sz="2800" smtClean="0">
                <a:cs typeface="Times New Roman" pitchFamily="18" charset="0"/>
              </a:rPr>
              <a:t>		</a:t>
            </a:r>
            <a:endParaRPr lang="en-US" altLang="zh-CN" sz="2800" smtClean="0">
              <a:latin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755">
                                            <p:txEl>
                                              <p:pRg st="0" end="0"/>
                                            </p:txEl>
                                          </p:spTgt>
                                        </p:tgtEl>
                                        <p:attrNameLst>
                                          <p:attrName>style.visibility</p:attrName>
                                        </p:attrNameLst>
                                      </p:cBhvr>
                                      <p:to>
                                        <p:strVal val="visible"/>
                                      </p:to>
                                    </p:set>
                                    <p:anim calcmode="lin" valueType="num">
                                      <p:cBhvr additive="base">
                                        <p:cTn id="7" dur="500" fill="hold"/>
                                        <p:tgtEl>
                                          <p:spTgt spid="747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47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4755">
                                            <p:txEl>
                                              <p:pRg st="1" end="1"/>
                                            </p:txEl>
                                          </p:spTgt>
                                        </p:tgtEl>
                                        <p:attrNameLst>
                                          <p:attrName>style.visibility</p:attrName>
                                        </p:attrNameLst>
                                      </p:cBhvr>
                                      <p:to>
                                        <p:strVal val="visible"/>
                                      </p:to>
                                    </p:set>
                                    <p:anim calcmode="lin" valueType="num">
                                      <p:cBhvr additive="base">
                                        <p:cTn id="13" dur="500" fill="hold"/>
                                        <p:tgtEl>
                                          <p:spTgt spid="747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47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4755">
                                            <p:txEl>
                                              <p:pRg st="3" end="3"/>
                                            </p:txEl>
                                          </p:spTgt>
                                        </p:tgtEl>
                                        <p:attrNameLst>
                                          <p:attrName>style.visibility</p:attrName>
                                        </p:attrNameLst>
                                      </p:cBhvr>
                                      <p:to>
                                        <p:strVal val="visible"/>
                                      </p:to>
                                    </p:set>
                                    <p:anim calcmode="lin" valueType="num">
                                      <p:cBhvr additive="base">
                                        <p:cTn id="19" dur="500" fill="hold"/>
                                        <p:tgtEl>
                                          <p:spTgt spid="7475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47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4755">
                                            <p:txEl>
                                              <p:pRg st="5" end="5"/>
                                            </p:txEl>
                                          </p:spTgt>
                                        </p:tgtEl>
                                        <p:attrNameLst>
                                          <p:attrName>style.visibility</p:attrName>
                                        </p:attrNameLst>
                                      </p:cBhvr>
                                      <p:to>
                                        <p:strVal val="visible"/>
                                      </p:to>
                                    </p:set>
                                    <p:anim calcmode="lin" valueType="num">
                                      <p:cBhvr additive="base">
                                        <p:cTn id="25" dur="500" fill="hold"/>
                                        <p:tgtEl>
                                          <p:spTgt spid="7475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47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4755">
                                            <p:txEl>
                                              <p:pRg st="6" end="6"/>
                                            </p:txEl>
                                          </p:spTgt>
                                        </p:tgtEl>
                                        <p:attrNameLst>
                                          <p:attrName>style.visibility</p:attrName>
                                        </p:attrNameLst>
                                      </p:cBhvr>
                                      <p:to>
                                        <p:strVal val="visible"/>
                                      </p:to>
                                    </p:set>
                                    <p:anim calcmode="lin" valueType="num">
                                      <p:cBhvr additive="base">
                                        <p:cTn id="31" dur="500" fill="hold"/>
                                        <p:tgtEl>
                                          <p:spTgt spid="74755">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475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uild="p" autoUpdateAnimBg="0"/>
    </p:bldLst>
  </p:timing>
</p:sld>
</file>

<file path=ppt/slides/slide2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fontAlgn="auto">
              <a:spcAft>
                <a:spcPts val="0"/>
              </a:spcAft>
              <a:defRPr/>
            </a:pPr>
            <a:r>
              <a:rPr lang="en-US" altLang="zh-CN" smtClean="0"/>
              <a:t>MLA</a:t>
            </a:r>
            <a:r>
              <a:rPr lang="zh-CN" altLang="en-US" smtClean="0"/>
              <a:t>指令 </a:t>
            </a:r>
          </a:p>
        </p:txBody>
      </p:sp>
      <p:sp>
        <p:nvSpPr>
          <p:cNvPr id="75779" name="Rectangle 3"/>
          <p:cNvSpPr>
            <a:spLocks noGrp="1" noChangeArrowheads="1"/>
          </p:cNvSpPr>
          <p:nvPr>
            <p:ph type="body" idx="1"/>
          </p:nvPr>
        </p:nvSpPr>
        <p:spPr>
          <a:xfrm>
            <a:off x="750888" y="1698625"/>
            <a:ext cx="7764462" cy="4462463"/>
          </a:xfrm>
        </p:spPr>
        <p:txBody>
          <a:bodyPr>
            <a:normAutofit lnSpcReduction="10000"/>
          </a:bodyPr>
          <a:lstStyle/>
          <a:p>
            <a:pPr indent="-170815" algn="just" fontAlgn="auto">
              <a:spcAft>
                <a:spcPts val="0"/>
              </a:spcAft>
              <a:buFontTx/>
              <a:buNone/>
              <a:defRPr/>
            </a:pPr>
            <a:r>
              <a:rPr lang="zh-CN" altLang="en-US" sz="2800" b="1" smtClean="0">
                <a:solidFill>
                  <a:srgbClr val="000000"/>
                </a:solidFill>
                <a:latin typeface="宋体" pitchFamily="2" charset="-122"/>
              </a:rPr>
              <a:t>格式为：</a:t>
            </a:r>
          </a:p>
          <a:p>
            <a:pPr indent="-170815" algn="just" fontAlgn="auto">
              <a:spcAft>
                <a:spcPts val="0"/>
              </a:spcAft>
              <a:buFontTx/>
              <a:buNone/>
              <a:defRPr/>
            </a:pPr>
            <a:r>
              <a:rPr lang="en-US" altLang="zh-CN" sz="2400" b="1" smtClean="0">
                <a:solidFill>
                  <a:srgbClr val="000000"/>
                </a:solidFill>
                <a:latin typeface="宋体" pitchFamily="2" charset="-122"/>
              </a:rPr>
              <a:t>MLA{</a:t>
            </a:r>
            <a:r>
              <a:rPr lang="zh-CN" altLang="en-US" sz="2400" b="1" smtClean="0">
                <a:solidFill>
                  <a:srgbClr val="000000"/>
                </a:solidFill>
                <a:latin typeface="宋体" pitchFamily="2" charset="-122"/>
              </a:rPr>
              <a:t>条件</a:t>
            </a:r>
            <a:r>
              <a:rPr lang="en-US" altLang="zh-CN" sz="2400" b="1" smtClean="0">
                <a:solidFill>
                  <a:srgbClr val="000000"/>
                </a:solidFill>
                <a:latin typeface="宋体" pitchFamily="2" charset="-122"/>
              </a:rPr>
              <a:t>}{S} </a:t>
            </a:r>
            <a:r>
              <a:rPr lang="zh-CN" altLang="en-US" sz="2400" b="1" smtClean="0">
                <a:solidFill>
                  <a:srgbClr val="000000"/>
                </a:solidFill>
                <a:latin typeface="宋体" pitchFamily="2" charset="-122"/>
              </a:rPr>
              <a:t>目的寄存器，操作数</a:t>
            </a:r>
            <a:r>
              <a:rPr lang="en-US" altLang="zh-CN" sz="2400" b="1" smtClean="0">
                <a:solidFill>
                  <a:srgbClr val="000000"/>
                </a:solidFill>
                <a:latin typeface="宋体" pitchFamily="2" charset="-122"/>
              </a:rPr>
              <a:t>1</a:t>
            </a:r>
            <a:r>
              <a:rPr lang="zh-CN" altLang="en-US" sz="2400" b="1" smtClean="0">
                <a:solidFill>
                  <a:srgbClr val="000000"/>
                </a:solidFill>
                <a:latin typeface="宋体" pitchFamily="2" charset="-122"/>
              </a:rPr>
              <a:t>，操作数</a:t>
            </a:r>
            <a:r>
              <a:rPr lang="en-US" altLang="zh-CN" sz="2400" b="1" smtClean="0">
                <a:solidFill>
                  <a:srgbClr val="000000"/>
                </a:solidFill>
                <a:latin typeface="宋体" pitchFamily="2" charset="-122"/>
              </a:rPr>
              <a:t>2</a:t>
            </a:r>
            <a:r>
              <a:rPr lang="zh-CN" altLang="en-US" sz="2400" b="1" smtClean="0">
                <a:solidFill>
                  <a:srgbClr val="000000"/>
                </a:solidFill>
                <a:latin typeface="宋体" pitchFamily="2" charset="-122"/>
              </a:rPr>
              <a:t>，操作数</a:t>
            </a:r>
            <a:r>
              <a:rPr lang="en-US" altLang="zh-CN" sz="2400" b="1" smtClean="0">
                <a:solidFill>
                  <a:srgbClr val="000000"/>
                </a:solidFill>
                <a:latin typeface="宋体" pitchFamily="2" charset="-122"/>
              </a:rPr>
              <a:t>3</a:t>
            </a:r>
          </a:p>
          <a:p>
            <a:pPr indent="-170815" algn="just" fontAlgn="auto">
              <a:spcAft>
                <a:spcPts val="0"/>
              </a:spcAft>
              <a:buFontTx/>
              <a:buNone/>
              <a:defRPr/>
            </a:pPr>
            <a:r>
              <a:rPr lang="en-US" altLang="zh-CN" sz="2800" b="1" smtClean="0">
                <a:solidFill>
                  <a:srgbClr val="000000"/>
                </a:solidFill>
                <a:latin typeface="宋体" pitchFamily="2" charset="-122"/>
              </a:rPr>
              <a:t>      </a:t>
            </a:r>
            <a:r>
              <a:rPr lang="zh-CN" altLang="en-US" sz="2800" b="1" smtClean="0">
                <a:solidFill>
                  <a:srgbClr val="000000"/>
                </a:solidFill>
                <a:latin typeface="宋体" pitchFamily="2" charset="-122"/>
              </a:rPr>
              <a:t>完成将操作数</a:t>
            </a:r>
            <a:r>
              <a:rPr lang="en-US" altLang="zh-CN" sz="2800" b="1" smtClean="0">
                <a:solidFill>
                  <a:srgbClr val="000000"/>
                </a:solidFill>
                <a:latin typeface="宋体" pitchFamily="2" charset="-122"/>
              </a:rPr>
              <a:t>1</a:t>
            </a:r>
            <a:r>
              <a:rPr lang="zh-CN" altLang="en-US" sz="2800" b="1" smtClean="0">
                <a:solidFill>
                  <a:srgbClr val="000000"/>
                </a:solidFill>
                <a:latin typeface="宋体" pitchFamily="2" charset="-122"/>
              </a:rPr>
              <a:t>与操作数</a:t>
            </a:r>
            <a:r>
              <a:rPr lang="en-US" altLang="zh-CN" sz="2800" b="1" smtClean="0">
                <a:solidFill>
                  <a:srgbClr val="000000"/>
                </a:solidFill>
                <a:latin typeface="宋体" pitchFamily="2" charset="-122"/>
              </a:rPr>
              <a:t>2</a:t>
            </a:r>
            <a:r>
              <a:rPr lang="zh-CN" altLang="en-US" sz="2800" b="1" smtClean="0">
                <a:solidFill>
                  <a:srgbClr val="000000"/>
                </a:solidFill>
                <a:latin typeface="宋体" pitchFamily="2" charset="-122"/>
              </a:rPr>
              <a:t>的乘法运算，再将乘积加上操作数</a:t>
            </a:r>
            <a:r>
              <a:rPr lang="en-US" altLang="zh-CN" sz="2800" b="1" smtClean="0">
                <a:solidFill>
                  <a:srgbClr val="000000"/>
                </a:solidFill>
                <a:latin typeface="宋体" pitchFamily="2" charset="-122"/>
              </a:rPr>
              <a:t>3</a:t>
            </a:r>
            <a:r>
              <a:rPr lang="zh-CN" altLang="en-US" sz="2800" b="1" smtClean="0">
                <a:solidFill>
                  <a:srgbClr val="000000"/>
                </a:solidFill>
                <a:latin typeface="宋体" pitchFamily="2" charset="-122"/>
              </a:rPr>
              <a:t>，并把结果放置到目的寄存器中，同时可以根据运算结果设置</a:t>
            </a:r>
            <a:r>
              <a:rPr lang="en-US" altLang="zh-CN" sz="2800" b="1" smtClean="0">
                <a:solidFill>
                  <a:srgbClr val="000000"/>
                </a:solidFill>
                <a:latin typeface="宋体" pitchFamily="2" charset="-122"/>
              </a:rPr>
              <a:t>CPSR</a:t>
            </a:r>
            <a:r>
              <a:rPr lang="zh-CN" altLang="en-US" sz="2800" b="1" smtClean="0">
                <a:solidFill>
                  <a:srgbClr val="000000"/>
                </a:solidFill>
                <a:latin typeface="宋体" pitchFamily="2" charset="-122"/>
              </a:rPr>
              <a:t>中相应的条件标志位。其中，操作数</a:t>
            </a:r>
            <a:r>
              <a:rPr lang="en-US" altLang="zh-CN" sz="2800" b="1" smtClean="0">
                <a:solidFill>
                  <a:srgbClr val="000000"/>
                </a:solidFill>
                <a:latin typeface="宋体" pitchFamily="2" charset="-122"/>
              </a:rPr>
              <a:t>1</a:t>
            </a:r>
            <a:r>
              <a:rPr lang="zh-CN" altLang="en-US" sz="2800" b="1" smtClean="0">
                <a:solidFill>
                  <a:srgbClr val="000000"/>
                </a:solidFill>
                <a:latin typeface="宋体" pitchFamily="2" charset="-122"/>
              </a:rPr>
              <a:t>和操作数</a:t>
            </a:r>
            <a:r>
              <a:rPr lang="en-US" altLang="zh-CN" sz="2800" b="1" smtClean="0">
                <a:solidFill>
                  <a:srgbClr val="000000"/>
                </a:solidFill>
                <a:latin typeface="宋体" pitchFamily="2" charset="-122"/>
              </a:rPr>
              <a:t>2</a:t>
            </a:r>
            <a:r>
              <a:rPr lang="zh-CN" altLang="en-US" sz="2800" b="1" smtClean="0">
                <a:solidFill>
                  <a:srgbClr val="000000"/>
                </a:solidFill>
                <a:latin typeface="宋体" pitchFamily="2" charset="-122"/>
              </a:rPr>
              <a:t>均为</a:t>
            </a:r>
            <a:r>
              <a:rPr lang="en-US" altLang="zh-CN" sz="2800" b="1" smtClean="0">
                <a:solidFill>
                  <a:srgbClr val="000000"/>
                </a:solidFill>
                <a:latin typeface="宋体" pitchFamily="2" charset="-122"/>
              </a:rPr>
              <a:t>32</a:t>
            </a:r>
            <a:r>
              <a:rPr lang="zh-CN" altLang="en-US" sz="2800" b="1" smtClean="0">
                <a:solidFill>
                  <a:srgbClr val="000000"/>
                </a:solidFill>
                <a:latin typeface="宋体" pitchFamily="2" charset="-122"/>
              </a:rPr>
              <a:t>位的有符号数或无符号数。</a:t>
            </a:r>
          </a:p>
          <a:p>
            <a:pPr indent="-170815" algn="just" fontAlgn="auto">
              <a:spcAft>
                <a:spcPts val="0"/>
              </a:spcAft>
              <a:defRPr/>
            </a:pPr>
            <a:endParaRPr lang="zh-CN" altLang="en-US" sz="2800" b="1" smtClean="0">
              <a:solidFill>
                <a:srgbClr val="000000"/>
              </a:solidFill>
              <a:latin typeface="宋体" pitchFamily="2" charset="-122"/>
            </a:endParaRPr>
          </a:p>
          <a:p>
            <a:pPr indent="-170815" fontAlgn="auto">
              <a:spcAft>
                <a:spcPts val="0"/>
              </a:spcAft>
              <a:buFontTx/>
              <a:buNone/>
              <a:defRPr/>
            </a:pPr>
            <a:r>
              <a:rPr lang="zh-CN" altLang="en-US" sz="2800" b="1" smtClean="0">
                <a:latin typeface="宋体" pitchFamily="2" charset="-122"/>
              </a:rPr>
              <a:t>	</a:t>
            </a:r>
            <a:r>
              <a:rPr lang="en-US" altLang="zh-CN" sz="2800" b="1" smtClean="0">
                <a:latin typeface="宋体" pitchFamily="2" charset="-122"/>
              </a:rPr>
              <a:t>MLA		R0</a:t>
            </a:r>
            <a:r>
              <a:rPr lang="zh-CN" altLang="en-US" sz="2800" b="1" smtClean="0">
                <a:latin typeface="宋体" pitchFamily="2" charset="-122"/>
              </a:rPr>
              <a:t>，</a:t>
            </a:r>
            <a:r>
              <a:rPr lang="en-US" altLang="zh-CN" sz="2800" b="1" smtClean="0">
                <a:latin typeface="宋体" pitchFamily="2" charset="-122"/>
              </a:rPr>
              <a:t>R1</a:t>
            </a:r>
            <a:r>
              <a:rPr lang="zh-CN" altLang="en-US" sz="2800" b="1" smtClean="0">
                <a:latin typeface="宋体" pitchFamily="2" charset="-122"/>
              </a:rPr>
              <a:t>，</a:t>
            </a:r>
            <a:r>
              <a:rPr lang="en-US" altLang="zh-CN" sz="2800" b="1" smtClean="0">
                <a:latin typeface="宋体" pitchFamily="2" charset="-122"/>
              </a:rPr>
              <a:t>R2</a:t>
            </a:r>
            <a:r>
              <a:rPr lang="zh-CN" altLang="en-US" sz="2800" b="1" smtClean="0">
                <a:latin typeface="宋体" pitchFamily="2" charset="-122"/>
              </a:rPr>
              <a:t>，</a:t>
            </a:r>
            <a:r>
              <a:rPr lang="en-US" altLang="zh-CN" sz="2800" b="1" smtClean="0">
                <a:latin typeface="宋体" pitchFamily="2" charset="-122"/>
              </a:rPr>
              <a:t>R3		</a:t>
            </a:r>
          </a:p>
          <a:p>
            <a:pPr indent="-170815" fontAlgn="auto">
              <a:spcAft>
                <a:spcPts val="0"/>
              </a:spcAft>
              <a:buFontTx/>
              <a:buNone/>
              <a:defRPr/>
            </a:pPr>
            <a:r>
              <a:rPr lang="en-US" altLang="zh-CN" sz="2800" b="1" smtClean="0">
                <a:latin typeface="宋体" pitchFamily="2" charset="-122"/>
              </a:rPr>
              <a:t>	MLAS	R0</a:t>
            </a:r>
            <a:r>
              <a:rPr lang="zh-CN" altLang="en-US" sz="2800" b="1" smtClean="0">
                <a:latin typeface="宋体" pitchFamily="2" charset="-122"/>
              </a:rPr>
              <a:t>，</a:t>
            </a:r>
            <a:r>
              <a:rPr lang="en-US" altLang="zh-CN" sz="2800" b="1" smtClean="0">
                <a:latin typeface="宋体" pitchFamily="2" charset="-122"/>
              </a:rPr>
              <a:t>R1</a:t>
            </a:r>
            <a:r>
              <a:rPr lang="zh-CN" altLang="en-US" sz="2800" b="1" smtClean="0">
                <a:latin typeface="宋体" pitchFamily="2" charset="-122"/>
              </a:rPr>
              <a:t>，</a:t>
            </a:r>
            <a:r>
              <a:rPr lang="en-US" altLang="zh-CN" sz="2800" b="1" smtClean="0">
                <a:latin typeface="宋体" pitchFamily="2" charset="-122"/>
              </a:rPr>
              <a:t>R2</a:t>
            </a:r>
            <a:r>
              <a:rPr lang="zh-CN" altLang="en-US" sz="2800" b="1" smtClean="0">
                <a:latin typeface="宋体" pitchFamily="2" charset="-122"/>
              </a:rPr>
              <a:t>，</a:t>
            </a:r>
            <a:r>
              <a:rPr lang="en-US" altLang="zh-CN" sz="2800" b="1" smtClean="0">
                <a:latin typeface="宋体" pitchFamily="2" charset="-122"/>
              </a:rPr>
              <a:t>R3</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 calcmode="lin" valueType="num">
                                      <p:cBhvr additive="base">
                                        <p:cTn id="7" dur="500" fill="hold"/>
                                        <p:tgtEl>
                                          <p:spTgt spid="757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5779">
                                            <p:txEl>
                                              <p:pRg st="1" end="1"/>
                                            </p:txEl>
                                          </p:spTgt>
                                        </p:tgtEl>
                                        <p:attrNameLst>
                                          <p:attrName>style.visibility</p:attrName>
                                        </p:attrNameLst>
                                      </p:cBhvr>
                                      <p:to>
                                        <p:strVal val="visible"/>
                                      </p:to>
                                    </p:set>
                                    <p:anim calcmode="lin" valueType="num">
                                      <p:cBhvr additive="base">
                                        <p:cTn id="13" dur="500" fill="hold"/>
                                        <p:tgtEl>
                                          <p:spTgt spid="757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57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5779">
                                            <p:txEl>
                                              <p:pRg st="2" end="2"/>
                                            </p:txEl>
                                          </p:spTgt>
                                        </p:tgtEl>
                                        <p:attrNameLst>
                                          <p:attrName>style.visibility</p:attrName>
                                        </p:attrNameLst>
                                      </p:cBhvr>
                                      <p:to>
                                        <p:strVal val="visible"/>
                                      </p:to>
                                    </p:set>
                                    <p:anim calcmode="lin" valueType="num">
                                      <p:cBhvr additive="base">
                                        <p:cTn id="19" dur="500" fill="hold"/>
                                        <p:tgtEl>
                                          <p:spTgt spid="757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57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5779">
                                            <p:txEl>
                                              <p:pRg st="4" end="4"/>
                                            </p:txEl>
                                          </p:spTgt>
                                        </p:tgtEl>
                                        <p:attrNameLst>
                                          <p:attrName>style.visibility</p:attrName>
                                        </p:attrNameLst>
                                      </p:cBhvr>
                                      <p:to>
                                        <p:strVal val="visible"/>
                                      </p:to>
                                    </p:set>
                                    <p:anim calcmode="lin" valueType="num">
                                      <p:cBhvr additive="base">
                                        <p:cTn id="25" dur="500" fill="hold"/>
                                        <p:tgtEl>
                                          <p:spTgt spid="7577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577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5779">
                                            <p:txEl>
                                              <p:pRg st="5" end="5"/>
                                            </p:txEl>
                                          </p:spTgt>
                                        </p:tgtEl>
                                        <p:attrNameLst>
                                          <p:attrName>style.visibility</p:attrName>
                                        </p:attrNameLst>
                                      </p:cBhvr>
                                      <p:to>
                                        <p:strVal val="visible"/>
                                      </p:to>
                                    </p:set>
                                    <p:anim calcmode="lin" valueType="num">
                                      <p:cBhvr additive="base">
                                        <p:cTn id="31" dur="500" fill="hold"/>
                                        <p:tgtEl>
                                          <p:spTgt spid="7577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577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autoUpdateAnimBg="0"/>
    </p:bldLst>
  </p:timing>
</p:sld>
</file>

<file path=ppt/slides/slide2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fontAlgn="auto">
              <a:spcAft>
                <a:spcPts val="0"/>
              </a:spcAft>
              <a:defRPr/>
            </a:pPr>
            <a:r>
              <a:rPr lang="en-US" altLang="zh-CN" smtClean="0"/>
              <a:t>SMULL</a:t>
            </a:r>
            <a:r>
              <a:rPr lang="zh-CN" altLang="en-US" smtClean="0"/>
              <a:t>指令 </a:t>
            </a:r>
          </a:p>
        </p:txBody>
      </p:sp>
      <p:sp>
        <p:nvSpPr>
          <p:cNvPr id="76803" name="Rectangle 3"/>
          <p:cNvSpPr>
            <a:spLocks noGrp="1" noChangeArrowheads="1"/>
          </p:cNvSpPr>
          <p:nvPr>
            <p:ph type="body" idx="1"/>
          </p:nvPr>
        </p:nvSpPr>
        <p:spPr>
          <a:xfrm>
            <a:off x="457200" y="1371600"/>
            <a:ext cx="8229600" cy="4525963"/>
          </a:xfrm>
        </p:spPr>
        <p:txBody>
          <a:bodyPr>
            <a:normAutofit lnSpcReduction="10000"/>
          </a:bodyPr>
          <a:lstStyle/>
          <a:p>
            <a:pPr indent="-170815" algn="just" fontAlgn="auto">
              <a:spcAft>
                <a:spcPts val="0"/>
              </a:spcAft>
              <a:buFontTx/>
              <a:buNone/>
              <a:defRPr/>
            </a:pPr>
            <a:r>
              <a:rPr lang="zh-CN" altLang="en-US" sz="2800" b="1" smtClean="0">
                <a:solidFill>
                  <a:srgbClr val="000000"/>
                </a:solidFill>
                <a:latin typeface="宋体" pitchFamily="2" charset="-122"/>
              </a:rPr>
              <a:t>格式为：</a:t>
            </a:r>
          </a:p>
          <a:p>
            <a:pPr indent="-170815" algn="just" fontAlgn="auto">
              <a:spcAft>
                <a:spcPts val="0"/>
              </a:spcAft>
              <a:buFontTx/>
              <a:buNone/>
              <a:defRPr/>
            </a:pPr>
            <a:r>
              <a:rPr lang="en-US" altLang="zh-CN" sz="2400" b="1" smtClean="0">
                <a:solidFill>
                  <a:srgbClr val="000000"/>
                </a:solidFill>
                <a:latin typeface="宋体" pitchFamily="2" charset="-122"/>
              </a:rPr>
              <a:t>SMULL{</a:t>
            </a:r>
            <a:r>
              <a:rPr lang="zh-CN" altLang="en-US" sz="2400" b="1" smtClean="0">
                <a:solidFill>
                  <a:srgbClr val="000000"/>
                </a:solidFill>
                <a:latin typeface="宋体" pitchFamily="2" charset="-122"/>
              </a:rPr>
              <a:t>条件</a:t>
            </a:r>
            <a:r>
              <a:rPr lang="en-US" altLang="zh-CN" sz="2400" b="1" smtClean="0">
                <a:solidFill>
                  <a:srgbClr val="000000"/>
                </a:solidFill>
                <a:latin typeface="宋体" pitchFamily="2" charset="-122"/>
              </a:rPr>
              <a:t>}{S}	</a:t>
            </a:r>
            <a:r>
              <a:rPr lang="zh-CN" altLang="en-US" sz="2400" b="1" smtClean="0">
                <a:solidFill>
                  <a:srgbClr val="000000"/>
                </a:solidFill>
                <a:latin typeface="宋体" pitchFamily="2" charset="-122"/>
              </a:rPr>
              <a:t>目的寄存器</a:t>
            </a:r>
            <a:r>
              <a:rPr lang="en-US" altLang="zh-CN" sz="2400" b="1" smtClean="0">
                <a:solidFill>
                  <a:srgbClr val="000000"/>
                </a:solidFill>
                <a:latin typeface="宋体" pitchFamily="2" charset="-122"/>
              </a:rPr>
              <a:t>Low</a:t>
            </a:r>
            <a:r>
              <a:rPr lang="zh-CN" altLang="en-US" sz="2400" b="1" smtClean="0">
                <a:solidFill>
                  <a:srgbClr val="000000"/>
                </a:solidFill>
                <a:latin typeface="宋体" pitchFamily="2" charset="-122"/>
              </a:rPr>
              <a:t>，目的寄存器低</a:t>
            </a:r>
            <a:r>
              <a:rPr lang="en-US" altLang="zh-CN" sz="2400" b="1" smtClean="0">
                <a:solidFill>
                  <a:srgbClr val="000000"/>
                </a:solidFill>
                <a:latin typeface="宋体" pitchFamily="2" charset="-122"/>
              </a:rPr>
              <a:t>High</a:t>
            </a:r>
            <a:r>
              <a:rPr lang="zh-CN" altLang="en-US" sz="2400" b="1" smtClean="0">
                <a:solidFill>
                  <a:srgbClr val="000000"/>
                </a:solidFill>
                <a:latin typeface="宋体" pitchFamily="2" charset="-122"/>
              </a:rPr>
              <a:t>，操作数</a:t>
            </a:r>
            <a:r>
              <a:rPr lang="en-US" altLang="zh-CN" sz="2400" b="1" smtClean="0">
                <a:solidFill>
                  <a:srgbClr val="000000"/>
                </a:solidFill>
                <a:latin typeface="宋体" pitchFamily="2" charset="-122"/>
              </a:rPr>
              <a:t>1</a:t>
            </a:r>
            <a:r>
              <a:rPr lang="zh-CN" altLang="en-US" sz="2400" b="1" smtClean="0">
                <a:solidFill>
                  <a:srgbClr val="000000"/>
                </a:solidFill>
                <a:latin typeface="宋体" pitchFamily="2" charset="-122"/>
              </a:rPr>
              <a:t>，操作数</a:t>
            </a:r>
            <a:r>
              <a:rPr lang="en-US" altLang="zh-CN" sz="2400" b="1" smtClean="0">
                <a:solidFill>
                  <a:srgbClr val="000000"/>
                </a:solidFill>
                <a:latin typeface="宋体" pitchFamily="2" charset="-122"/>
              </a:rPr>
              <a:t>2</a:t>
            </a:r>
          </a:p>
          <a:p>
            <a:pPr indent="-170815" algn="just" fontAlgn="auto">
              <a:spcAft>
                <a:spcPts val="0"/>
              </a:spcAft>
              <a:defRPr/>
            </a:pPr>
            <a:endParaRPr lang="en-US" altLang="zh-CN" sz="2400" b="1" smtClean="0">
              <a:solidFill>
                <a:srgbClr val="000000"/>
              </a:solidFill>
              <a:latin typeface="宋体" pitchFamily="2" charset="-122"/>
            </a:endParaRPr>
          </a:p>
          <a:p>
            <a:pPr indent="-170815" algn="just" fontAlgn="auto">
              <a:spcAft>
                <a:spcPts val="0"/>
              </a:spcAft>
              <a:buFontTx/>
              <a:buNone/>
              <a:defRPr/>
            </a:pPr>
            <a:r>
              <a:rPr lang="en-US" altLang="zh-CN" sz="2800" b="1" smtClean="0">
                <a:solidFill>
                  <a:srgbClr val="000000"/>
                </a:solidFill>
                <a:latin typeface="宋体" pitchFamily="2" charset="-122"/>
              </a:rPr>
              <a:t>      SMULL</a:t>
            </a:r>
            <a:r>
              <a:rPr lang="zh-CN" altLang="en-US" sz="2800" b="1" smtClean="0">
                <a:solidFill>
                  <a:srgbClr val="000000"/>
                </a:solidFill>
                <a:latin typeface="宋体" pitchFamily="2" charset="-122"/>
              </a:rPr>
              <a:t>指令完成将操作数</a:t>
            </a:r>
            <a:r>
              <a:rPr lang="en-US" altLang="zh-CN" sz="2800" b="1" smtClean="0">
                <a:solidFill>
                  <a:srgbClr val="000000"/>
                </a:solidFill>
                <a:latin typeface="宋体" pitchFamily="2" charset="-122"/>
              </a:rPr>
              <a:t>1</a:t>
            </a:r>
            <a:r>
              <a:rPr lang="zh-CN" altLang="en-US" sz="2800" b="1" smtClean="0">
                <a:solidFill>
                  <a:srgbClr val="000000"/>
                </a:solidFill>
                <a:latin typeface="宋体" pitchFamily="2" charset="-122"/>
              </a:rPr>
              <a:t>与操作数</a:t>
            </a:r>
            <a:r>
              <a:rPr lang="en-US" altLang="zh-CN" sz="2800" b="1" smtClean="0">
                <a:solidFill>
                  <a:srgbClr val="000000"/>
                </a:solidFill>
                <a:latin typeface="宋体" pitchFamily="2" charset="-122"/>
              </a:rPr>
              <a:t>2</a:t>
            </a:r>
            <a:r>
              <a:rPr lang="zh-CN" altLang="en-US" sz="2800" b="1" smtClean="0">
                <a:solidFill>
                  <a:srgbClr val="000000"/>
                </a:solidFill>
                <a:latin typeface="宋体" pitchFamily="2" charset="-122"/>
              </a:rPr>
              <a:t>的乘法运算，并把结果的低</a:t>
            </a:r>
            <a:r>
              <a:rPr lang="en-US" altLang="zh-CN" sz="2800" b="1" smtClean="0">
                <a:solidFill>
                  <a:srgbClr val="000000"/>
                </a:solidFill>
                <a:latin typeface="宋体" pitchFamily="2" charset="-122"/>
              </a:rPr>
              <a:t>32</a:t>
            </a:r>
            <a:r>
              <a:rPr lang="zh-CN" altLang="en-US" sz="2800" b="1" smtClean="0">
                <a:solidFill>
                  <a:srgbClr val="000000"/>
                </a:solidFill>
                <a:latin typeface="宋体" pitchFamily="2" charset="-122"/>
              </a:rPr>
              <a:t>位放置到目的寄存器</a:t>
            </a:r>
            <a:r>
              <a:rPr lang="en-US" altLang="zh-CN" sz="2800" b="1" smtClean="0">
                <a:solidFill>
                  <a:srgbClr val="000000"/>
                </a:solidFill>
                <a:latin typeface="宋体" pitchFamily="2" charset="-122"/>
              </a:rPr>
              <a:t>Low</a:t>
            </a:r>
            <a:r>
              <a:rPr lang="zh-CN" altLang="en-US" sz="2800" b="1" smtClean="0">
                <a:solidFill>
                  <a:srgbClr val="000000"/>
                </a:solidFill>
                <a:latin typeface="宋体" pitchFamily="2" charset="-122"/>
              </a:rPr>
              <a:t>中，结果的高</a:t>
            </a:r>
            <a:r>
              <a:rPr lang="en-US" altLang="zh-CN" sz="2800" b="1" smtClean="0">
                <a:solidFill>
                  <a:srgbClr val="000000"/>
                </a:solidFill>
                <a:latin typeface="宋体" pitchFamily="2" charset="-122"/>
              </a:rPr>
              <a:t>32</a:t>
            </a:r>
            <a:r>
              <a:rPr lang="zh-CN" altLang="en-US" sz="2800" b="1" smtClean="0">
                <a:solidFill>
                  <a:srgbClr val="000000"/>
                </a:solidFill>
                <a:latin typeface="宋体" pitchFamily="2" charset="-122"/>
              </a:rPr>
              <a:t>位放置到目的寄存器</a:t>
            </a:r>
            <a:r>
              <a:rPr lang="en-US" altLang="zh-CN" sz="2800" b="1" smtClean="0">
                <a:solidFill>
                  <a:srgbClr val="000000"/>
                </a:solidFill>
                <a:latin typeface="宋体" pitchFamily="2" charset="-122"/>
              </a:rPr>
              <a:t>High</a:t>
            </a:r>
            <a:r>
              <a:rPr lang="zh-CN" altLang="en-US" sz="2800" b="1" smtClean="0">
                <a:solidFill>
                  <a:srgbClr val="000000"/>
                </a:solidFill>
                <a:latin typeface="宋体" pitchFamily="2" charset="-122"/>
              </a:rPr>
              <a:t>中，同时可以根据运算结果设置</a:t>
            </a:r>
            <a:r>
              <a:rPr lang="en-US" altLang="zh-CN" sz="2800" b="1" smtClean="0">
                <a:solidFill>
                  <a:srgbClr val="000000"/>
                </a:solidFill>
                <a:latin typeface="宋体" pitchFamily="2" charset="-122"/>
              </a:rPr>
              <a:t>CPSR</a:t>
            </a:r>
            <a:r>
              <a:rPr lang="zh-CN" altLang="en-US" sz="2800" b="1" smtClean="0">
                <a:solidFill>
                  <a:srgbClr val="000000"/>
                </a:solidFill>
                <a:latin typeface="宋体" pitchFamily="2" charset="-122"/>
              </a:rPr>
              <a:t>中相应的条件标志位。其中，操作数</a:t>
            </a:r>
            <a:r>
              <a:rPr lang="en-US" altLang="zh-CN" sz="2800" b="1" smtClean="0">
                <a:solidFill>
                  <a:srgbClr val="000000"/>
                </a:solidFill>
                <a:latin typeface="宋体" pitchFamily="2" charset="-122"/>
              </a:rPr>
              <a:t>1</a:t>
            </a:r>
            <a:r>
              <a:rPr lang="zh-CN" altLang="en-US" sz="2800" b="1" smtClean="0">
                <a:solidFill>
                  <a:srgbClr val="000000"/>
                </a:solidFill>
                <a:latin typeface="宋体" pitchFamily="2" charset="-122"/>
              </a:rPr>
              <a:t>和操作数</a:t>
            </a:r>
            <a:r>
              <a:rPr lang="en-US" altLang="zh-CN" sz="2800" b="1" smtClean="0">
                <a:solidFill>
                  <a:srgbClr val="000000"/>
                </a:solidFill>
                <a:latin typeface="宋体" pitchFamily="2" charset="-122"/>
              </a:rPr>
              <a:t>2</a:t>
            </a:r>
            <a:r>
              <a:rPr lang="zh-CN" altLang="en-US" sz="2800" b="1" smtClean="0">
                <a:solidFill>
                  <a:srgbClr val="000000"/>
                </a:solidFill>
                <a:latin typeface="宋体" pitchFamily="2" charset="-122"/>
              </a:rPr>
              <a:t>均为</a:t>
            </a:r>
            <a:r>
              <a:rPr lang="en-US" altLang="zh-CN" sz="2800" b="1" smtClean="0">
                <a:solidFill>
                  <a:srgbClr val="000000"/>
                </a:solidFill>
                <a:latin typeface="宋体" pitchFamily="2" charset="-122"/>
              </a:rPr>
              <a:t>32</a:t>
            </a:r>
            <a:r>
              <a:rPr lang="zh-CN" altLang="en-US" sz="2800" b="1" smtClean="0">
                <a:solidFill>
                  <a:srgbClr val="000000"/>
                </a:solidFill>
                <a:latin typeface="宋体" pitchFamily="2" charset="-122"/>
              </a:rPr>
              <a:t>位的有符号数。</a:t>
            </a:r>
          </a:p>
          <a:p>
            <a:pPr indent="-170815" algn="just" fontAlgn="auto">
              <a:spcAft>
                <a:spcPts val="0"/>
              </a:spcAft>
              <a:defRPr/>
            </a:pPr>
            <a:endParaRPr lang="zh-CN" altLang="en-US" sz="2800" b="1" smtClean="0">
              <a:solidFill>
                <a:srgbClr val="000000"/>
              </a:solidFill>
              <a:latin typeface="宋体" pitchFamily="2" charset="-122"/>
            </a:endParaRPr>
          </a:p>
          <a:p>
            <a:pPr indent="-170815" fontAlgn="auto">
              <a:spcAft>
                <a:spcPts val="0"/>
              </a:spcAft>
              <a:buFontTx/>
              <a:buNone/>
              <a:defRPr/>
            </a:pPr>
            <a:r>
              <a:rPr lang="zh-CN" altLang="en-US" sz="2800" b="1" smtClean="0">
                <a:latin typeface="宋体" pitchFamily="2" charset="-122"/>
              </a:rPr>
              <a:t>     </a:t>
            </a:r>
            <a:r>
              <a:rPr lang="en-US" altLang="zh-CN" sz="2800" b="1" smtClean="0">
                <a:latin typeface="宋体" pitchFamily="2" charset="-122"/>
              </a:rPr>
              <a:t>SMULL	  R0</a:t>
            </a:r>
            <a:r>
              <a:rPr lang="zh-CN" altLang="en-US" sz="2800" b="1" smtClean="0">
                <a:latin typeface="宋体" pitchFamily="2" charset="-122"/>
              </a:rPr>
              <a:t>，</a:t>
            </a:r>
            <a:r>
              <a:rPr lang="en-US" altLang="zh-CN" sz="2800" b="1" smtClean="0">
                <a:latin typeface="宋体" pitchFamily="2" charset="-122"/>
              </a:rPr>
              <a:t>R1</a:t>
            </a:r>
            <a:r>
              <a:rPr lang="zh-CN" altLang="en-US" sz="2800" b="1" smtClean="0">
                <a:latin typeface="宋体" pitchFamily="2" charset="-122"/>
              </a:rPr>
              <a:t>，</a:t>
            </a:r>
            <a:r>
              <a:rPr lang="en-US" altLang="zh-CN" sz="2800" b="1" smtClean="0">
                <a:latin typeface="宋体" pitchFamily="2" charset="-122"/>
              </a:rPr>
              <a:t>R2</a:t>
            </a:r>
            <a:r>
              <a:rPr lang="zh-CN" altLang="en-US" sz="2800" b="1" smtClean="0">
                <a:latin typeface="宋体" pitchFamily="2" charset="-122"/>
              </a:rPr>
              <a:t>，</a:t>
            </a:r>
            <a:r>
              <a:rPr lang="en-US" altLang="zh-CN" sz="2800" b="1" smtClean="0">
                <a:latin typeface="宋体" pitchFamily="2" charset="-122"/>
              </a:rPr>
              <a:t>R3	</a:t>
            </a:r>
            <a:r>
              <a:rPr lang="en-US" altLang="zh-CN" sz="2800" smtClean="0">
                <a:latin typeface="Courier New" pitchFamily="49" charset="0"/>
                <a:cs typeface="Courier New" pitchFamily="49" charset="0"/>
              </a:rPr>
              <a:t>	</a:t>
            </a:r>
            <a:endParaRPr lang="en-US" altLang="zh-CN" sz="2800" smtClean="0">
              <a:latin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 calcmode="lin" valueType="num">
                                      <p:cBhvr additive="base">
                                        <p:cTn id="7" dur="500" fill="hold"/>
                                        <p:tgtEl>
                                          <p:spTgt spid="768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68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6803">
                                            <p:txEl>
                                              <p:pRg st="1" end="1"/>
                                            </p:txEl>
                                          </p:spTgt>
                                        </p:tgtEl>
                                        <p:attrNameLst>
                                          <p:attrName>style.visibility</p:attrName>
                                        </p:attrNameLst>
                                      </p:cBhvr>
                                      <p:to>
                                        <p:strVal val="visible"/>
                                      </p:to>
                                    </p:set>
                                    <p:anim calcmode="lin" valueType="num">
                                      <p:cBhvr additive="base">
                                        <p:cTn id="13" dur="500" fill="hold"/>
                                        <p:tgtEl>
                                          <p:spTgt spid="768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68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6803">
                                            <p:txEl>
                                              <p:pRg st="3" end="3"/>
                                            </p:txEl>
                                          </p:spTgt>
                                        </p:tgtEl>
                                        <p:attrNameLst>
                                          <p:attrName>style.visibility</p:attrName>
                                        </p:attrNameLst>
                                      </p:cBhvr>
                                      <p:to>
                                        <p:strVal val="visible"/>
                                      </p:to>
                                    </p:set>
                                    <p:anim calcmode="lin" valueType="num">
                                      <p:cBhvr additive="base">
                                        <p:cTn id="19" dur="500" fill="hold"/>
                                        <p:tgtEl>
                                          <p:spTgt spid="7680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68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6803">
                                            <p:txEl>
                                              <p:pRg st="5" end="5"/>
                                            </p:txEl>
                                          </p:spTgt>
                                        </p:tgtEl>
                                        <p:attrNameLst>
                                          <p:attrName>style.visibility</p:attrName>
                                        </p:attrNameLst>
                                      </p:cBhvr>
                                      <p:to>
                                        <p:strVal val="visible"/>
                                      </p:to>
                                    </p:set>
                                    <p:anim calcmode="lin" valueType="num">
                                      <p:cBhvr additive="base">
                                        <p:cTn id="25" dur="500" fill="hold"/>
                                        <p:tgtEl>
                                          <p:spTgt spid="7680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680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uild="p" autoUpdateAnimBg="0"/>
    </p:bldLst>
  </p:timing>
</p:sld>
</file>

<file path=ppt/slides/slide2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fontAlgn="auto">
              <a:spcAft>
                <a:spcPts val="0"/>
              </a:spcAft>
              <a:defRPr/>
            </a:pPr>
            <a:r>
              <a:rPr lang="en-US" altLang="zh-CN" smtClean="0"/>
              <a:t>SMLAL</a:t>
            </a:r>
            <a:r>
              <a:rPr lang="zh-CN" altLang="en-US" smtClean="0"/>
              <a:t>指令 </a:t>
            </a:r>
          </a:p>
        </p:txBody>
      </p:sp>
      <p:sp>
        <p:nvSpPr>
          <p:cNvPr id="77827" name="Rectangle 3"/>
          <p:cNvSpPr>
            <a:spLocks noGrp="1" noChangeArrowheads="1"/>
          </p:cNvSpPr>
          <p:nvPr>
            <p:ph type="body" idx="1"/>
          </p:nvPr>
        </p:nvSpPr>
        <p:spPr bwMode="auto">
          <a:xfrm>
            <a:off x="457200" y="1219200"/>
            <a:ext cx="8229600" cy="4525963"/>
          </a:xfrm>
        </p:spPr>
        <p:txBody>
          <a:bodyPr wrap="square" numCol="1" anchor="t" anchorCtr="0" compatLnSpc="1">
            <a:prstTxWarp prst="textNoShape">
              <a:avLst/>
            </a:prstTxWarp>
          </a:bodyPr>
          <a:lstStyle/>
          <a:p>
            <a:pPr algn="just">
              <a:buFontTx/>
              <a:buNone/>
            </a:pPr>
            <a:r>
              <a:rPr lang="zh-CN" altLang="en-US" sz="2800" b="1" smtClean="0">
                <a:solidFill>
                  <a:srgbClr val="000000"/>
                </a:solidFill>
                <a:latin typeface="宋体" charset="-122"/>
              </a:rPr>
              <a:t>格式为：</a:t>
            </a:r>
          </a:p>
          <a:p>
            <a:pPr algn="just">
              <a:buFontTx/>
              <a:buNone/>
            </a:pPr>
            <a:r>
              <a:rPr lang="zh-CN" altLang="en-US" sz="2400" b="1" smtClean="0">
                <a:solidFill>
                  <a:srgbClr val="000000"/>
                </a:solidFill>
                <a:latin typeface="宋体" charset="-122"/>
              </a:rPr>
              <a:t>	</a:t>
            </a:r>
            <a:r>
              <a:rPr lang="en-US" altLang="zh-CN" sz="2400" b="1" smtClean="0">
                <a:solidFill>
                  <a:srgbClr val="000000"/>
                </a:solidFill>
                <a:latin typeface="宋体" charset="-122"/>
              </a:rPr>
              <a:t>SMLAL{</a:t>
            </a:r>
            <a:r>
              <a:rPr lang="zh-CN" altLang="en-US" sz="2400" b="1" smtClean="0">
                <a:solidFill>
                  <a:srgbClr val="000000"/>
                </a:solidFill>
                <a:latin typeface="宋体" charset="-122"/>
              </a:rPr>
              <a:t>条件</a:t>
            </a:r>
            <a:r>
              <a:rPr lang="en-US" altLang="zh-CN" sz="2400" b="1" smtClean="0">
                <a:solidFill>
                  <a:srgbClr val="000000"/>
                </a:solidFill>
                <a:latin typeface="宋体" charset="-122"/>
              </a:rPr>
              <a:t>}{S}	</a:t>
            </a:r>
            <a:r>
              <a:rPr lang="zh-CN" altLang="en-US" sz="2400" b="1" smtClean="0">
                <a:solidFill>
                  <a:srgbClr val="000000"/>
                </a:solidFill>
                <a:latin typeface="宋体" charset="-122"/>
              </a:rPr>
              <a:t>目的寄存器</a:t>
            </a:r>
            <a:r>
              <a:rPr lang="en-US" altLang="zh-CN" sz="2400" b="1" smtClean="0">
                <a:solidFill>
                  <a:srgbClr val="000000"/>
                </a:solidFill>
                <a:latin typeface="宋体" charset="-122"/>
              </a:rPr>
              <a:t>Low</a:t>
            </a:r>
            <a:r>
              <a:rPr lang="zh-CN" altLang="en-US" sz="2400" b="1" smtClean="0">
                <a:solidFill>
                  <a:srgbClr val="000000"/>
                </a:solidFill>
                <a:latin typeface="宋体" charset="-122"/>
              </a:rPr>
              <a:t>，目的寄存器低</a:t>
            </a:r>
            <a:r>
              <a:rPr lang="en-US" altLang="zh-CN" sz="2400" b="1" smtClean="0">
                <a:solidFill>
                  <a:srgbClr val="000000"/>
                </a:solidFill>
                <a:latin typeface="宋体" charset="-122"/>
              </a:rPr>
              <a:t>High</a:t>
            </a:r>
            <a:r>
              <a:rPr lang="zh-CN" altLang="en-US" sz="2400" b="1" smtClean="0">
                <a:solidFill>
                  <a:srgbClr val="000000"/>
                </a:solidFill>
                <a:latin typeface="宋体" charset="-122"/>
              </a:rPr>
              <a:t>，操作数</a:t>
            </a:r>
            <a:r>
              <a:rPr lang="en-US" altLang="zh-CN" sz="2400" b="1" smtClean="0">
                <a:solidFill>
                  <a:srgbClr val="000000"/>
                </a:solidFill>
                <a:latin typeface="宋体" charset="-122"/>
              </a:rPr>
              <a:t>1</a:t>
            </a:r>
            <a:r>
              <a:rPr lang="zh-CN" altLang="en-US" sz="2400" b="1" smtClean="0">
                <a:solidFill>
                  <a:srgbClr val="000000"/>
                </a:solidFill>
                <a:latin typeface="宋体" charset="-122"/>
              </a:rPr>
              <a:t>，操作数</a:t>
            </a:r>
            <a:r>
              <a:rPr lang="en-US" altLang="zh-CN" sz="2400" b="1" smtClean="0">
                <a:solidFill>
                  <a:srgbClr val="000000"/>
                </a:solidFill>
                <a:latin typeface="宋体" charset="-122"/>
              </a:rPr>
              <a:t>2</a:t>
            </a:r>
          </a:p>
          <a:p>
            <a:pPr algn="just">
              <a:buFontTx/>
              <a:buNone/>
            </a:pPr>
            <a:r>
              <a:rPr lang="en-US" altLang="zh-CN" sz="2800" b="1" smtClean="0">
                <a:solidFill>
                  <a:srgbClr val="000000"/>
                </a:solidFill>
                <a:latin typeface="宋体" charset="-122"/>
              </a:rPr>
              <a:t>      </a:t>
            </a:r>
            <a:r>
              <a:rPr lang="zh-CN" altLang="en-US" sz="2800" b="1" smtClean="0">
                <a:solidFill>
                  <a:srgbClr val="000000"/>
                </a:solidFill>
                <a:latin typeface="宋体" charset="-122"/>
              </a:rPr>
              <a:t>完成将操作数</a:t>
            </a:r>
            <a:r>
              <a:rPr lang="en-US" altLang="zh-CN" sz="2800" b="1" smtClean="0">
                <a:solidFill>
                  <a:srgbClr val="000000"/>
                </a:solidFill>
                <a:latin typeface="宋体" charset="-122"/>
              </a:rPr>
              <a:t>1</a:t>
            </a:r>
            <a:r>
              <a:rPr lang="zh-CN" altLang="en-US" sz="2800" b="1" smtClean="0">
                <a:solidFill>
                  <a:srgbClr val="000000"/>
                </a:solidFill>
                <a:latin typeface="宋体" charset="-122"/>
              </a:rPr>
              <a:t>与操作数</a:t>
            </a:r>
            <a:r>
              <a:rPr lang="en-US" altLang="zh-CN" sz="2800" b="1" smtClean="0">
                <a:solidFill>
                  <a:srgbClr val="000000"/>
                </a:solidFill>
                <a:latin typeface="宋体" charset="-122"/>
              </a:rPr>
              <a:t>2</a:t>
            </a:r>
            <a:r>
              <a:rPr lang="zh-CN" altLang="en-US" sz="2800" b="1" smtClean="0">
                <a:solidFill>
                  <a:srgbClr val="000000"/>
                </a:solidFill>
                <a:latin typeface="宋体" charset="-122"/>
              </a:rPr>
              <a:t>的乘法运算，并把结果的低</a:t>
            </a:r>
            <a:r>
              <a:rPr lang="en-US" altLang="zh-CN" sz="2800" b="1" smtClean="0">
                <a:solidFill>
                  <a:srgbClr val="000000"/>
                </a:solidFill>
                <a:latin typeface="宋体" charset="-122"/>
              </a:rPr>
              <a:t>32</a:t>
            </a:r>
            <a:r>
              <a:rPr lang="zh-CN" altLang="en-US" sz="2800" b="1" smtClean="0">
                <a:solidFill>
                  <a:srgbClr val="000000"/>
                </a:solidFill>
                <a:latin typeface="宋体" charset="-122"/>
              </a:rPr>
              <a:t>位同目的寄存器</a:t>
            </a:r>
            <a:r>
              <a:rPr lang="en-US" altLang="zh-CN" sz="2800" b="1" smtClean="0">
                <a:solidFill>
                  <a:srgbClr val="000000"/>
                </a:solidFill>
                <a:latin typeface="宋体" charset="-122"/>
              </a:rPr>
              <a:t>Low</a:t>
            </a:r>
            <a:r>
              <a:rPr lang="zh-CN" altLang="en-US" sz="2800" b="1" smtClean="0">
                <a:solidFill>
                  <a:srgbClr val="000000"/>
                </a:solidFill>
                <a:latin typeface="宋体" charset="-122"/>
              </a:rPr>
              <a:t>中的值相加后又放置到目的寄存器</a:t>
            </a:r>
            <a:r>
              <a:rPr lang="en-US" altLang="zh-CN" sz="2800" b="1" smtClean="0">
                <a:solidFill>
                  <a:srgbClr val="000000"/>
                </a:solidFill>
                <a:latin typeface="宋体" charset="-122"/>
              </a:rPr>
              <a:t>Low</a:t>
            </a:r>
            <a:r>
              <a:rPr lang="zh-CN" altLang="en-US" sz="2800" b="1" smtClean="0">
                <a:solidFill>
                  <a:srgbClr val="000000"/>
                </a:solidFill>
                <a:latin typeface="宋体" charset="-122"/>
              </a:rPr>
              <a:t>中，结果的高</a:t>
            </a:r>
            <a:r>
              <a:rPr lang="en-US" altLang="zh-CN" sz="2800" b="1" smtClean="0">
                <a:solidFill>
                  <a:srgbClr val="000000"/>
                </a:solidFill>
                <a:latin typeface="宋体" charset="-122"/>
              </a:rPr>
              <a:t>32</a:t>
            </a:r>
            <a:r>
              <a:rPr lang="zh-CN" altLang="en-US" sz="2800" b="1" smtClean="0">
                <a:solidFill>
                  <a:srgbClr val="000000"/>
                </a:solidFill>
                <a:latin typeface="宋体" charset="-122"/>
              </a:rPr>
              <a:t>位同目的寄存器</a:t>
            </a:r>
            <a:r>
              <a:rPr lang="en-US" altLang="zh-CN" sz="2800" b="1" smtClean="0">
                <a:solidFill>
                  <a:srgbClr val="000000"/>
                </a:solidFill>
                <a:latin typeface="宋体" charset="-122"/>
              </a:rPr>
              <a:t>High</a:t>
            </a:r>
            <a:r>
              <a:rPr lang="zh-CN" altLang="en-US" sz="2800" b="1" smtClean="0">
                <a:solidFill>
                  <a:srgbClr val="000000"/>
                </a:solidFill>
                <a:latin typeface="宋体" charset="-122"/>
              </a:rPr>
              <a:t>中的值相加后又放置到目的寄存器</a:t>
            </a:r>
            <a:r>
              <a:rPr lang="en-US" altLang="zh-CN" sz="2800" b="1" smtClean="0">
                <a:solidFill>
                  <a:srgbClr val="000000"/>
                </a:solidFill>
                <a:latin typeface="宋体" charset="-122"/>
              </a:rPr>
              <a:t>High</a:t>
            </a:r>
            <a:r>
              <a:rPr lang="zh-CN" altLang="en-US" sz="2800" b="1" smtClean="0">
                <a:solidFill>
                  <a:srgbClr val="000000"/>
                </a:solidFill>
                <a:latin typeface="宋体" charset="-122"/>
              </a:rPr>
              <a:t>中，同时可以根据运算结果设置</a:t>
            </a:r>
            <a:r>
              <a:rPr lang="en-US" altLang="zh-CN" sz="2800" b="1" smtClean="0">
                <a:solidFill>
                  <a:srgbClr val="000000"/>
                </a:solidFill>
                <a:latin typeface="宋体" charset="-122"/>
              </a:rPr>
              <a:t>CPSR</a:t>
            </a:r>
            <a:r>
              <a:rPr lang="zh-CN" altLang="en-US" sz="2800" b="1" smtClean="0">
                <a:solidFill>
                  <a:srgbClr val="000000"/>
                </a:solidFill>
                <a:latin typeface="宋体" charset="-122"/>
              </a:rPr>
              <a:t>中相应的条件标志位。其中，操作数</a:t>
            </a:r>
            <a:r>
              <a:rPr lang="en-US" altLang="zh-CN" sz="2800" b="1" smtClean="0">
                <a:solidFill>
                  <a:srgbClr val="000000"/>
                </a:solidFill>
                <a:latin typeface="宋体" charset="-122"/>
              </a:rPr>
              <a:t>1</a:t>
            </a:r>
            <a:r>
              <a:rPr lang="zh-CN" altLang="en-US" sz="2800" b="1" smtClean="0">
                <a:solidFill>
                  <a:srgbClr val="000000"/>
                </a:solidFill>
                <a:latin typeface="宋体" charset="-122"/>
              </a:rPr>
              <a:t>和操作数</a:t>
            </a:r>
            <a:r>
              <a:rPr lang="en-US" altLang="zh-CN" sz="2800" b="1" smtClean="0">
                <a:solidFill>
                  <a:srgbClr val="000000"/>
                </a:solidFill>
                <a:latin typeface="宋体" charset="-122"/>
              </a:rPr>
              <a:t>2</a:t>
            </a:r>
            <a:r>
              <a:rPr lang="zh-CN" altLang="en-US" sz="2800" b="1" smtClean="0">
                <a:solidFill>
                  <a:srgbClr val="000000"/>
                </a:solidFill>
                <a:latin typeface="宋体" charset="-122"/>
              </a:rPr>
              <a:t>均为</a:t>
            </a:r>
            <a:r>
              <a:rPr lang="en-US" altLang="zh-CN" sz="2800" b="1" smtClean="0">
                <a:solidFill>
                  <a:srgbClr val="000000"/>
                </a:solidFill>
                <a:latin typeface="宋体" charset="-122"/>
              </a:rPr>
              <a:t>32</a:t>
            </a:r>
            <a:r>
              <a:rPr lang="zh-CN" altLang="en-US" sz="2800" b="1" smtClean="0">
                <a:solidFill>
                  <a:srgbClr val="000000"/>
                </a:solidFill>
                <a:latin typeface="宋体" charset="-122"/>
              </a:rPr>
              <a:t>位的有符号数。</a:t>
            </a:r>
          </a:p>
          <a:p>
            <a:pPr>
              <a:buFontTx/>
              <a:buNone/>
            </a:pPr>
            <a:r>
              <a:rPr lang="zh-CN" altLang="en-US" sz="2800" b="1" smtClean="0">
                <a:latin typeface="宋体" charset="-122"/>
              </a:rPr>
              <a:t>	</a:t>
            </a:r>
            <a:r>
              <a:rPr lang="en-US" altLang="zh-CN" sz="2800" b="1" smtClean="0">
                <a:latin typeface="宋体" charset="-122"/>
              </a:rPr>
              <a:t>SMLAL	R0</a:t>
            </a:r>
            <a:r>
              <a:rPr lang="zh-CN" altLang="en-US" sz="2800" b="1" smtClean="0">
                <a:latin typeface="宋体" charset="-122"/>
              </a:rPr>
              <a:t>，</a:t>
            </a:r>
            <a:r>
              <a:rPr lang="en-US" altLang="zh-CN" sz="2800" b="1" smtClean="0">
                <a:latin typeface="宋体" charset="-122"/>
              </a:rPr>
              <a:t>R1</a:t>
            </a:r>
            <a:r>
              <a:rPr lang="zh-CN" altLang="en-US" sz="2800" b="1" smtClean="0">
                <a:latin typeface="宋体" charset="-122"/>
              </a:rPr>
              <a:t>，</a:t>
            </a:r>
            <a:r>
              <a:rPr lang="en-US" altLang="zh-CN" sz="2800" b="1" smtClean="0">
                <a:latin typeface="宋体" charset="-122"/>
              </a:rPr>
              <a:t>R2</a:t>
            </a:r>
            <a:r>
              <a:rPr lang="zh-CN" altLang="en-US" sz="2800" b="1" smtClean="0">
                <a:latin typeface="宋体" charset="-122"/>
              </a:rPr>
              <a:t>，</a:t>
            </a:r>
            <a:r>
              <a:rPr lang="en-US" altLang="zh-CN" sz="2800" b="1" smtClean="0">
                <a:latin typeface="宋体" charset="-122"/>
              </a:rPr>
              <a:t>R3</a:t>
            </a:r>
          </a:p>
        </p:txBody>
      </p:sp>
      <p:sp>
        <p:nvSpPr>
          <p:cNvPr id="558083"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7">
                                            <p:txEl>
                                              <p:pRg st="0" end="0"/>
                                            </p:txEl>
                                          </p:spTgt>
                                        </p:tgtEl>
                                        <p:attrNameLst>
                                          <p:attrName>style.visibility</p:attrName>
                                        </p:attrNameLst>
                                      </p:cBhvr>
                                      <p:to>
                                        <p:strVal val="visible"/>
                                      </p:to>
                                    </p:set>
                                    <p:anim calcmode="lin" valueType="num">
                                      <p:cBhvr additive="base">
                                        <p:cTn id="7" dur="500" fill="hold"/>
                                        <p:tgtEl>
                                          <p:spTgt spid="778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78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7827">
                                            <p:txEl>
                                              <p:pRg st="1" end="1"/>
                                            </p:txEl>
                                          </p:spTgt>
                                        </p:tgtEl>
                                        <p:attrNameLst>
                                          <p:attrName>style.visibility</p:attrName>
                                        </p:attrNameLst>
                                      </p:cBhvr>
                                      <p:to>
                                        <p:strVal val="visible"/>
                                      </p:to>
                                    </p:set>
                                    <p:anim calcmode="lin" valueType="num">
                                      <p:cBhvr additive="base">
                                        <p:cTn id="13" dur="500" fill="hold"/>
                                        <p:tgtEl>
                                          <p:spTgt spid="778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78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7827">
                                            <p:txEl>
                                              <p:pRg st="2" end="2"/>
                                            </p:txEl>
                                          </p:spTgt>
                                        </p:tgtEl>
                                        <p:attrNameLst>
                                          <p:attrName>style.visibility</p:attrName>
                                        </p:attrNameLst>
                                      </p:cBhvr>
                                      <p:to>
                                        <p:strVal val="visible"/>
                                      </p:to>
                                    </p:set>
                                    <p:anim calcmode="lin" valueType="num">
                                      <p:cBhvr additive="base">
                                        <p:cTn id="19" dur="500" fill="hold"/>
                                        <p:tgtEl>
                                          <p:spTgt spid="778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78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7827">
                                            <p:txEl>
                                              <p:pRg st="3" end="3"/>
                                            </p:txEl>
                                          </p:spTgt>
                                        </p:tgtEl>
                                        <p:attrNameLst>
                                          <p:attrName>style.visibility</p:attrName>
                                        </p:attrNameLst>
                                      </p:cBhvr>
                                      <p:to>
                                        <p:strVal val="visible"/>
                                      </p:to>
                                    </p:set>
                                    <p:anim calcmode="lin" valueType="num">
                                      <p:cBhvr additive="base">
                                        <p:cTn id="25" dur="500" fill="hold"/>
                                        <p:tgtEl>
                                          <p:spTgt spid="778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782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uild="p" autoUpdateAnimBg="0"/>
    </p:bldLst>
  </p:timing>
</p:sld>
</file>

<file path=ppt/slides/slide2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fontAlgn="auto">
              <a:spcAft>
                <a:spcPts val="0"/>
              </a:spcAft>
              <a:defRPr/>
            </a:pPr>
            <a:r>
              <a:rPr lang="zh-CN" altLang="en-US" smtClean="0"/>
              <a:t>程序状态寄存器访问指令 </a:t>
            </a:r>
          </a:p>
        </p:txBody>
      </p:sp>
      <p:sp>
        <p:nvSpPr>
          <p:cNvPr id="78851" name="Rectangle 3"/>
          <p:cNvSpPr>
            <a:spLocks noGrp="1" noChangeArrowheads="1"/>
          </p:cNvSpPr>
          <p:nvPr>
            <p:ph type="body" idx="1"/>
          </p:nvPr>
        </p:nvSpPr>
        <p:spPr bwMode="auto">
          <a:xfrm>
            <a:off x="750888" y="1698625"/>
            <a:ext cx="7764462" cy="4462463"/>
          </a:xfrm>
        </p:spPr>
        <p:txBody>
          <a:bodyPr wrap="square" numCol="1" anchor="t" anchorCtr="0" compatLnSpc="1">
            <a:prstTxWarp prst="textNoShape">
              <a:avLst/>
            </a:prstTxWarp>
          </a:bodyPr>
          <a:lstStyle/>
          <a:p>
            <a:pPr marL="457200" indent="-457200" algn="just">
              <a:buFontTx/>
              <a:buNone/>
            </a:pPr>
            <a:r>
              <a:rPr lang="en-US" altLang="zh-CN" sz="2800" b="1" smtClean="0">
                <a:solidFill>
                  <a:srgbClr val="000000"/>
                </a:solidFill>
                <a:latin typeface="宋体" charset="-122"/>
              </a:rPr>
              <a:t>      ARM</a:t>
            </a:r>
            <a:r>
              <a:rPr lang="zh-CN" altLang="en-US" sz="2800" b="1" smtClean="0">
                <a:solidFill>
                  <a:srgbClr val="000000"/>
                </a:solidFill>
              </a:rPr>
              <a:t>微处理器支持程序状态寄存器访问指令，用于在程序状态寄存器和通用寄存器之间传送数据，程序状态寄存器访问指令包括以下两条：</a:t>
            </a:r>
          </a:p>
          <a:p>
            <a:pPr marL="457200" indent="-457200" algn="just"/>
            <a:endParaRPr lang="zh-CN" altLang="en-US" sz="2800" b="1" smtClean="0">
              <a:solidFill>
                <a:srgbClr val="000000"/>
              </a:solidFill>
              <a:latin typeface="宋体" charset="-122"/>
            </a:endParaRPr>
          </a:p>
          <a:p>
            <a:pPr marL="838200" lvl="1" indent="-381000" algn="just"/>
            <a:r>
              <a:rPr lang="en-US" altLang="zh-CN" sz="2400" b="1" smtClean="0">
                <a:solidFill>
                  <a:srgbClr val="000000"/>
                </a:solidFill>
                <a:latin typeface="宋体" charset="-122"/>
              </a:rPr>
              <a:t>MRS	</a:t>
            </a:r>
            <a:r>
              <a:rPr lang="zh-CN" altLang="en-US" sz="2400" b="1" smtClean="0">
                <a:solidFill>
                  <a:srgbClr val="000000"/>
                </a:solidFill>
              </a:rPr>
              <a:t>程序状态寄存器到通用寄存器的数据传送</a:t>
            </a:r>
            <a:r>
              <a:rPr lang="zh-CN" altLang="en-US" sz="2400" b="1" smtClean="0">
                <a:solidFill>
                  <a:srgbClr val="000000"/>
                </a:solidFill>
                <a:latin typeface="宋体" charset="-122"/>
              </a:rPr>
              <a:t>指令</a:t>
            </a:r>
          </a:p>
          <a:p>
            <a:pPr marL="838200" lvl="1" indent="-381000" algn="just"/>
            <a:r>
              <a:rPr lang="en-US" altLang="zh-CN" sz="2400" b="1" smtClean="0">
                <a:solidFill>
                  <a:srgbClr val="000000"/>
                </a:solidFill>
                <a:latin typeface="宋体" charset="-122"/>
              </a:rPr>
              <a:t>MSR	</a:t>
            </a:r>
            <a:r>
              <a:rPr lang="zh-CN" altLang="en-US" sz="2400" b="1" smtClean="0">
                <a:solidFill>
                  <a:srgbClr val="000000"/>
                </a:solidFill>
              </a:rPr>
              <a:t>通用寄存器到程序状态寄存器的数据传送</a:t>
            </a:r>
            <a:r>
              <a:rPr lang="zh-CN" altLang="en-US" sz="2400" b="1" smtClean="0">
                <a:solidFill>
                  <a:srgbClr val="000000"/>
                </a:solidFill>
                <a:latin typeface="宋体" charset="-122"/>
              </a:rPr>
              <a:t>指令</a:t>
            </a:r>
          </a:p>
          <a:p>
            <a:pPr marL="457200" indent="-457200"/>
            <a:endParaRPr lang="en-US" altLang="zh-CN" sz="2800" smtClean="0"/>
          </a:p>
        </p:txBody>
      </p:sp>
      <p:sp>
        <p:nvSpPr>
          <p:cNvPr id="559107"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 calcmode="lin" valueType="num">
                                      <p:cBhvr additive="base">
                                        <p:cTn id="7" dur="500" fill="hold"/>
                                        <p:tgtEl>
                                          <p:spTgt spid="788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85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8851">
                                            <p:txEl>
                                              <p:pRg st="2" end="2"/>
                                            </p:txEl>
                                          </p:spTgt>
                                        </p:tgtEl>
                                        <p:attrNameLst>
                                          <p:attrName>style.visibility</p:attrName>
                                        </p:attrNameLst>
                                      </p:cBhvr>
                                      <p:to>
                                        <p:strVal val="visible"/>
                                      </p:to>
                                    </p:set>
                                    <p:anim calcmode="lin" valueType="num">
                                      <p:cBhvr additive="base">
                                        <p:cTn id="11" dur="500" fill="hold"/>
                                        <p:tgtEl>
                                          <p:spTgt spid="78851">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8851">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8851">
                                            <p:txEl>
                                              <p:pRg st="3" end="3"/>
                                            </p:txEl>
                                          </p:spTgt>
                                        </p:tgtEl>
                                        <p:attrNameLst>
                                          <p:attrName>style.visibility</p:attrName>
                                        </p:attrNameLst>
                                      </p:cBhvr>
                                      <p:to>
                                        <p:strVal val="visible"/>
                                      </p:to>
                                    </p:set>
                                    <p:anim calcmode="lin" valueType="num">
                                      <p:cBhvr additive="base">
                                        <p:cTn id="15" dur="500" fill="hold"/>
                                        <p:tgtEl>
                                          <p:spTgt spid="78851">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885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autoUpdateAnimBg="0"/>
    </p:bldLst>
  </p:timing>
</p:sld>
</file>

<file path=ppt/slides/slide2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fontAlgn="auto">
              <a:spcAft>
                <a:spcPts val="0"/>
              </a:spcAft>
              <a:defRPr/>
            </a:pPr>
            <a:r>
              <a:rPr lang="en-US" altLang="zh-CN" smtClean="0"/>
              <a:t>MRS</a:t>
            </a:r>
            <a:r>
              <a:rPr lang="zh-CN" altLang="en-US" smtClean="0"/>
              <a:t>指令 </a:t>
            </a:r>
          </a:p>
        </p:txBody>
      </p:sp>
      <p:sp>
        <p:nvSpPr>
          <p:cNvPr id="79875" name="Rectangle 3"/>
          <p:cNvSpPr>
            <a:spLocks noGrp="1" noChangeArrowheads="1"/>
          </p:cNvSpPr>
          <p:nvPr>
            <p:ph type="body" idx="1"/>
          </p:nvPr>
        </p:nvSpPr>
        <p:spPr bwMode="auto">
          <a:xfrm>
            <a:off x="750888" y="1698625"/>
            <a:ext cx="7764462" cy="4462463"/>
          </a:xfrm>
        </p:spPr>
        <p:txBody>
          <a:bodyPr wrap="square" numCol="1" anchor="t" anchorCtr="0" compatLnSpc="1">
            <a:prstTxWarp prst="textNoShape">
              <a:avLst/>
            </a:prstTxWarp>
          </a:bodyPr>
          <a:lstStyle/>
          <a:p>
            <a:pPr marL="381000" indent="-381000" algn="just">
              <a:buFontTx/>
              <a:buNone/>
            </a:pPr>
            <a:r>
              <a:rPr lang="zh-CN" altLang="en-US" sz="2800" b="1" smtClean="0">
                <a:solidFill>
                  <a:srgbClr val="000000"/>
                </a:solidFill>
                <a:latin typeface="宋体" charset="-122"/>
              </a:rPr>
              <a:t>格式为：</a:t>
            </a:r>
          </a:p>
          <a:p>
            <a:pPr marL="381000" indent="-381000" algn="just">
              <a:buFontTx/>
              <a:buNone/>
            </a:pPr>
            <a:r>
              <a:rPr lang="en-US" altLang="zh-CN" sz="2800" b="1" smtClean="0">
                <a:solidFill>
                  <a:srgbClr val="000000"/>
                </a:solidFill>
                <a:latin typeface="宋体" charset="-122"/>
              </a:rPr>
              <a:t>MRS{</a:t>
            </a:r>
            <a:r>
              <a:rPr lang="zh-CN" altLang="en-US" sz="2800" b="1" smtClean="0">
                <a:solidFill>
                  <a:srgbClr val="000000"/>
                </a:solidFill>
                <a:latin typeface="宋体" charset="-122"/>
              </a:rPr>
              <a:t>条件</a:t>
            </a:r>
            <a:r>
              <a:rPr lang="en-US" altLang="zh-CN" sz="2800" b="1" smtClean="0">
                <a:solidFill>
                  <a:srgbClr val="000000"/>
                </a:solidFill>
                <a:latin typeface="宋体" charset="-122"/>
              </a:rPr>
              <a:t>}</a:t>
            </a:r>
            <a:r>
              <a:rPr lang="zh-CN" altLang="en-US" sz="2800" b="1" smtClean="0">
                <a:solidFill>
                  <a:srgbClr val="000000"/>
                </a:solidFill>
                <a:latin typeface="宋体" charset="-122"/>
              </a:rPr>
              <a:t>通用寄存器，程序状态寄存器（</a:t>
            </a:r>
            <a:r>
              <a:rPr lang="en-US" altLang="zh-CN" sz="2800" b="1" smtClean="0">
                <a:solidFill>
                  <a:srgbClr val="000000"/>
                </a:solidFill>
                <a:latin typeface="宋体" charset="-122"/>
              </a:rPr>
              <a:t>CPSR</a:t>
            </a:r>
            <a:r>
              <a:rPr lang="zh-CN" altLang="en-US" sz="2800" b="1" smtClean="0">
                <a:solidFill>
                  <a:srgbClr val="000000"/>
                </a:solidFill>
                <a:latin typeface="宋体" charset="-122"/>
              </a:rPr>
              <a:t>或</a:t>
            </a:r>
            <a:r>
              <a:rPr lang="en-US" altLang="zh-CN" sz="2800" b="1" smtClean="0">
                <a:solidFill>
                  <a:srgbClr val="000000"/>
                </a:solidFill>
                <a:latin typeface="宋体" charset="-122"/>
              </a:rPr>
              <a:t>SPSR</a:t>
            </a:r>
            <a:r>
              <a:rPr lang="zh-CN" altLang="en-US" sz="2800" b="1" smtClean="0">
                <a:solidFill>
                  <a:srgbClr val="000000"/>
                </a:solidFill>
                <a:latin typeface="宋体" charset="-122"/>
              </a:rPr>
              <a:t>）</a:t>
            </a:r>
          </a:p>
          <a:p>
            <a:pPr marL="381000" indent="-381000" algn="just">
              <a:buFontTx/>
              <a:buNone/>
            </a:pPr>
            <a:r>
              <a:rPr lang="zh-CN" altLang="en-US" sz="2800" b="1" smtClean="0">
                <a:solidFill>
                  <a:srgbClr val="000000"/>
                </a:solidFill>
                <a:latin typeface="宋体" charset="-122"/>
              </a:rPr>
              <a:t>     将程序状态寄存器的内容传送到通用寄存器中。</a:t>
            </a:r>
          </a:p>
          <a:p>
            <a:pPr marL="381000" indent="-381000" algn="just">
              <a:buFontTx/>
              <a:buNone/>
            </a:pPr>
            <a:r>
              <a:rPr lang="en-US" altLang="zh-CN" sz="2800" b="1" smtClean="0">
                <a:latin typeface="宋体" charset="-122"/>
              </a:rPr>
              <a:t>MRS		R0</a:t>
            </a:r>
            <a:r>
              <a:rPr lang="zh-CN" altLang="en-US" sz="2800" b="1" smtClean="0">
                <a:latin typeface="宋体" charset="-122"/>
              </a:rPr>
              <a:t>，</a:t>
            </a:r>
            <a:r>
              <a:rPr lang="en-US" altLang="zh-CN" sz="2800" b="1" smtClean="0">
                <a:latin typeface="宋体" charset="-122"/>
              </a:rPr>
              <a:t>CPSR	</a:t>
            </a:r>
          </a:p>
          <a:p>
            <a:pPr marL="381000" indent="-381000">
              <a:buFontTx/>
              <a:buNone/>
            </a:pPr>
            <a:r>
              <a:rPr lang="en-US" altLang="zh-CN" sz="2800" b="1" smtClean="0">
                <a:latin typeface="宋体" charset="-122"/>
              </a:rPr>
              <a:t>MRS		R0</a:t>
            </a:r>
            <a:r>
              <a:rPr lang="zh-CN" altLang="en-US" sz="2800" b="1" smtClean="0">
                <a:latin typeface="宋体" charset="-122"/>
              </a:rPr>
              <a:t>，</a:t>
            </a:r>
            <a:r>
              <a:rPr lang="en-US" altLang="zh-CN" sz="2800" b="1" smtClean="0">
                <a:latin typeface="宋体" charset="-122"/>
              </a:rPr>
              <a:t>SPSR</a:t>
            </a:r>
          </a:p>
        </p:txBody>
      </p:sp>
      <p:sp>
        <p:nvSpPr>
          <p:cNvPr id="560131"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Effect transition="in" filter="box(in)">
                                      <p:cBhvr>
                                        <p:cTn id="7" dur="500"/>
                                        <p:tgtEl>
                                          <p:spTgt spid="798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9875">
                                            <p:txEl>
                                              <p:pRg st="1" end="1"/>
                                            </p:txEl>
                                          </p:spTgt>
                                        </p:tgtEl>
                                        <p:attrNameLst>
                                          <p:attrName>style.visibility</p:attrName>
                                        </p:attrNameLst>
                                      </p:cBhvr>
                                      <p:to>
                                        <p:strVal val="visible"/>
                                      </p:to>
                                    </p:set>
                                    <p:animEffect transition="in" filter="box(in)">
                                      <p:cBhvr>
                                        <p:cTn id="12" dur="500"/>
                                        <p:tgtEl>
                                          <p:spTgt spid="798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9875">
                                            <p:txEl>
                                              <p:pRg st="2" end="2"/>
                                            </p:txEl>
                                          </p:spTgt>
                                        </p:tgtEl>
                                        <p:attrNameLst>
                                          <p:attrName>style.visibility</p:attrName>
                                        </p:attrNameLst>
                                      </p:cBhvr>
                                      <p:to>
                                        <p:strVal val="visible"/>
                                      </p:to>
                                    </p:set>
                                    <p:animEffect transition="in" filter="box(in)">
                                      <p:cBhvr>
                                        <p:cTn id="17" dur="500"/>
                                        <p:tgtEl>
                                          <p:spTgt spid="798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9875">
                                            <p:txEl>
                                              <p:pRg st="3" end="3"/>
                                            </p:txEl>
                                          </p:spTgt>
                                        </p:tgtEl>
                                        <p:attrNameLst>
                                          <p:attrName>style.visibility</p:attrName>
                                        </p:attrNameLst>
                                      </p:cBhvr>
                                      <p:to>
                                        <p:strVal val="visible"/>
                                      </p:to>
                                    </p:set>
                                    <p:animEffect transition="in" filter="box(in)">
                                      <p:cBhvr>
                                        <p:cTn id="22" dur="500"/>
                                        <p:tgtEl>
                                          <p:spTgt spid="798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9875">
                                            <p:txEl>
                                              <p:pRg st="4" end="4"/>
                                            </p:txEl>
                                          </p:spTgt>
                                        </p:tgtEl>
                                        <p:attrNameLst>
                                          <p:attrName>style.visibility</p:attrName>
                                        </p:attrNameLst>
                                      </p:cBhvr>
                                      <p:to>
                                        <p:strVal val="visible"/>
                                      </p:to>
                                    </p:set>
                                    <p:animEffect transition="in" filter="box(in)">
                                      <p:cBhvr>
                                        <p:cTn id="27" dur="500"/>
                                        <p:tgtEl>
                                          <p:spTgt spid="798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solidFill>
                  <a:srgbClr val="0070C0"/>
                </a:solidFill>
              </a:rPr>
              <a:t>二进制数字编码</a:t>
            </a:r>
            <a:endParaRPr lang="zh-CN" altLang="en-US" sz="3600" dirty="0">
              <a:solidFill>
                <a:srgbClr val="0070C0"/>
              </a:solidFill>
            </a:endParaRPr>
          </a:p>
        </p:txBody>
      </p:sp>
      <p:sp>
        <p:nvSpPr>
          <p:cNvPr id="3" name="内容占位符 2"/>
          <p:cNvSpPr>
            <a:spLocks noGrp="1"/>
          </p:cNvSpPr>
          <p:nvPr>
            <p:ph idx="1"/>
          </p:nvPr>
        </p:nvSpPr>
        <p:spPr>
          <a:xfrm>
            <a:off x="750888" y="1500188"/>
            <a:ext cx="7764462" cy="5000625"/>
          </a:xfrm>
        </p:spPr>
        <p:txBody>
          <a:bodyPr>
            <a:normAutofit fontScale="92500"/>
          </a:bodyPr>
          <a:lstStyle/>
          <a:p>
            <a:pPr indent="-170815" fontAlgn="auto">
              <a:spcAft>
                <a:spcPts val="0"/>
              </a:spcAft>
              <a:defRPr/>
            </a:pPr>
            <a:r>
              <a:rPr lang="en-US" altLang="zh-CN" sz="3200" b="1" dirty="0" smtClean="0">
                <a:solidFill>
                  <a:srgbClr val="0070C0"/>
                </a:solidFill>
                <a:latin typeface="宋体" pitchFamily="2" charset="-122"/>
                <a:ea typeface="宋体" pitchFamily="2" charset="-122"/>
              </a:rPr>
              <a:t>4. </a:t>
            </a:r>
            <a:r>
              <a:rPr lang="zh-CN" altLang="en-US" sz="3200" b="1" dirty="0" smtClean="0">
                <a:solidFill>
                  <a:srgbClr val="0070C0"/>
                </a:solidFill>
                <a:latin typeface="宋体" pitchFamily="2" charset="-122"/>
                <a:ea typeface="宋体" pitchFamily="2" charset="-122"/>
              </a:rPr>
              <a:t>补码 </a:t>
            </a:r>
            <a:endParaRPr lang="en-US" altLang="zh-CN" sz="3200" b="1" dirty="0" smtClean="0">
              <a:solidFill>
                <a:srgbClr val="0070C0"/>
              </a:solidFill>
              <a:latin typeface="宋体" pitchFamily="2" charset="-122"/>
              <a:ea typeface="宋体" pitchFamily="2" charset="-122"/>
            </a:endParaRPr>
          </a:p>
          <a:p>
            <a:pPr indent="-170815" fontAlgn="auto">
              <a:lnSpc>
                <a:spcPct val="170000"/>
              </a:lnSpc>
              <a:spcAft>
                <a:spcPts val="0"/>
              </a:spcAft>
              <a:buFont typeface="Webdings" pitchFamily="18" charset="2"/>
              <a:buNone/>
              <a:defRPr/>
            </a:pPr>
            <a:r>
              <a:rPr lang="zh-CN" altLang="en-US" sz="3200" dirty="0" smtClean="0">
                <a:solidFill>
                  <a:srgbClr val="0070C0"/>
                </a:solidFill>
                <a:latin typeface="宋体" pitchFamily="2" charset="-122"/>
                <a:ea typeface="宋体" pitchFamily="2" charset="-122"/>
              </a:rPr>
              <a:t>单字节补码的编码规则：最高位是符号位</a:t>
            </a:r>
            <a:endParaRPr lang="en-US" altLang="zh-CN" sz="3200" dirty="0" smtClean="0">
              <a:solidFill>
                <a:srgbClr val="0070C0"/>
              </a:solidFill>
              <a:latin typeface="宋体" pitchFamily="2" charset="-122"/>
              <a:ea typeface="宋体" pitchFamily="2" charset="-122"/>
            </a:endParaRPr>
          </a:p>
          <a:p>
            <a:pPr indent="-170815" fontAlgn="auto">
              <a:lnSpc>
                <a:spcPct val="170000"/>
              </a:lnSpc>
              <a:spcAft>
                <a:spcPts val="0"/>
              </a:spcAft>
              <a:buFont typeface="Webdings" pitchFamily="18" charset="2"/>
              <a:buNone/>
              <a:defRPr/>
            </a:pPr>
            <a:r>
              <a:rPr lang="en-US" altLang="zh-CN" sz="3200" dirty="0" smtClean="0">
                <a:solidFill>
                  <a:srgbClr val="0070C0"/>
                </a:solidFill>
                <a:latin typeface="宋体" pitchFamily="2" charset="-122"/>
                <a:ea typeface="宋体" pitchFamily="2" charset="-122"/>
              </a:rPr>
              <a:t>0</a:t>
            </a:r>
            <a:r>
              <a:rPr lang="zh-CN" altLang="en-US" sz="3200" dirty="0" smtClean="0">
                <a:solidFill>
                  <a:srgbClr val="0070C0"/>
                </a:solidFill>
                <a:latin typeface="宋体" pitchFamily="2" charset="-122"/>
                <a:ea typeface="宋体" pitchFamily="2" charset="-122"/>
              </a:rPr>
              <a:t>表示正数、</a:t>
            </a:r>
            <a:r>
              <a:rPr lang="en-US" altLang="zh-CN" sz="3200" dirty="0" smtClean="0">
                <a:solidFill>
                  <a:srgbClr val="0070C0"/>
                </a:solidFill>
                <a:latin typeface="宋体" pitchFamily="2" charset="-122"/>
                <a:ea typeface="宋体" pitchFamily="2" charset="-122"/>
              </a:rPr>
              <a:t>1</a:t>
            </a:r>
            <a:r>
              <a:rPr lang="zh-CN" altLang="en-US" sz="3200" dirty="0" smtClean="0">
                <a:solidFill>
                  <a:srgbClr val="0070C0"/>
                </a:solidFill>
                <a:latin typeface="宋体" pitchFamily="2" charset="-122"/>
                <a:ea typeface="宋体" pitchFamily="2" charset="-122"/>
              </a:rPr>
              <a:t>表示负数。</a:t>
            </a:r>
            <a:endParaRPr lang="en-US" altLang="zh-CN" sz="3200" dirty="0" smtClean="0">
              <a:solidFill>
                <a:srgbClr val="0070C0"/>
              </a:solidFill>
              <a:latin typeface="宋体" pitchFamily="2" charset="-122"/>
              <a:ea typeface="宋体" pitchFamily="2" charset="-122"/>
            </a:endParaRPr>
          </a:p>
          <a:p>
            <a:pPr indent="-170815" fontAlgn="auto">
              <a:lnSpc>
                <a:spcPct val="170000"/>
              </a:lnSpc>
              <a:spcAft>
                <a:spcPts val="0"/>
              </a:spcAft>
              <a:buFont typeface="Webdings" pitchFamily="18" charset="2"/>
              <a:buNone/>
              <a:defRPr/>
            </a:pPr>
            <a:r>
              <a:rPr lang="en-US" altLang="zh-CN" sz="3200" dirty="0" smtClean="0">
                <a:solidFill>
                  <a:srgbClr val="0070C0"/>
                </a:solidFill>
                <a:latin typeface="宋体" pitchFamily="2" charset="-122"/>
                <a:ea typeface="宋体" pitchFamily="2" charset="-122"/>
              </a:rPr>
              <a:t>           </a:t>
            </a:r>
            <a:r>
              <a:rPr lang="zh-CN" altLang="en-US" sz="3200" dirty="0" smtClean="0">
                <a:solidFill>
                  <a:srgbClr val="0070C0"/>
                </a:solidFill>
                <a:latin typeface="宋体" pitchFamily="2" charset="-122"/>
                <a:ea typeface="宋体" pitchFamily="2" charset="-122"/>
              </a:rPr>
              <a:t>正数 → 数值</a:t>
            </a:r>
            <a:endParaRPr lang="en-US" altLang="zh-CN" sz="3200" dirty="0" smtClean="0">
              <a:solidFill>
                <a:srgbClr val="0070C0"/>
              </a:solidFill>
              <a:latin typeface="宋体" pitchFamily="2" charset="-122"/>
              <a:ea typeface="宋体" pitchFamily="2" charset="-122"/>
            </a:endParaRPr>
          </a:p>
          <a:p>
            <a:pPr indent="-170815" fontAlgn="auto">
              <a:lnSpc>
                <a:spcPct val="100000"/>
              </a:lnSpc>
              <a:spcAft>
                <a:spcPts val="0"/>
              </a:spcAft>
              <a:buFont typeface="Webdings" pitchFamily="18" charset="2"/>
              <a:buNone/>
              <a:defRPr/>
            </a:pPr>
            <a:r>
              <a:rPr lang="zh-CN" altLang="en-US" sz="3200" dirty="0" smtClean="0">
                <a:solidFill>
                  <a:srgbClr val="0070C0"/>
                </a:solidFill>
                <a:latin typeface="宋体" pitchFamily="2" charset="-122"/>
                <a:ea typeface="宋体" pitchFamily="2" charset="-122"/>
              </a:rPr>
              <a:t>其余各位</a:t>
            </a:r>
            <a:r>
              <a:rPr lang="zh-CN" altLang="en-US" sz="3200" dirty="0" smtClean="0">
                <a:solidFill>
                  <a:srgbClr val="0070C0"/>
                </a:solidFill>
              </a:rPr>
              <a:t>→</a:t>
            </a:r>
            <a:r>
              <a:rPr lang="zh-CN" altLang="en-US" sz="3200" dirty="0" smtClean="0">
                <a:solidFill>
                  <a:srgbClr val="0070C0"/>
                </a:solidFill>
                <a:latin typeface="宋体" pitchFamily="2" charset="-122"/>
                <a:ea typeface="宋体" pitchFamily="2" charset="-122"/>
              </a:rPr>
              <a:t> </a:t>
            </a:r>
            <a:endParaRPr lang="en-US" altLang="zh-CN" sz="3200" dirty="0" smtClean="0">
              <a:solidFill>
                <a:srgbClr val="0070C0"/>
              </a:solidFill>
              <a:latin typeface="宋体" pitchFamily="2" charset="-122"/>
              <a:ea typeface="宋体" pitchFamily="2" charset="-122"/>
            </a:endParaRPr>
          </a:p>
          <a:p>
            <a:pPr indent="-170815" fontAlgn="auto">
              <a:lnSpc>
                <a:spcPct val="170000"/>
              </a:lnSpc>
              <a:spcAft>
                <a:spcPts val="0"/>
              </a:spcAft>
              <a:buFont typeface="Webdings" pitchFamily="18" charset="2"/>
              <a:buNone/>
              <a:defRPr/>
            </a:pPr>
            <a:r>
              <a:rPr lang="en-US" altLang="zh-CN" sz="3200" dirty="0" smtClean="0">
                <a:solidFill>
                  <a:srgbClr val="0070C0"/>
                </a:solidFill>
                <a:latin typeface="宋体" pitchFamily="2" charset="-122"/>
                <a:ea typeface="宋体" pitchFamily="2" charset="-122"/>
              </a:rPr>
              <a:t>           </a:t>
            </a:r>
            <a:r>
              <a:rPr lang="zh-CN" altLang="en-US" sz="3200" dirty="0" smtClean="0">
                <a:solidFill>
                  <a:srgbClr val="0070C0"/>
                </a:solidFill>
                <a:latin typeface="宋体" pitchFamily="2" charset="-122"/>
                <a:ea typeface="宋体" pitchFamily="2" charset="-122"/>
              </a:rPr>
              <a:t>负数 → 数值各比特变反后加</a:t>
            </a:r>
            <a:r>
              <a:rPr lang="en-US" altLang="zh-CN" sz="3200" dirty="0" smtClean="0">
                <a:solidFill>
                  <a:srgbClr val="0070C0"/>
                </a:solidFill>
                <a:latin typeface="宋体" pitchFamily="2" charset="-122"/>
                <a:ea typeface="宋体" pitchFamily="2" charset="-122"/>
              </a:rPr>
              <a:t>1</a:t>
            </a:r>
          </a:p>
          <a:p>
            <a:pPr indent="-170815" fontAlgn="auto">
              <a:spcAft>
                <a:spcPts val="0"/>
              </a:spcAft>
              <a:defRPr/>
            </a:pPr>
            <a:endParaRPr lang="en-US" altLang="zh-CN" sz="3200" dirty="0" smtClean="0">
              <a:solidFill>
                <a:srgbClr val="0070C0"/>
              </a:solidFill>
            </a:endParaRPr>
          </a:p>
          <a:p>
            <a:pPr indent="-170815" fontAlgn="auto">
              <a:spcAft>
                <a:spcPts val="0"/>
              </a:spcAft>
              <a:buFont typeface="Webdings" pitchFamily="18" charset="2"/>
              <a:buNone/>
              <a:defRPr/>
            </a:pPr>
            <a:endParaRPr lang="en-US" altLang="zh-CN" sz="3200" dirty="0" smtClean="0">
              <a:solidFill>
                <a:srgbClr val="0070C0"/>
              </a:solidFill>
            </a:endParaRPr>
          </a:p>
        </p:txBody>
      </p:sp>
      <p:cxnSp>
        <p:nvCxnSpPr>
          <p:cNvPr id="7" name="直接箭头连接符 6"/>
          <p:cNvCxnSpPr/>
          <p:nvPr/>
        </p:nvCxnSpPr>
        <p:spPr>
          <a:xfrm rot="5400000" flipH="1" flipV="1">
            <a:off x="2821782" y="4750593"/>
            <a:ext cx="285750" cy="2143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rot="16200000" flipH="1">
            <a:off x="2821782" y="5250656"/>
            <a:ext cx="285750" cy="2143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fontAlgn="auto">
              <a:spcAft>
                <a:spcPts val="0"/>
              </a:spcAft>
              <a:defRPr/>
            </a:pPr>
            <a:r>
              <a:rPr lang="en-US" altLang="zh-CN" smtClean="0"/>
              <a:t>MSR</a:t>
            </a:r>
            <a:r>
              <a:rPr lang="zh-CN" altLang="en-US" smtClean="0"/>
              <a:t>指令 </a:t>
            </a:r>
          </a:p>
        </p:txBody>
      </p:sp>
      <p:sp>
        <p:nvSpPr>
          <p:cNvPr id="80899" name="Rectangle 3"/>
          <p:cNvSpPr>
            <a:spLocks noGrp="1" noChangeArrowheads="1"/>
          </p:cNvSpPr>
          <p:nvPr>
            <p:ph type="body" idx="1"/>
          </p:nvPr>
        </p:nvSpPr>
        <p:spPr>
          <a:xfrm>
            <a:off x="457200" y="1295400"/>
            <a:ext cx="8229600" cy="4525963"/>
          </a:xfrm>
        </p:spPr>
        <p:txBody>
          <a:bodyPr>
            <a:normAutofit fontScale="92500" lnSpcReduction="20000"/>
          </a:bodyPr>
          <a:lstStyle/>
          <a:p>
            <a:pPr indent="-170815" algn="just" fontAlgn="auto">
              <a:spcAft>
                <a:spcPts val="0"/>
              </a:spcAft>
              <a:buFontTx/>
              <a:buNone/>
              <a:defRPr/>
            </a:pPr>
            <a:r>
              <a:rPr lang="zh-CN" altLang="en-US" sz="2800" b="1" smtClean="0">
                <a:solidFill>
                  <a:srgbClr val="000000"/>
                </a:solidFill>
                <a:latin typeface="宋体" pitchFamily="2" charset="-122"/>
              </a:rPr>
              <a:t>格式为：</a:t>
            </a:r>
          </a:p>
          <a:p>
            <a:pPr indent="-170815" algn="just" fontAlgn="auto">
              <a:spcAft>
                <a:spcPts val="0"/>
              </a:spcAft>
              <a:buFontTx/>
              <a:buNone/>
              <a:defRPr/>
            </a:pPr>
            <a:r>
              <a:rPr lang="zh-CN" altLang="en-US" sz="2800" b="1" smtClean="0">
                <a:solidFill>
                  <a:srgbClr val="000000"/>
                </a:solidFill>
                <a:latin typeface="宋体" pitchFamily="2" charset="-122"/>
              </a:rPr>
              <a:t>	</a:t>
            </a:r>
            <a:r>
              <a:rPr lang="en-US" altLang="zh-CN" sz="2800" b="1" smtClean="0">
                <a:solidFill>
                  <a:srgbClr val="000000"/>
                </a:solidFill>
                <a:latin typeface="宋体" pitchFamily="2" charset="-122"/>
              </a:rPr>
              <a:t>MSR{</a:t>
            </a:r>
            <a:r>
              <a:rPr lang="zh-CN" altLang="en-US" sz="2800" b="1" smtClean="0">
                <a:solidFill>
                  <a:srgbClr val="000000"/>
                </a:solidFill>
                <a:latin typeface="宋体" pitchFamily="2" charset="-122"/>
              </a:rPr>
              <a:t>条件</a:t>
            </a:r>
            <a:r>
              <a:rPr lang="en-US" altLang="zh-CN" sz="2800" b="1" smtClean="0">
                <a:solidFill>
                  <a:srgbClr val="000000"/>
                </a:solidFill>
                <a:latin typeface="宋体" pitchFamily="2" charset="-122"/>
              </a:rPr>
              <a:t>}	</a:t>
            </a:r>
            <a:r>
              <a:rPr lang="zh-CN" altLang="en-US" sz="2800" b="1" smtClean="0">
                <a:solidFill>
                  <a:srgbClr val="000000"/>
                </a:solidFill>
                <a:latin typeface="宋体" pitchFamily="2" charset="-122"/>
              </a:rPr>
              <a:t>程序状态寄存器（</a:t>
            </a:r>
            <a:r>
              <a:rPr lang="en-US" altLang="zh-CN" sz="2800" b="1" smtClean="0">
                <a:solidFill>
                  <a:srgbClr val="000000"/>
                </a:solidFill>
                <a:latin typeface="宋体" pitchFamily="2" charset="-122"/>
              </a:rPr>
              <a:t>CPSR</a:t>
            </a:r>
            <a:r>
              <a:rPr lang="zh-CN" altLang="en-US" sz="2800" b="1" smtClean="0">
                <a:solidFill>
                  <a:srgbClr val="000000"/>
                </a:solidFill>
                <a:latin typeface="宋体" pitchFamily="2" charset="-122"/>
              </a:rPr>
              <a:t>或</a:t>
            </a:r>
            <a:r>
              <a:rPr lang="en-US" altLang="zh-CN" sz="2800" b="1" smtClean="0">
                <a:solidFill>
                  <a:srgbClr val="000000"/>
                </a:solidFill>
                <a:latin typeface="宋体" pitchFamily="2" charset="-122"/>
              </a:rPr>
              <a:t>SPSR</a:t>
            </a:r>
            <a:r>
              <a:rPr lang="zh-CN" altLang="en-US" sz="2800" b="1" smtClean="0">
                <a:solidFill>
                  <a:srgbClr val="000000"/>
                </a:solidFill>
                <a:latin typeface="宋体" pitchFamily="2" charset="-122"/>
              </a:rPr>
              <a:t>）</a:t>
            </a:r>
            <a:r>
              <a:rPr lang="en-US" altLang="zh-CN" sz="2800" b="1" smtClean="0">
                <a:solidFill>
                  <a:srgbClr val="000000"/>
                </a:solidFill>
                <a:latin typeface="宋体" pitchFamily="2" charset="-122"/>
              </a:rPr>
              <a:t>_&lt;</a:t>
            </a:r>
            <a:r>
              <a:rPr lang="zh-CN" altLang="en-US" sz="2800" b="1" smtClean="0">
                <a:solidFill>
                  <a:srgbClr val="000000"/>
                </a:solidFill>
                <a:latin typeface="宋体" pitchFamily="2" charset="-122"/>
              </a:rPr>
              <a:t>域</a:t>
            </a:r>
            <a:r>
              <a:rPr lang="en-US" altLang="zh-CN" sz="2800" b="1" smtClean="0">
                <a:solidFill>
                  <a:srgbClr val="000000"/>
                </a:solidFill>
                <a:latin typeface="宋体" pitchFamily="2" charset="-122"/>
              </a:rPr>
              <a:t>&gt;</a:t>
            </a:r>
            <a:r>
              <a:rPr lang="zh-CN" altLang="en-US" sz="2800" b="1" smtClean="0">
                <a:solidFill>
                  <a:srgbClr val="000000"/>
                </a:solidFill>
                <a:latin typeface="宋体" pitchFamily="2" charset="-122"/>
              </a:rPr>
              <a:t>，操作数</a:t>
            </a:r>
          </a:p>
          <a:p>
            <a:pPr indent="-170815" algn="just" fontAlgn="auto">
              <a:spcAft>
                <a:spcPts val="0"/>
              </a:spcAft>
              <a:buFontTx/>
              <a:buNone/>
              <a:defRPr/>
            </a:pPr>
            <a:r>
              <a:rPr lang="zh-CN" altLang="en-US" sz="2800" b="1" smtClean="0">
                <a:solidFill>
                  <a:srgbClr val="000000"/>
                </a:solidFill>
                <a:latin typeface="宋体" pitchFamily="2" charset="-122"/>
              </a:rPr>
              <a:t>      将操作数的内容传送到程序状态寄存器的特定域中。其中，操作数可以为通用寄存器或立即数。</a:t>
            </a:r>
            <a:r>
              <a:rPr lang="en-US" altLang="zh-CN" sz="2800" b="1" smtClean="0">
                <a:solidFill>
                  <a:srgbClr val="000000"/>
                </a:solidFill>
                <a:latin typeface="宋体" pitchFamily="2" charset="-122"/>
              </a:rPr>
              <a:t>&lt;</a:t>
            </a:r>
            <a:r>
              <a:rPr lang="zh-CN" altLang="en-US" sz="2800" b="1" smtClean="0">
                <a:solidFill>
                  <a:srgbClr val="000000"/>
                </a:solidFill>
                <a:latin typeface="宋体" pitchFamily="2" charset="-122"/>
              </a:rPr>
              <a:t>域</a:t>
            </a:r>
            <a:r>
              <a:rPr lang="en-US" altLang="zh-CN" sz="2800" b="1" smtClean="0">
                <a:solidFill>
                  <a:srgbClr val="000000"/>
                </a:solidFill>
                <a:latin typeface="宋体" pitchFamily="2" charset="-122"/>
              </a:rPr>
              <a:t>&gt;</a:t>
            </a:r>
            <a:r>
              <a:rPr lang="zh-CN" altLang="en-US" sz="2800" b="1" smtClean="0">
                <a:solidFill>
                  <a:srgbClr val="000000"/>
                </a:solidFill>
                <a:latin typeface="宋体" pitchFamily="2" charset="-122"/>
              </a:rPr>
              <a:t>用于设置程序状态寄存器中需要操作的位，</a:t>
            </a:r>
            <a:r>
              <a:rPr lang="en-US" altLang="zh-CN" sz="2800" b="1" smtClean="0">
                <a:solidFill>
                  <a:srgbClr val="000000"/>
                </a:solidFill>
                <a:latin typeface="宋体" pitchFamily="2" charset="-122"/>
              </a:rPr>
              <a:t>32</a:t>
            </a:r>
            <a:r>
              <a:rPr lang="zh-CN" altLang="en-US" sz="2800" b="1" smtClean="0">
                <a:solidFill>
                  <a:srgbClr val="000000"/>
                </a:solidFill>
                <a:latin typeface="宋体" pitchFamily="2" charset="-122"/>
              </a:rPr>
              <a:t>位的程序状态寄存器可分为</a:t>
            </a:r>
            <a:r>
              <a:rPr lang="en-US" altLang="zh-CN" sz="2800" b="1" smtClean="0">
                <a:solidFill>
                  <a:srgbClr val="000000"/>
                </a:solidFill>
                <a:latin typeface="宋体" pitchFamily="2" charset="-122"/>
              </a:rPr>
              <a:t>4</a:t>
            </a:r>
            <a:r>
              <a:rPr lang="zh-CN" altLang="en-US" sz="2800" b="1" smtClean="0">
                <a:solidFill>
                  <a:srgbClr val="000000"/>
                </a:solidFill>
                <a:latin typeface="宋体" pitchFamily="2" charset="-122"/>
              </a:rPr>
              <a:t>个域：</a:t>
            </a:r>
          </a:p>
          <a:p>
            <a:pPr indent="-170815" algn="just" fontAlgn="auto">
              <a:spcAft>
                <a:spcPts val="0"/>
              </a:spcAft>
              <a:buFont typeface="Wingdings" pitchFamily="2" charset="2"/>
              <a:buChar char="Ø"/>
              <a:defRPr/>
            </a:pPr>
            <a:r>
              <a:rPr lang="zh-CN" altLang="en-US" sz="2800" b="1" smtClean="0">
                <a:solidFill>
                  <a:srgbClr val="000000"/>
                </a:solidFill>
                <a:latin typeface="宋体" pitchFamily="2" charset="-122"/>
              </a:rPr>
              <a:t>位</a:t>
            </a:r>
            <a:r>
              <a:rPr lang="en-US" altLang="zh-CN" sz="2800" b="1" smtClean="0">
                <a:solidFill>
                  <a:srgbClr val="000000"/>
                </a:solidFill>
                <a:latin typeface="宋体" pitchFamily="2" charset="-122"/>
              </a:rPr>
              <a:t>[31</a:t>
            </a:r>
            <a:r>
              <a:rPr lang="zh-CN" altLang="en-US" sz="2800" b="1" smtClean="0">
                <a:solidFill>
                  <a:srgbClr val="000000"/>
                </a:solidFill>
                <a:latin typeface="宋体" pitchFamily="2" charset="-122"/>
              </a:rPr>
              <a:t>：</a:t>
            </a:r>
            <a:r>
              <a:rPr lang="en-US" altLang="zh-CN" sz="2800" b="1" smtClean="0">
                <a:solidFill>
                  <a:srgbClr val="000000"/>
                </a:solidFill>
                <a:latin typeface="宋体" pitchFamily="2" charset="-122"/>
              </a:rPr>
              <a:t>24]</a:t>
            </a:r>
            <a:r>
              <a:rPr lang="zh-CN" altLang="en-US" sz="2800" b="1" smtClean="0">
                <a:solidFill>
                  <a:srgbClr val="000000"/>
                </a:solidFill>
                <a:latin typeface="宋体" pitchFamily="2" charset="-122"/>
              </a:rPr>
              <a:t>为条件标志位域，用</a:t>
            </a:r>
            <a:r>
              <a:rPr lang="en-US" altLang="zh-CN" sz="2800" b="1" smtClean="0">
                <a:solidFill>
                  <a:srgbClr val="000000"/>
                </a:solidFill>
                <a:latin typeface="宋体" pitchFamily="2" charset="-122"/>
              </a:rPr>
              <a:t>f</a:t>
            </a:r>
            <a:r>
              <a:rPr lang="zh-CN" altLang="en-US" sz="2800" b="1" smtClean="0">
                <a:solidFill>
                  <a:srgbClr val="000000"/>
                </a:solidFill>
                <a:latin typeface="宋体" pitchFamily="2" charset="-122"/>
              </a:rPr>
              <a:t>表示；</a:t>
            </a:r>
          </a:p>
          <a:p>
            <a:pPr indent="-170815" algn="just" fontAlgn="auto">
              <a:spcAft>
                <a:spcPts val="0"/>
              </a:spcAft>
              <a:buFont typeface="Wingdings" pitchFamily="2" charset="2"/>
              <a:buChar char="Ø"/>
              <a:defRPr/>
            </a:pPr>
            <a:r>
              <a:rPr lang="zh-CN" altLang="en-US" sz="2800" b="1" smtClean="0">
                <a:solidFill>
                  <a:srgbClr val="000000"/>
                </a:solidFill>
                <a:latin typeface="宋体" pitchFamily="2" charset="-122"/>
              </a:rPr>
              <a:t>位</a:t>
            </a:r>
            <a:r>
              <a:rPr lang="en-US" altLang="zh-CN" sz="2800" b="1" smtClean="0">
                <a:solidFill>
                  <a:srgbClr val="000000"/>
                </a:solidFill>
                <a:latin typeface="宋体" pitchFamily="2" charset="-122"/>
              </a:rPr>
              <a:t>[23</a:t>
            </a:r>
            <a:r>
              <a:rPr lang="zh-CN" altLang="en-US" sz="2800" b="1" smtClean="0">
                <a:solidFill>
                  <a:srgbClr val="000000"/>
                </a:solidFill>
                <a:latin typeface="宋体" pitchFamily="2" charset="-122"/>
              </a:rPr>
              <a:t>：</a:t>
            </a:r>
            <a:r>
              <a:rPr lang="en-US" altLang="zh-CN" sz="2800" b="1" smtClean="0">
                <a:solidFill>
                  <a:srgbClr val="000000"/>
                </a:solidFill>
                <a:latin typeface="宋体" pitchFamily="2" charset="-122"/>
              </a:rPr>
              <a:t>16]</a:t>
            </a:r>
            <a:r>
              <a:rPr lang="zh-CN" altLang="en-US" sz="2800" b="1" smtClean="0">
                <a:solidFill>
                  <a:srgbClr val="000000"/>
                </a:solidFill>
                <a:latin typeface="宋体" pitchFamily="2" charset="-122"/>
              </a:rPr>
              <a:t>为状态位域，用</a:t>
            </a:r>
            <a:r>
              <a:rPr lang="en-US" altLang="zh-CN" sz="2800" b="1" smtClean="0">
                <a:solidFill>
                  <a:srgbClr val="000000"/>
                </a:solidFill>
                <a:latin typeface="宋体" pitchFamily="2" charset="-122"/>
              </a:rPr>
              <a:t>s</a:t>
            </a:r>
            <a:r>
              <a:rPr lang="zh-CN" altLang="en-US" sz="2800" b="1" smtClean="0">
                <a:solidFill>
                  <a:srgbClr val="000000"/>
                </a:solidFill>
                <a:latin typeface="宋体" pitchFamily="2" charset="-122"/>
              </a:rPr>
              <a:t>表示；</a:t>
            </a:r>
          </a:p>
          <a:p>
            <a:pPr indent="-170815" algn="just" fontAlgn="auto">
              <a:spcAft>
                <a:spcPts val="0"/>
              </a:spcAft>
              <a:buFont typeface="Wingdings" pitchFamily="2" charset="2"/>
              <a:buChar char="Ø"/>
              <a:defRPr/>
            </a:pPr>
            <a:r>
              <a:rPr lang="zh-CN" altLang="en-US" sz="2800" b="1" smtClean="0">
                <a:solidFill>
                  <a:srgbClr val="000000"/>
                </a:solidFill>
                <a:latin typeface="宋体" pitchFamily="2" charset="-122"/>
              </a:rPr>
              <a:t>位</a:t>
            </a:r>
            <a:r>
              <a:rPr lang="en-US" altLang="zh-CN" sz="2800" b="1" smtClean="0">
                <a:solidFill>
                  <a:srgbClr val="000000"/>
                </a:solidFill>
                <a:latin typeface="宋体" pitchFamily="2" charset="-122"/>
              </a:rPr>
              <a:t>[15</a:t>
            </a:r>
            <a:r>
              <a:rPr lang="zh-CN" altLang="en-US" sz="2800" b="1" smtClean="0">
                <a:solidFill>
                  <a:srgbClr val="000000"/>
                </a:solidFill>
                <a:latin typeface="宋体" pitchFamily="2" charset="-122"/>
              </a:rPr>
              <a:t>：</a:t>
            </a:r>
            <a:r>
              <a:rPr lang="en-US" altLang="zh-CN" sz="2800" b="1" smtClean="0">
                <a:solidFill>
                  <a:srgbClr val="000000"/>
                </a:solidFill>
                <a:latin typeface="宋体" pitchFamily="2" charset="-122"/>
              </a:rPr>
              <a:t>8]</a:t>
            </a:r>
            <a:r>
              <a:rPr lang="zh-CN" altLang="en-US" sz="2800" b="1" smtClean="0">
                <a:solidFill>
                  <a:srgbClr val="000000"/>
                </a:solidFill>
                <a:latin typeface="宋体" pitchFamily="2" charset="-122"/>
              </a:rPr>
              <a:t>为扩展位域，用</a:t>
            </a:r>
            <a:r>
              <a:rPr lang="en-US" altLang="zh-CN" sz="2800" b="1" smtClean="0">
                <a:solidFill>
                  <a:srgbClr val="000000"/>
                </a:solidFill>
                <a:latin typeface="宋体" pitchFamily="2" charset="-122"/>
              </a:rPr>
              <a:t>x</a:t>
            </a:r>
            <a:r>
              <a:rPr lang="zh-CN" altLang="en-US" sz="2800" b="1" smtClean="0">
                <a:solidFill>
                  <a:srgbClr val="000000"/>
                </a:solidFill>
                <a:latin typeface="宋体" pitchFamily="2" charset="-122"/>
              </a:rPr>
              <a:t>表示；</a:t>
            </a:r>
          </a:p>
          <a:p>
            <a:pPr indent="-170815" algn="just" fontAlgn="auto">
              <a:spcAft>
                <a:spcPts val="0"/>
              </a:spcAft>
              <a:buFont typeface="Wingdings" pitchFamily="2" charset="2"/>
              <a:buChar char="Ø"/>
              <a:defRPr/>
            </a:pPr>
            <a:r>
              <a:rPr lang="zh-CN" altLang="en-US" sz="2800" b="1" smtClean="0">
                <a:solidFill>
                  <a:srgbClr val="000000"/>
                </a:solidFill>
                <a:latin typeface="宋体" pitchFamily="2" charset="-122"/>
              </a:rPr>
              <a:t>位</a:t>
            </a:r>
            <a:r>
              <a:rPr lang="en-US" altLang="zh-CN" sz="2800" b="1" smtClean="0">
                <a:solidFill>
                  <a:srgbClr val="000000"/>
                </a:solidFill>
                <a:latin typeface="宋体" pitchFamily="2" charset="-122"/>
              </a:rPr>
              <a:t>[7</a:t>
            </a:r>
            <a:r>
              <a:rPr lang="zh-CN" altLang="en-US" sz="2800" b="1" smtClean="0">
                <a:solidFill>
                  <a:srgbClr val="000000"/>
                </a:solidFill>
                <a:latin typeface="宋体" pitchFamily="2" charset="-122"/>
              </a:rPr>
              <a:t>：</a:t>
            </a:r>
            <a:r>
              <a:rPr lang="en-US" altLang="zh-CN" sz="2800" b="1" smtClean="0">
                <a:solidFill>
                  <a:srgbClr val="000000"/>
                </a:solidFill>
                <a:latin typeface="宋体" pitchFamily="2" charset="-122"/>
              </a:rPr>
              <a:t>0]</a:t>
            </a:r>
            <a:r>
              <a:rPr lang="zh-CN" altLang="en-US" sz="2800" b="1" smtClean="0">
                <a:solidFill>
                  <a:srgbClr val="000000"/>
                </a:solidFill>
                <a:latin typeface="宋体" pitchFamily="2" charset="-122"/>
              </a:rPr>
              <a:t>为控制位域，用</a:t>
            </a:r>
            <a:r>
              <a:rPr lang="en-US" altLang="zh-CN" sz="2800" b="1" smtClean="0">
                <a:solidFill>
                  <a:srgbClr val="000000"/>
                </a:solidFill>
                <a:latin typeface="宋体" pitchFamily="2" charset="-122"/>
              </a:rPr>
              <a:t>c</a:t>
            </a:r>
            <a:r>
              <a:rPr lang="zh-CN" altLang="en-US" sz="2800" b="1" smtClean="0">
                <a:solidFill>
                  <a:srgbClr val="000000"/>
                </a:solidFill>
                <a:latin typeface="宋体" pitchFamily="2" charset="-122"/>
              </a:rPr>
              <a:t>表示；</a:t>
            </a:r>
          </a:p>
          <a:p>
            <a:pPr indent="-170815" algn="just" fontAlgn="auto">
              <a:spcAft>
                <a:spcPts val="0"/>
              </a:spcAft>
              <a:buFont typeface="Wingdings" pitchFamily="2" charset="2"/>
              <a:buNone/>
              <a:defRPr/>
            </a:pPr>
            <a:r>
              <a:rPr lang="zh-CN" altLang="en-US" sz="2800" b="1" smtClean="0">
                <a:latin typeface="宋体" pitchFamily="2" charset="-122"/>
              </a:rPr>
              <a:t>	</a:t>
            </a:r>
            <a:r>
              <a:rPr lang="en-US" altLang="zh-CN" sz="2800" b="1" smtClean="0">
                <a:latin typeface="宋体" pitchFamily="2" charset="-122"/>
              </a:rPr>
              <a:t>MSR   	CPSR_c</a:t>
            </a:r>
            <a:r>
              <a:rPr lang="zh-CN" altLang="en-US" sz="2800" b="1" smtClean="0">
                <a:latin typeface="宋体" pitchFamily="2" charset="-122"/>
              </a:rPr>
              <a:t>，</a:t>
            </a:r>
            <a:r>
              <a:rPr lang="en-US" altLang="zh-CN" sz="2800" b="1" smtClean="0">
                <a:latin typeface="宋体" pitchFamily="2" charset="-122"/>
              </a:rPr>
              <a:t>R0</a:t>
            </a:r>
          </a:p>
        </p:txBody>
      </p:sp>
      <p:sp>
        <p:nvSpPr>
          <p:cNvPr id="561155"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8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08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089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089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089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8089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089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8089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autoUpdateAnimBg="0"/>
    </p:bldLst>
  </p:timing>
</p:sld>
</file>

<file path=ppt/slides/slide2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fontAlgn="auto">
              <a:spcAft>
                <a:spcPts val="0"/>
              </a:spcAft>
              <a:defRPr/>
            </a:pPr>
            <a:r>
              <a:rPr lang="zh-CN" altLang="en-US" smtClean="0">
                <a:solidFill>
                  <a:schemeClr val="accent2"/>
                </a:solidFill>
              </a:rPr>
              <a:t>加载</a:t>
            </a:r>
            <a:r>
              <a:rPr lang="en-US" altLang="zh-CN" smtClean="0">
                <a:solidFill>
                  <a:schemeClr val="accent2"/>
                </a:solidFill>
              </a:rPr>
              <a:t>/</a:t>
            </a:r>
            <a:r>
              <a:rPr lang="zh-CN" altLang="en-US" smtClean="0">
                <a:solidFill>
                  <a:schemeClr val="accent2"/>
                </a:solidFill>
              </a:rPr>
              <a:t>存储指令</a:t>
            </a:r>
          </a:p>
        </p:txBody>
      </p:sp>
      <p:sp>
        <p:nvSpPr>
          <p:cNvPr id="81923" name="Rectangle 3"/>
          <p:cNvSpPr>
            <a:spLocks noGrp="1" noChangeArrowheads="1"/>
          </p:cNvSpPr>
          <p:nvPr>
            <p:ph type="body" idx="1"/>
          </p:nvPr>
        </p:nvSpPr>
        <p:spPr bwMode="auto">
          <a:xfrm>
            <a:off x="750888" y="1698625"/>
            <a:ext cx="7764462" cy="4462463"/>
          </a:xfrm>
        </p:spPr>
        <p:txBody>
          <a:bodyPr wrap="square" numCol="1" anchor="t" anchorCtr="0" compatLnSpc="1">
            <a:prstTxWarp prst="textNoShape">
              <a:avLst/>
            </a:prstTxWarp>
          </a:bodyPr>
          <a:lstStyle/>
          <a:p>
            <a:pPr marL="381000" indent="-381000" algn="just">
              <a:buFontTx/>
              <a:buNone/>
            </a:pPr>
            <a:r>
              <a:rPr lang="en-US" altLang="zh-CN" sz="2800" b="1" smtClean="0">
                <a:solidFill>
                  <a:srgbClr val="000000"/>
                </a:solidFill>
              </a:rPr>
              <a:t>           </a:t>
            </a:r>
            <a:r>
              <a:rPr lang="zh-CN" altLang="en-US" sz="2800" b="1" smtClean="0">
                <a:solidFill>
                  <a:srgbClr val="000000"/>
                </a:solidFill>
              </a:rPr>
              <a:t>加载指令用于将存储器中的数据传送到寄存器，存储指令则完成相反的操作。</a:t>
            </a:r>
            <a:endParaRPr lang="zh-CN" altLang="en-US" sz="2800" b="1" smtClean="0">
              <a:solidFill>
                <a:srgbClr val="000000"/>
              </a:solidFill>
              <a:latin typeface="宋体" charset="-122"/>
            </a:endParaRPr>
          </a:p>
          <a:p>
            <a:pPr marL="800100" lvl="1" indent="-342900" algn="just"/>
            <a:r>
              <a:rPr lang="en-US" altLang="zh-CN" sz="2400" b="1" smtClean="0">
                <a:solidFill>
                  <a:srgbClr val="000000"/>
                </a:solidFill>
                <a:latin typeface="宋体" charset="-122"/>
              </a:rPr>
              <a:t>LDR		</a:t>
            </a:r>
            <a:r>
              <a:rPr lang="zh-CN" altLang="en-US" sz="2400" b="1" smtClean="0">
                <a:solidFill>
                  <a:srgbClr val="000000"/>
                </a:solidFill>
                <a:latin typeface="宋体" charset="-122"/>
              </a:rPr>
              <a:t>字数据加载指令</a:t>
            </a:r>
          </a:p>
          <a:p>
            <a:pPr marL="800100" lvl="1" indent="-342900" algn="just"/>
            <a:r>
              <a:rPr lang="en-US" altLang="zh-CN" sz="2400" b="1" smtClean="0">
                <a:solidFill>
                  <a:srgbClr val="000000"/>
                </a:solidFill>
                <a:latin typeface="宋体" charset="-122"/>
              </a:rPr>
              <a:t>STR		</a:t>
            </a:r>
            <a:r>
              <a:rPr lang="zh-CN" altLang="en-US" sz="2400" b="1" smtClean="0">
                <a:solidFill>
                  <a:srgbClr val="000000"/>
                </a:solidFill>
                <a:latin typeface="宋体" charset="-122"/>
              </a:rPr>
              <a:t>字数据存储指令</a:t>
            </a:r>
          </a:p>
          <a:p>
            <a:pPr marL="800100" lvl="1" indent="-342900" algn="just"/>
            <a:r>
              <a:rPr lang="en-US" altLang="zh-CN" sz="2400" b="1" smtClean="0">
                <a:solidFill>
                  <a:srgbClr val="000000"/>
                </a:solidFill>
                <a:latin typeface="宋体" charset="-122"/>
              </a:rPr>
              <a:t>LDM		</a:t>
            </a:r>
            <a:r>
              <a:rPr lang="zh-CN" altLang="en-US" sz="2400" b="1" smtClean="0">
                <a:solidFill>
                  <a:srgbClr val="000000"/>
                </a:solidFill>
                <a:latin typeface="宋体" charset="-122"/>
              </a:rPr>
              <a:t>批量数据加载指令</a:t>
            </a:r>
          </a:p>
          <a:p>
            <a:pPr marL="800100" lvl="1" indent="-342900" algn="just"/>
            <a:r>
              <a:rPr lang="en-US" altLang="zh-CN" sz="2400" b="1" smtClean="0">
                <a:solidFill>
                  <a:srgbClr val="000000"/>
                </a:solidFill>
                <a:latin typeface="宋体" charset="-122"/>
              </a:rPr>
              <a:t>STM		</a:t>
            </a:r>
            <a:r>
              <a:rPr lang="zh-CN" altLang="en-US" sz="2400" b="1" smtClean="0">
                <a:solidFill>
                  <a:srgbClr val="000000"/>
                </a:solidFill>
                <a:latin typeface="宋体" charset="-122"/>
              </a:rPr>
              <a:t>批量数据存储指令</a:t>
            </a:r>
            <a:endParaRPr lang="zh-CN" altLang="en-US" sz="2400" smtClean="0"/>
          </a:p>
        </p:txBody>
      </p:sp>
      <p:sp>
        <p:nvSpPr>
          <p:cNvPr id="562179"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23">
                                            <p:txEl>
                                              <p:pRg st="0" end="0"/>
                                            </p:txEl>
                                          </p:spTgt>
                                        </p:tgtEl>
                                        <p:attrNameLst>
                                          <p:attrName>style.visibility</p:attrName>
                                        </p:attrNameLst>
                                      </p:cBhvr>
                                      <p:to>
                                        <p:strVal val="visible"/>
                                      </p:to>
                                    </p:set>
                                    <p:anim calcmode="lin" valueType="num">
                                      <p:cBhvr additive="base">
                                        <p:cTn id="7" dur="500" fill="hold"/>
                                        <p:tgtEl>
                                          <p:spTgt spid="819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2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1923">
                                            <p:txEl>
                                              <p:pRg st="1" end="1"/>
                                            </p:txEl>
                                          </p:spTgt>
                                        </p:tgtEl>
                                        <p:attrNameLst>
                                          <p:attrName>style.visibility</p:attrName>
                                        </p:attrNameLst>
                                      </p:cBhvr>
                                      <p:to>
                                        <p:strVal val="visible"/>
                                      </p:to>
                                    </p:set>
                                    <p:anim calcmode="lin" valueType="num">
                                      <p:cBhvr additive="base">
                                        <p:cTn id="11" dur="500" fill="hold"/>
                                        <p:tgtEl>
                                          <p:spTgt spid="8192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192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1923">
                                            <p:txEl>
                                              <p:pRg st="2" end="2"/>
                                            </p:txEl>
                                          </p:spTgt>
                                        </p:tgtEl>
                                        <p:attrNameLst>
                                          <p:attrName>style.visibility</p:attrName>
                                        </p:attrNameLst>
                                      </p:cBhvr>
                                      <p:to>
                                        <p:strVal val="visible"/>
                                      </p:to>
                                    </p:set>
                                    <p:anim calcmode="lin" valueType="num">
                                      <p:cBhvr additive="base">
                                        <p:cTn id="15" dur="500" fill="hold"/>
                                        <p:tgtEl>
                                          <p:spTgt spid="8192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192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1923">
                                            <p:txEl>
                                              <p:pRg st="3" end="3"/>
                                            </p:txEl>
                                          </p:spTgt>
                                        </p:tgtEl>
                                        <p:attrNameLst>
                                          <p:attrName>style.visibility</p:attrName>
                                        </p:attrNameLst>
                                      </p:cBhvr>
                                      <p:to>
                                        <p:strVal val="visible"/>
                                      </p:to>
                                    </p:set>
                                    <p:anim calcmode="lin" valueType="num">
                                      <p:cBhvr additive="base">
                                        <p:cTn id="19" dur="500" fill="hold"/>
                                        <p:tgtEl>
                                          <p:spTgt spid="8192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192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1923">
                                            <p:txEl>
                                              <p:pRg st="4" end="4"/>
                                            </p:txEl>
                                          </p:spTgt>
                                        </p:tgtEl>
                                        <p:attrNameLst>
                                          <p:attrName>style.visibility</p:attrName>
                                        </p:attrNameLst>
                                      </p:cBhvr>
                                      <p:to>
                                        <p:strVal val="visible"/>
                                      </p:to>
                                    </p:set>
                                    <p:anim calcmode="lin" valueType="num">
                                      <p:cBhvr additive="base">
                                        <p:cTn id="23" dur="500" fill="hold"/>
                                        <p:tgtEl>
                                          <p:spTgt spid="8192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192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uild="p" autoUpdateAnimBg="0"/>
    </p:bldLst>
  </p:timing>
</p:sld>
</file>

<file path=ppt/slides/slide2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fontAlgn="auto">
              <a:spcAft>
                <a:spcPts val="0"/>
              </a:spcAft>
              <a:defRPr/>
            </a:pPr>
            <a:r>
              <a:rPr lang="en-US" altLang="zh-CN" smtClean="0"/>
              <a:t>LDR</a:t>
            </a:r>
            <a:r>
              <a:rPr lang="zh-CN" altLang="en-US" smtClean="0"/>
              <a:t>指令 </a:t>
            </a:r>
          </a:p>
        </p:txBody>
      </p:sp>
      <p:sp>
        <p:nvSpPr>
          <p:cNvPr id="82947" name="Rectangle 3"/>
          <p:cNvSpPr>
            <a:spLocks noGrp="1" noChangeArrowheads="1"/>
          </p:cNvSpPr>
          <p:nvPr>
            <p:ph type="body" idx="1"/>
          </p:nvPr>
        </p:nvSpPr>
        <p:spPr bwMode="auto">
          <a:xfrm>
            <a:off x="457200" y="1295400"/>
            <a:ext cx="8229600" cy="4525963"/>
          </a:xfrm>
        </p:spPr>
        <p:txBody>
          <a:bodyPr wrap="square" numCol="1" anchor="t" anchorCtr="0" compatLnSpc="1">
            <a:prstTxWarp prst="textNoShape">
              <a:avLst/>
            </a:prstTxWarp>
          </a:bodyPr>
          <a:lstStyle/>
          <a:p>
            <a:pPr algn="just">
              <a:buFontTx/>
              <a:buNone/>
            </a:pPr>
            <a:r>
              <a:rPr lang="zh-CN" altLang="en-US" sz="2800" b="1" smtClean="0">
                <a:solidFill>
                  <a:srgbClr val="000000"/>
                </a:solidFill>
                <a:latin typeface="宋体" charset="-122"/>
              </a:rPr>
              <a:t>格式为：</a:t>
            </a:r>
          </a:p>
          <a:p>
            <a:pPr algn="just">
              <a:buFontTx/>
              <a:buNone/>
            </a:pPr>
            <a:r>
              <a:rPr lang="en-US" altLang="zh-CN" sz="2800" b="1" smtClean="0">
                <a:solidFill>
                  <a:srgbClr val="000000"/>
                </a:solidFill>
                <a:latin typeface="宋体" charset="-122"/>
              </a:rPr>
              <a:t>LDR{</a:t>
            </a:r>
            <a:r>
              <a:rPr lang="zh-CN" altLang="en-US" sz="2800" b="1" smtClean="0">
                <a:solidFill>
                  <a:srgbClr val="000000"/>
                </a:solidFill>
                <a:latin typeface="宋体" charset="-122"/>
              </a:rPr>
              <a:t>条件</a:t>
            </a:r>
            <a:r>
              <a:rPr lang="en-US" altLang="zh-CN" sz="2800" b="1" smtClean="0">
                <a:solidFill>
                  <a:srgbClr val="000000"/>
                </a:solidFill>
                <a:latin typeface="宋体" charset="-122"/>
              </a:rPr>
              <a:t>} </a:t>
            </a:r>
            <a:r>
              <a:rPr lang="zh-CN" altLang="en-US" sz="2800" b="1" smtClean="0">
                <a:solidFill>
                  <a:srgbClr val="000000"/>
                </a:solidFill>
                <a:latin typeface="宋体" charset="-122"/>
              </a:rPr>
              <a:t>目的寄存器，</a:t>
            </a:r>
            <a:r>
              <a:rPr lang="en-US" altLang="zh-CN" sz="2800" b="1" smtClean="0">
                <a:solidFill>
                  <a:srgbClr val="000000"/>
                </a:solidFill>
                <a:latin typeface="宋体" charset="-122"/>
              </a:rPr>
              <a:t>&lt;</a:t>
            </a:r>
            <a:r>
              <a:rPr lang="zh-CN" altLang="en-US" sz="2800" b="1" smtClean="0">
                <a:solidFill>
                  <a:srgbClr val="000000"/>
                </a:solidFill>
                <a:latin typeface="宋体" charset="-122"/>
              </a:rPr>
              <a:t>存储器地址</a:t>
            </a:r>
            <a:r>
              <a:rPr lang="en-US" altLang="zh-CN" sz="2800" b="1" smtClean="0">
                <a:solidFill>
                  <a:srgbClr val="000000"/>
                </a:solidFill>
                <a:latin typeface="宋体" charset="-122"/>
              </a:rPr>
              <a:t>&gt;</a:t>
            </a:r>
          </a:p>
          <a:p>
            <a:pPr algn="just"/>
            <a:r>
              <a:rPr lang="en-US" altLang="zh-CN" sz="2800" b="1" smtClean="0">
                <a:solidFill>
                  <a:srgbClr val="000000"/>
                </a:solidFill>
                <a:latin typeface="宋体" charset="-122"/>
              </a:rPr>
              <a:t>    </a:t>
            </a:r>
            <a:r>
              <a:rPr lang="zh-CN" altLang="en-US" sz="2800" b="1" smtClean="0">
                <a:solidFill>
                  <a:srgbClr val="000000"/>
                </a:solidFill>
                <a:latin typeface="宋体" charset="-122"/>
              </a:rPr>
              <a:t>用于从存储器中将一个</a:t>
            </a:r>
            <a:r>
              <a:rPr lang="en-US" altLang="zh-CN" sz="2800" b="1" smtClean="0">
                <a:solidFill>
                  <a:srgbClr val="000000"/>
                </a:solidFill>
                <a:latin typeface="宋体" charset="-122"/>
              </a:rPr>
              <a:t>32</a:t>
            </a:r>
            <a:r>
              <a:rPr lang="zh-CN" altLang="en-US" sz="2800" b="1" smtClean="0">
                <a:solidFill>
                  <a:srgbClr val="000000"/>
                </a:solidFill>
                <a:latin typeface="宋体" charset="-122"/>
              </a:rPr>
              <a:t>位的字数据传送到目的寄存器中。该指令通常用于从存储器中读取</a:t>
            </a:r>
            <a:r>
              <a:rPr lang="en-US" altLang="zh-CN" sz="2800" b="1" smtClean="0">
                <a:solidFill>
                  <a:srgbClr val="000000"/>
                </a:solidFill>
                <a:latin typeface="宋体" charset="-122"/>
              </a:rPr>
              <a:t>32</a:t>
            </a:r>
            <a:r>
              <a:rPr lang="zh-CN" altLang="en-US" sz="2800" b="1" smtClean="0">
                <a:solidFill>
                  <a:srgbClr val="000000"/>
                </a:solidFill>
                <a:latin typeface="宋体" charset="-122"/>
              </a:rPr>
              <a:t>位的字数据到通用寄存器，然后对数据进行处理。</a:t>
            </a:r>
          </a:p>
          <a:p>
            <a:pPr algn="just">
              <a:buFontTx/>
              <a:buNone/>
            </a:pPr>
            <a:r>
              <a:rPr lang="en-US" altLang="zh-CN" sz="2800" b="1" smtClean="0">
                <a:latin typeface="宋体" charset="-122"/>
              </a:rPr>
              <a:t>LDR 	R0</a:t>
            </a:r>
            <a:r>
              <a:rPr lang="zh-CN" altLang="en-US" sz="2800" b="1" smtClean="0">
                <a:latin typeface="宋体" charset="-122"/>
              </a:rPr>
              <a:t>，</a:t>
            </a:r>
            <a:r>
              <a:rPr lang="en-US" altLang="zh-CN" sz="2800" b="1" smtClean="0">
                <a:latin typeface="宋体" charset="-122"/>
              </a:rPr>
              <a:t>[R1] </a:t>
            </a:r>
          </a:p>
          <a:p>
            <a:pPr>
              <a:buFontTx/>
              <a:buNone/>
            </a:pPr>
            <a:r>
              <a:rPr lang="en-US" altLang="zh-CN" sz="2800" b="1" smtClean="0">
                <a:latin typeface="宋体" charset="-122"/>
              </a:rPr>
              <a:t>LDR 	R0</a:t>
            </a:r>
            <a:r>
              <a:rPr lang="zh-CN" altLang="en-US" sz="2800" b="1" smtClean="0">
                <a:latin typeface="宋体" charset="-122"/>
              </a:rPr>
              <a:t>，</a:t>
            </a:r>
            <a:r>
              <a:rPr lang="en-US" altLang="zh-CN" sz="2800" b="1" smtClean="0">
                <a:latin typeface="宋体" charset="-122"/>
              </a:rPr>
              <a:t>[R1</a:t>
            </a:r>
            <a:r>
              <a:rPr lang="zh-CN" altLang="en-US" sz="2800" b="1" smtClean="0">
                <a:latin typeface="宋体" charset="-122"/>
              </a:rPr>
              <a:t>，</a:t>
            </a:r>
            <a:r>
              <a:rPr lang="en-US" altLang="zh-CN" sz="2800" b="1" smtClean="0">
                <a:latin typeface="宋体" charset="-122"/>
              </a:rPr>
              <a:t>R2] </a:t>
            </a:r>
          </a:p>
          <a:p>
            <a:pPr>
              <a:buFontTx/>
              <a:buNone/>
            </a:pPr>
            <a:r>
              <a:rPr lang="en-US" altLang="zh-CN" sz="2800" b="1" smtClean="0">
                <a:latin typeface="宋体" charset="-122"/>
              </a:rPr>
              <a:t>LDR 	R0</a:t>
            </a:r>
            <a:r>
              <a:rPr lang="zh-CN" altLang="en-US" sz="2800" b="1" smtClean="0">
                <a:latin typeface="宋体" charset="-122"/>
              </a:rPr>
              <a:t>，</a:t>
            </a:r>
            <a:r>
              <a:rPr lang="en-US" altLang="zh-CN" sz="2800" b="1" smtClean="0">
                <a:latin typeface="宋体" charset="-122"/>
              </a:rPr>
              <a:t>[R1</a:t>
            </a:r>
            <a:r>
              <a:rPr lang="zh-CN" altLang="en-US" sz="2800" b="1" smtClean="0">
                <a:latin typeface="宋体" charset="-122"/>
              </a:rPr>
              <a:t>，＃</a:t>
            </a:r>
            <a:r>
              <a:rPr lang="en-US" altLang="zh-CN" sz="2800" b="1" smtClean="0">
                <a:latin typeface="宋体" charset="-122"/>
              </a:rPr>
              <a:t>8] </a:t>
            </a:r>
          </a:p>
          <a:p>
            <a:pPr>
              <a:buFontTx/>
              <a:buNone/>
            </a:pPr>
            <a:r>
              <a:rPr lang="en-US" altLang="zh-CN" sz="2800" b="1" smtClean="0">
                <a:latin typeface="宋体" charset="-122"/>
              </a:rPr>
              <a:t>LDR 	R0</a:t>
            </a:r>
            <a:r>
              <a:rPr lang="zh-CN" altLang="en-US" sz="2800" b="1" smtClean="0">
                <a:latin typeface="宋体" charset="-122"/>
              </a:rPr>
              <a:t>，</a:t>
            </a:r>
            <a:r>
              <a:rPr lang="en-US" altLang="zh-CN" sz="2800" b="1" smtClean="0">
                <a:latin typeface="宋体" charset="-122"/>
              </a:rPr>
              <a:t>[R1</a:t>
            </a:r>
            <a:r>
              <a:rPr lang="zh-CN" altLang="en-US" sz="2800" b="1" smtClean="0">
                <a:latin typeface="宋体" charset="-122"/>
              </a:rPr>
              <a:t>，</a:t>
            </a:r>
            <a:r>
              <a:rPr lang="en-US" altLang="zh-CN" sz="2800" b="1" smtClean="0">
                <a:latin typeface="宋体" charset="-122"/>
              </a:rPr>
              <a:t>R2]</a:t>
            </a:r>
            <a:r>
              <a:rPr lang="zh-CN" altLang="en-US" sz="2800" b="1" smtClean="0">
                <a:latin typeface="宋体" charset="-122"/>
              </a:rPr>
              <a:t>！</a:t>
            </a:r>
            <a:r>
              <a:rPr lang="zh-CN" altLang="en-US" sz="2800" smtClean="0">
                <a:latin typeface="Courier New" pitchFamily="49" charset="0"/>
                <a:cs typeface="Courier New" pitchFamily="49" charset="0"/>
              </a:rPr>
              <a:t> </a:t>
            </a:r>
          </a:p>
        </p:txBody>
      </p:sp>
      <p:sp>
        <p:nvSpPr>
          <p:cNvPr id="563203"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anim calcmode="lin" valueType="num">
                                      <p:cBhvr additive="base">
                                        <p:cTn id="7" dur="500" fill="hold"/>
                                        <p:tgtEl>
                                          <p:spTgt spid="829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29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2947">
                                            <p:txEl>
                                              <p:pRg st="1" end="1"/>
                                            </p:txEl>
                                          </p:spTgt>
                                        </p:tgtEl>
                                        <p:attrNameLst>
                                          <p:attrName>style.visibility</p:attrName>
                                        </p:attrNameLst>
                                      </p:cBhvr>
                                      <p:to>
                                        <p:strVal val="visible"/>
                                      </p:to>
                                    </p:set>
                                    <p:anim calcmode="lin" valueType="num">
                                      <p:cBhvr additive="base">
                                        <p:cTn id="13" dur="500" fill="hold"/>
                                        <p:tgtEl>
                                          <p:spTgt spid="829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29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2947">
                                            <p:txEl>
                                              <p:pRg st="2" end="2"/>
                                            </p:txEl>
                                          </p:spTgt>
                                        </p:tgtEl>
                                        <p:attrNameLst>
                                          <p:attrName>style.visibility</p:attrName>
                                        </p:attrNameLst>
                                      </p:cBhvr>
                                      <p:to>
                                        <p:strVal val="visible"/>
                                      </p:to>
                                    </p:set>
                                    <p:anim calcmode="lin" valueType="num">
                                      <p:cBhvr additive="base">
                                        <p:cTn id="19" dur="500" fill="hold"/>
                                        <p:tgtEl>
                                          <p:spTgt spid="8294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29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2947">
                                            <p:txEl>
                                              <p:pRg st="3" end="3"/>
                                            </p:txEl>
                                          </p:spTgt>
                                        </p:tgtEl>
                                        <p:attrNameLst>
                                          <p:attrName>style.visibility</p:attrName>
                                        </p:attrNameLst>
                                      </p:cBhvr>
                                      <p:to>
                                        <p:strVal val="visible"/>
                                      </p:to>
                                    </p:set>
                                    <p:anim calcmode="lin" valueType="num">
                                      <p:cBhvr additive="base">
                                        <p:cTn id="25" dur="500" fill="hold"/>
                                        <p:tgtEl>
                                          <p:spTgt spid="8294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294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2947">
                                            <p:txEl>
                                              <p:pRg st="4" end="4"/>
                                            </p:txEl>
                                          </p:spTgt>
                                        </p:tgtEl>
                                        <p:attrNameLst>
                                          <p:attrName>style.visibility</p:attrName>
                                        </p:attrNameLst>
                                      </p:cBhvr>
                                      <p:to>
                                        <p:strVal val="visible"/>
                                      </p:to>
                                    </p:set>
                                    <p:anim calcmode="lin" valueType="num">
                                      <p:cBhvr additive="base">
                                        <p:cTn id="31" dur="500" fill="hold"/>
                                        <p:tgtEl>
                                          <p:spTgt spid="8294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294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2947">
                                            <p:txEl>
                                              <p:pRg st="5" end="5"/>
                                            </p:txEl>
                                          </p:spTgt>
                                        </p:tgtEl>
                                        <p:attrNameLst>
                                          <p:attrName>style.visibility</p:attrName>
                                        </p:attrNameLst>
                                      </p:cBhvr>
                                      <p:to>
                                        <p:strVal val="visible"/>
                                      </p:to>
                                    </p:set>
                                    <p:anim calcmode="lin" valueType="num">
                                      <p:cBhvr additive="base">
                                        <p:cTn id="37" dur="500" fill="hold"/>
                                        <p:tgtEl>
                                          <p:spTgt spid="8294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294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2947">
                                            <p:txEl>
                                              <p:pRg st="6" end="6"/>
                                            </p:txEl>
                                          </p:spTgt>
                                        </p:tgtEl>
                                        <p:attrNameLst>
                                          <p:attrName>style.visibility</p:attrName>
                                        </p:attrNameLst>
                                      </p:cBhvr>
                                      <p:to>
                                        <p:strVal val="visible"/>
                                      </p:to>
                                    </p:set>
                                    <p:anim calcmode="lin" valueType="num">
                                      <p:cBhvr additive="base">
                                        <p:cTn id="43" dur="500" fill="hold"/>
                                        <p:tgtEl>
                                          <p:spTgt spid="8294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294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build="p" autoUpdateAnimBg="0"/>
    </p:bldLst>
  </p:timing>
</p:sld>
</file>

<file path=ppt/slides/slide2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fontAlgn="auto">
              <a:spcAft>
                <a:spcPts val="0"/>
              </a:spcAft>
              <a:defRPr/>
            </a:pPr>
            <a:r>
              <a:rPr lang="en-US" altLang="zh-CN" smtClean="0"/>
              <a:t>STR</a:t>
            </a:r>
            <a:r>
              <a:rPr lang="zh-CN" altLang="en-US" smtClean="0"/>
              <a:t>指令 </a:t>
            </a:r>
          </a:p>
        </p:txBody>
      </p:sp>
      <p:sp>
        <p:nvSpPr>
          <p:cNvPr id="84995" name="Rectangle 3"/>
          <p:cNvSpPr>
            <a:spLocks noGrp="1" noChangeArrowheads="1"/>
          </p:cNvSpPr>
          <p:nvPr>
            <p:ph type="body" idx="1"/>
          </p:nvPr>
        </p:nvSpPr>
        <p:spPr bwMode="auto">
          <a:xfrm>
            <a:off x="750888" y="1698625"/>
            <a:ext cx="7764462" cy="4462463"/>
          </a:xfrm>
        </p:spPr>
        <p:txBody>
          <a:bodyPr wrap="square" numCol="1" anchor="t" anchorCtr="0" compatLnSpc="1">
            <a:prstTxWarp prst="textNoShape">
              <a:avLst/>
            </a:prstTxWarp>
          </a:bodyPr>
          <a:lstStyle/>
          <a:p>
            <a:pPr algn="just">
              <a:buFontTx/>
              <a:buNone/>
            </a:pPr>
            <a:r>
              <a:rPr lang="zh-CN" altLang="en-US" sz="2800" b="1" smtClean="0">
                <a:solidFill>
                  <a:srgbClr val="000000"/>
                </a:solidFill>
                <a:latin typeface="宋体" charset="-122"/>
              </a:rPr>
              <a:t>格式为：</a:t>
            </a:r>
          </a:p>
          <a:p>
            <a:pPr algn="just">
              <a:buFontTx/>
              <a:buNone/>
            </a:pPr>
            <a:r>
              <a:rPr lang="en-US" altLang="zh-CN" sz="2800" b="1" smtClean="0">
                <a:solidFill>
                  <a:srgbClr val="000000"/>
                </a:solidFill>
                <a:latin typeface="宋体" charset="-122"/>
              </a:rPr>
              <a:t>STR{</a:t>
            </a:r>
            <a:r>
              <a:rPr lang="zh-CN" altLang="en-US" sz="2800" b="1" smtClean="0">
                <a:solidFill>
                  <a:srgbClr val="000000"/>
                </a:solidFill>
                <a:latin typeface="宋体" charset="-122"/>
              </a:rPr>
              <a:t>条件</a:t>
            </a:r>
            <a:r>
              <a:rPr lang="en-US" altLang="zh-CN" sz="2800" b="1" smtClean="0">
                <a:solidFill>
                  <a:srgbClr val="000000"/>
                </a:solidFill>
                <a:latin typeface="宋体" charset="-122"/>
              </a:rPr>
              <a:t>} </a:t>
            </a:r>
            <a:r>
              <a:rPr lang="zh-CN" altLang="en-US" sz="2800" b="1" smtClean="0">
                <a:solidFill>
                  <a:srgbClr val="000000"/>
                </a:solidFill>
                <a:latin typeface="宋体" charset="-122"/>
              </a:rPr>
              <a:t>源寄存器，</a:t>
            </a:r>
            <a:r>
              <a:rPr lang="en-US" altLang="zh-CN" sz="2800" b="1" smtClean="0">
                <a:solidFill>
                  <a:srgbClr val="000000"/>
                </a:solidFill>
                <a:latin typeface="宋体" charset="-122"/>
              </a:rPr>
              <a:t>&lt;</a:t>
            </a:r>
            <a:r>
              <a:rPr lang="zh-CN" altLang="en-US" sz="2800" b="1" smtClean="0">
                <a:solidFill>
                  <a:srgbClr val="000000"/>
                </a:solidFill>
                <a:latin typeface="宋体" charset="-122"/>
              </a:rPr>
              <a:t>存储器地址</a:t>
            </a:r>
            <a:r>
              <a:rPr lang="en-US" altLang="zh-CN" sz="2800" b="1" smtClean="0">
                <a:solidFill>
                  <a:srgbClr val="000000"/>
                </a:solidFill>
                <a:latin typeface="宋体" charset="-122"/>
              </a:rPr>
              <a:t>&gt;</a:t>
            </a:r>
          </a:p>
          <a:p>
            <a:pPr algn="just"/>
            <a:endParaRPr lang="en-US" altLang="zh-CN" sz="2800" b="1" smtClean="0">
              <a:solidFill>
                <a:srgbClr val="000000"/>
              </a:solidFill>
              <a:latin typeface="宋体" charset="-122"/>
            </a:endParaRPr>
          </a:p>
          <a:p>
            <a:pPr algn="just">
              <a:buFontTx/>
              <a:buNone/>
            </a:pPr>
            <a:r>
              <a:rPr lang="en-US" altLang="zh-CN" sz="2800" b="1" smtClean="0">
                <a:solidFill>
                  <a:srgbClr val="000000"/>
                </a:solidFill>
                <a:latin typeface="宋体" charset="-122"/>
              </a:rPr>
              <a:t>      </a:t>
            </a:r>
            <a:r>
              <a:rPr lang="zh-CN" altLang="en-US" sz="2800" b="1" smtClean="0">
                <a:solidFill>
                  <a:srgbClr val="000000"/>
                </a:solidFill>
                <a:latin typeface="宋体" charset="-122"/>
              </a:rPr>
              <a:t>用于从源寄存器中将一个</a:t>
            </a:r>
            <a:r>
              <a:rPr lang="en-US" altLang="zh-CN" sz="2800" b="1" smtClean="0">
                <a:solidFill>
                  <a:srgbClr val="000000"/>
                </a:solidFill>
                <a:latin typeface="宋体" charset="-122"/>
              </a:rPr>
              <a:t>32</a:t>
            </a:r>
            <a:r>
              <a:rPr lang="zh-CN" altLang="en-US" sz="2800" b="1" smtClean="0">
                <a:solidFill>
                  <a:srgbClr val="000000"/>
                </a:solidFill>
                <a:latin typeface="宋体" charset="-122"/>
              </a:rPr>
              <a:t>位的字数据传送到存储器中。</a:t>
            </a:r>
          </a:p>
          <a:p>
            <a:pPr algn="just">
              <a:buFontTx/>
              <a:buNone/>
            </a:pPr>
            <a:endParaRPr lang="zh-CN" altLang="en-US" sz="2800" b="1" smtClean="0">
              <a:solidFill>
                <a:srgbClr val="000000"/>
              </a:solidFill>
              <a:latin typeface="宋体" charset="-122"/>
            </a:endParaRPr>
          </a:p>
          <a:p>
            <a:pPr algn="just">
              <a:buFontTx/>
              <a:buNone/>
            </a:pPr>
            <a:r>
              <a:rPr lang="en-US" altLang="zh-CN" sz="2800" b="1" smtClean="0">
                <a:latin typeface="宋体" charset="-122"/>
              </a:rPr>
              <a:t>STR		R0</a:t>
            </a:r>
            <a:r>
              <a:rPr lang="zh-CN" altLang="en-US" sz="2800" b="1" smtClean="0">
                <a:latin typeface="宋体" charset="-122"/>
              </a:rPr>
              <a:t>，</a:t>
            </a:r>
            <a:r>
              <a:rPr lang="en-US" altLang="zh-CN" sz="2800" b="1" smtClean="0">
                <a:latin typeface="宋体" charset="-122"/>
              </a:rPr>
              <a:t>[R1]</a:t>
            </a:r>
            <a:r>
              <a:rPr lang="zh-CN" altLang="en-US" sz="2800" b="1" smtClean="0">
                <a:latin typeface="宋体" charset="-122"/>
              </a:rPr>
              <a:t>，＃</a:t>
            </a:r>
            <a:r>
              <a:rPr lang="en-US" altLang="zh-CN" sz="2800" b="1" smtClean="0">
                <a:latin typeface="宋体" charset="-122"/>
              </a:rPr>
              <a:t>8	</a:t>
            </a:r>
          </a:p>
          <a:p>
            <a:pPr>
              <a:buFontTx/>
              <a:buNone/>
            </a:pPr>
            <a:r>
              <a:rPr lang="en-US" altLang="zh-CN" sz="2800" b="1" smtClean="0">
                <a:latin typeface="宋体" charset="-122"/>
              </a:rPr>
              <a:t>STR		R0</a:t>
            </a:r>
            <a:r>
              <a:rPr lang="zh-CN" altLang="en-US" sz="2800" b="1" smtClean="0">
                <a:latin typeface="宋体" charset="-122"/>
              </a:rPr>
              <a:t>，</a:t>
            </a:r>
            <a:r>
              <a:rPr lang="en-US" altLang="zh-CN" sz="2800" b="1" smtClean="0">
                <a:latin typeface="宋体" charset="-122"/>
              </a:rPr>
              <a:t>[R1</a:t>
            </a:r>
            <a:r>
              <a:rPr lang="zh-CN" altLang="en-US" sz="2800" b="1" smtClean="0">
                <a:latin typeface="宋体" charset="-122"/>
              </a:rPr>
              <a:t>，＃</a:t>
            </a:r>
            <a:r>
              <a:rPr lang="en-US" altLang="zh-CN" sz="2800" b="1" smtClean="0">
                <a:latin typeface="宋体" charset="-122"/>
              </a:rPr>
              <a:t>8]	</a:t>
            </a:r>
          </a:p>
        </p:txBody>
      </p:sp>
      <p:sp>
        <p:nvSpPr>
          <p:cNvPr id="565251"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 calcmode="lin" valueType="num">
                                      <p:cBhvr additive="base">
                                        <p:cTn id="7" dur="500" fill="hold"/>
                                        <p:tgtEl>
                                          <p:spTgt spid="849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49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4995">
                                            <p:txEl>
                                              <p:pRg st="1" end="1"/>
                                            </p:txEl>
                                          </p:spTgt>
                                        </p:tgtEl>
                                        <p:attrNameLst>
                                          <p:attrName>style.visibility</p:attrName>
                                        </p:attrNameLst>
                                      </p:cBhvr>
                                      <p:to>
                                        <p:strVal val="visible"/>
                                      </p:to>
                                    </p:set>
                                    <p:anim calcmode="lin" valueType="num">
                                      <p:cBhvr additive="base">
                                        <p:cTn id="13" dur="500" fill="hold"/>
                                        <p:tgtEl>
                                          <p:spTgt spid="849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49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4995">
                                            <p:txEl>
                                              <p:pRg st="3" end="3"/>
                                            </p:txEl>
                                          </p:spTgt>
                                        </p:tgtEl>
                                        <p:attrNameLst>
                                          <p:attrName>style.visibility</p:attrName>
                                        </p:attrNameLst>
                                      </p:cBhvr>
                                      <p:to>
                                        <p:strVal val="visible"/>
                                      </p:to>
                                    </p:set>
                                    <p:anim calcmode="lin" valueType="num">
                                      <p:cBhvr additive="base">
                                        <p:cTn id="19" dur="500" fill="hold"/>
                                        <p:tgtEl>
                                          <p:spTgt spid="8499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499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4995">
                                            <p:txEl>
                                              <p:pRg st="5" end="5"/>
                                            </p:txEl>
                                          </p:spTgt>
                                        </p:tgtEl>
                                        <p:attrNameLst>
                                          <p:attrName>style.visibility</p:attrName>
                                        </p:attrNameLst>
                                      </p:cBhvr>
                                      <p:to>
                                        <p:strVal val="visible"/>
                                      </p:to>
                                    </p:set>
                                    <p:anim calcmode="lin" valueType="num">
                                      <p:cBhvr additive="base">
                                        <p:cTn id="25" dur="500" fill="hold"/>
                                        <p:tgtEl>
                                          <p:spTgt spid="8499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499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4995">
                                            <p:txEl>
                                              <p:pRg st="6" end="6"/>
                                            </p:txEl>
                                          </p:spTgt>
                                        </p:tgtEl>
                                        <p:attrNameLst>
                                          <p:attrName>style.visibility</p:attrName>
                                        </p:attrNameLst>
                                      </p:cBhvr>
                                      <p:to>
                                        <p:strVal val="visible"/>
                                      </p:to>
                                    </p:set>
                                    <p:anim calcmode="lin" valueType="num">
                                      <p:cBhvr additive="base">
                                        <p:cTn id="31" dur="500" fill="hold"/>
                                        <p:tgtEl>
                                          <p:spTgt spid="84995">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499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build="p" autoUpdateAnimBg="0"/>
    </p:bldLst>
  </p:timing>
</p:sld>
</file>

<file path=ppt/slides/slide2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fontAlgn="auto">
              <a:spcAft>
                <a:spcPts val="0"/>
              </a:spcAft>
              <a:defRPr/>
            </a:pPr>
            <a:r>
              <a:rPr lang="en-US" altLang="zh-CN" smtClean="0"/>
              <a:t>LDM/STM</a:t>
            </a:r>
            <a:r>
              <a:rPr lang="zh-CN" altLang="en-US" smtClean="0"/>
              <a:t>多寄存器加载</a:t>
            </a:r>
            <a:r>
              <a:rPr lang="en-US" altLang="zh-CN" smtClean="0"/>
              <a:t>/</a:t>
            </a:r>
            <a:r>
              <a:rPr lang="zh-CN" altLang="en-US" smtClean="0"/>
              <a:t>存储</a:t>
            </a:r>
          </a:p>
        </p:txBody>
      </p:sp>
      <p:sp>
        <p:nvSpPr>
          <p:cNvPr id="87043" name="Rectangle 3"/>
          <p:cNvSpPr>
            <a:spLocks noGrp="1" noChangeArrowheads="1"/>
          </p:cNvSpPr>
          <p:nvPr>
            <p:ph type="body" idx="1"/>
          </p:nvPr>
        </p:nvSpPr>
        <p:spPr bwMode="auto">
          <a:xfrm>
            <a:off x="750888" y="1698625"/>
            <a:ext cx="7764462" cy="4462463"/>
          </a:xfrm>
        </p:spPr>
        <p:txBody>
          <a:bodyPr wrap="square" numCol="1" anchor="t" anchorCtr="0" compatLnSpc="1">
            <a:prstTxWarp prst="textNoShape">
              <a:avLst/>
            </a:prstTxWarp>
          </a:bodyPr>
          <a:lstStyle/>
          <a:p>
            <a:pPr>
              <a:buFontTx/>
              <a:buNone/>
            </a:pPr>
            <a:r>
              <a:rPr lang="en-US" altLang="zh-CN" sz="2800" smtClean="0"/>
              <a:t>OP{cond}mode  Rn{!}, reglist{^}</a:t>
            </a:r>
          </a:p>
          <a:p>
            <a:pPr>
              <a:buFontTx/>
              <a:buNone/>
            </a:pPr>
            <a:r>
              <a:rPr lang="en-US" altLang="zh-CN" sz="2800" smtClean="0"/>
              <a:t>mode:</a:t>
            </a:r>
          </a:p>
          <a:p>
            <a:r>
              <a:rPr lang="en-US" altLang="zh-CN" sz="2800" smtClean="0"/>
              <a:t>IA	</a:t>
            </a:r>
            <a:r>
              <a:rPr lang="zh-CN" altLang="en-US" sz="2800" smtClean="0"/>
              <a:t>每次传送后地址加</a:t>
            </a:r>
            <a:r>
              <a:rPr lang="en-US" altLang="zh-CN" sz="2800" smtClean="0"/>
              <a:t>1	</a:t>
            </a:r>
            <a:r>
              <a:rPr lang="en-US" altLang="zh-CN" b="1" u="sng" smtClean="0">
                <a:solidFill>
                  <a:srgbClr val="FF5C29"/>
                </a:solidFill>
              </a:rPr>
              <a:t>FD </a:t>
            </a:r>
            <a:r>
              <a:rPr lang="zh-CN" altLang="en-US" b="1" u="sng" smtClean="0">
                <a:solidFill>
                  <a:srgbClr val="FF5C29"/>
                </a:solidFill>
              </a:rPr>
              <a:t>满递减堆栈</a:t>
            </a:r>
          </a:p>
          <a:p>
            <a:r>
              <a:rPr lang="en-US" altLang="zh-CN" sz="2800" smtClean="0"/>
              <a:t>IB	</a:t>
            </a:r>
            <a:r>
              <a:rPr lang="zh-CN" altLang="en-US" sz="2800" smtClean="0"/>
              <a:t>每次传送前地址加</a:t>
            </a:r>
            <a:r>
              <a:rPr lang="en-US" altLang="zh-CN" sz="2800" smtClean="0"/>
              <a:t>1		ED </a:t>
            </a:r>
            <a:r>
              <a:rPr lang="zh-CN" altLang="en-US" sz="2800" smtClean="0"/>
              <a:t>空递减堆栈</a:t>
            </a:r>
          </a:p>
          <a:p>
            <a:r>
              <a:rPr lang="en-US" altLang="zh-CN" sz="2800" smtClean="0"/>
              <a:t>DA	</a:t>
            </a:r>
            <a:r>
              <a:rPr lang="zh-CN" altLang="en-US" sz="2800" smtClean="0"/>
              <a:t>每次传送后地址减</a:t>
            </a:r>
            <a:r>
              <a:rPr lang="en-US" altLang="zh-CN" sz="2800" smtClean="0"/>
              <a:t>1		FA </a:t>
            </a:r>
            <a:r>
              <a:rPr lang="zh-CN" altLang="en-US" sz="2800" smtClean="0"/>
              <a:t>满递增堆栈</a:t>
            </a:r>
          </a:p>
          <a:p>
            <a:r>
              <a:rPr lang="en-US" altLang="zh-CN" sz="2800" smtClean="0"/>
              <a:t>DB	</a:t>
            </a:r>
            <a:r>
              <a:rPr lang="zh-CN" altLang="en-US" sz="2800" smtClean="0"/>
              <a:t>每次传送前地址减</a:t>
            </a:r>
            <a:r>
              <a:rPr lang="en-US" altLang="zh-CN" sz="2800" smtClean="0"/>
              <a:t>1		EA </a:t>
            </a:r>
            <a:r>
              <a:rPr lang="zh-CN" altLang="en-US" sz="2800" smtClean="0"/>
              <a:t>空递增堆栈</a:t>
            </a:r>
          </a:p>
          <a:p>
            <a:endParaRPr lang="en-US" altLang="zh-CN" sz="2800" smtClean="0"/>
          </a:p>
        </p:txBody>
      </p:sp>
      <p:sp>
        <p:nvSpPr>
          <p:cNvPr id="567299"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7043">
                                            <p:txEl>
                                              <p:pRg st="0" end="0"/>
                                            </p:txEl>
                                          </p:spTgt>
                                        </p:tgtEl>
                                        <p:attrNameLst>
                                          <p:attrName>style.visibility</p:attrName>
                                        </p:attrNameLst>
                                      </p:cBhvr>
                                      <p:to>
                                        <p:strVal val="visible"/>
                                      </p:to>
                                    </p:set>
                                    <p:anim calcmode="lin" valueType="num">
                                      <p:cBhvr additive="base">
                                        <p:cTn id="7" dur="500" fill="hold"/>
                                        <p:tgtEl>
                                          <p:spTgt spid="870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70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7043">
                                            <p:txEl>
                                              <p:pRg st="1" end="1"/>
                                            </p:txEl>
                                          </p:spTgt>
                                        </p:tgtEl>
                                        <p:attrNameLst>
                                          <p:attrName>style.visibility</p:attrName>
                                        </p:attrNameLst>
                                      </p:cBhvr>
                                      <p:to>
                                        <p:strVal val="visible"/>
                                      </p:to>
                                    </p:set>
                                    <p:anim calcmode="lin" valueType="num">
                                      <p:cBhvr additive="base">
                                        <p:cTn id="13" dur="500" fill="hold"/>
                                        <p:tgtEl>
                                          <p:spTgt spid="870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70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7043">
                                            <p:txEl>
                                              <p:pRg st="2" end="2"/>
                                            </p:txEl>
                                          </p:spTgt>
                                        </p:tgtEl>
                                        <p:attrNameLst>
                                          <p:attrName>style.visibility</p:attrName>
                                        </p:attrNameLst>
                                      </p:cBhvr>
                                      <p:to>
                                        <p:strVal val="visible"/>
                                      </p:to>
                                    </p:set>
                                    <p:anim calcmode="lin" valueType="num">
                                      <p:cBhvr additive="base">
                                        <p:cTn id="19" dur="500" fill="hold"/>
                                        <p:tgtEl>
                                          <p:spTgt spid="870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70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7043">
                                            <p:txEl>
                                              <p:pRg st="3" end="3"/>
                                            </p:txEl>
                                          </p:spTgt>
                                        </p:tgtEl>
                                        <p:attrNameLst>
                                          <p:attrName>style.visibility</p:attrName>
                                        </p:attrNameLst>
                                      </p:cBhvr>
                                      <p:to>
                                        <p:strVal val="visible"/>
                                      </p:to>
                                    </p:set>
                                    <p:anim calcmode="lin" valueType="num">
                                      <p:cBhvr additive="base">
                                        <p:cTn id="25" dur="500" fill="hold"/>
                                        <p:tgtEl>
                                          <p:spTgt spid="8704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70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7043">
                                            <p:txEl>
                                              <p:pRg st="4" end="4"/>
                                            </p:txEl>
                                          </p:spTgt>
                                        </p:tgtEl>
                                        <p:attrNameLst>
                                          <p:attrName>style.visibility</p:attrName>
                                        </p:attrNameLst>
                                      </p:cBhvr>
                                      <p:to>
                                        <p:strVal val="visible"/>
                                      </p:to>
                                    </p:set>
                                    <p:anim calcmode="lin" valueType="num">
                                      <p:cBhvr additive="base">
                                        <p:cTn id="31" dur="500" fill="hold"/>
                                        <p:tgtEl>
                                          <p:spTgt spid="8704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70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7043">
                                            <p:txEl>
                                              <p:pRg st="5" end="5"/>
                                            </p:txEl>
                                          </p:spTgt>
                                        </p:tgtEl>
                                        <p:attrNameLst>
                                          <p:attrName>style.visibility</p:attrName>
                                        </p:attrNameLst>
                                      </p:cBhvr>
                                      <p:to>
                                        <p:strVal val="visible"/>
                                      </p:to>
                                    </p:set>
                                    <p:anim calcmode="lin" valueType="num">
                                      <p:cBhvr additive="base">
                                        <p:cTn id="37" dur="500" fill="hold"/>
                                        <p:tgtEl>
                                          <p:spTgt spid="8704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704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uild="p" autoUpdateAnimBg="0"/>
    </p:bldLst>
  </p:timing>
</p:sld>
</file>

<file path=ppt/slides/slide2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fontAlgn="auto">
              <a:spcAft>
                <a:spcPts val="0"/>
              </a:spcAft>
              <a:defRPr/>
            </a:pPr>
            <a:r>
              <a:rPr lang="zh-CN" altLang="en-US" smtClean="0"/>
              <a:t>后缀</a:t>
            </a:r>
          </a:p>
        </p:txBody>
      </p:sp>
      <p:sp>
        <p:nvSpPr>
          <p:cNvPr id="89091" name="Rectangle 3"/>
          <p:cNvSpPr>
            <a:spLocks noGrp="1" noChangeArrowheads="1"/>
          </p:cNvSpPr>
          <p:nvPr>
            <p:ph type="body" idx="1"/>
          </p:nvPr>
        </p:nvSpPr>
        <p:spPr>
          <a:xfrm>
            <a:off x="468313" y="1341438"/>
            <a:ext cx="8229600" cy="4525962"/>
          </a:xfrm>
        </p:spPr>
        <p:txBody>
          <a:bodyPr>
            <a:normAutofit fontScale="92500"/>
          </a:bodyPr>
          <a:lstStyle/>
          <a:p>
            <a:pPr indent="-170815" algn="just" fontAlgn="auto">
              <a:spcAft>
                <a:spcPts val="0"/>
              </a:spcAft>
              <a:defRPr/>
            </a:pPr>
            <a:r>
              <a:rPr lang="en-US" altLang="zh-CN" sz="2800" b="1" smtClean="0">
                <a:solidFill>
                  <a:srgbClr val="000000"/>
                </a:solidFill>
                <a:latin typeface="宋体" pitchFamily="2" charset="-122"/>
              </a:rPr>
              <a:t>{</a:t>
            </a:r>
            <a:r>
              <a:rPr lang="zh-CN" altLang="en-US" sz="2800" b="1" smtClean="0">
                <a:solidFill>
                  <a:srgbClr val="000000"/>
                </a:solidFill>
                <a:latin typeface="宋体" pitchFamily="2" charset="-122"/>
              </a:rPr>
              <a:t>！</a:t>
            </a:r>
            <a:r>
              <a:rPr lang="en-US" altLang="zh-CN" sz="2800" b="1" smtClean="0">
                <a:solidFill>
                  <a:srgbClr val="000000"/>
                </a:solidFill>
                <a:latin typeface="宋体" pitchFamily="2" charset="-122"/>
              </a:rPr>
              <a:t>}</a:t>
            </a:r>
            <a:r>
              <a:rPr lang="zh-CN" altLang="en-US" sz="2800" b="1" smtClean="0">
                <a:solidFill>
                  <a:srgbClr val="000000"/>
                </a:solidFill>
                <a:latin typeface="宋体" pitchFamily="2" charset="-122"/>
              </a:rPr>
              <a:t>为可选后缀，若选用该后缀，则当数据传送完毕之后，将最后的地址写入基址寄存器，否则基址寄存器的内容不改变。</a:t>
            </a:r>
          </a:p>
          <a:p>
            <a:pPr indent="-170815" algn="just" fontAlgn="auto">
              <a:spcAft>
                <a:spcPts val="0"/>
              </a:spcAft>
              <a:defRPr/>
            </a:pPr>
            <a:r>
              <a:rPr lang="zh-CN" altLang="en-US" sz="2800" b="1" smtClean="0">
                <a:solidFill>
                  <a:srgbClr val="000000"/>
                </a:solidFill>
                <a:latin typeface="宋体" pitchFamily="2" charset="-122"/>
              </a:rPr>
              <a:t>基址寄存器不允许为</a:t>
            </a:r>
            <a:r>
              <a:rPr lang="en-US" altLang="zh-CN" sz="2800" b="1" smtClean="0">
                <a:solidFill>
                  <a:srgbClr val="000000"/>
                </a:solidFill>
                <a:latin typeface="宋体" pitchFamily="2" charset="-122"/>
              </a:rPr>
              <a:t>R15</a:t>
            </a:r>
            <a:r>
              <a:rPr lang="zh-CN" altLang="en-US" sz="2800" b="1" smtClean="0">
                <a:solidFill>
                  <a:srgbClr val="000000"/>
                </a:solidFill>
                <a:latin typeface="宋体" pitchFamily="2" charset="-122"/>
              </a:rPr>
              <a:t>，寄存器列表可以为</a:t>
            </a:r>
            <a:r>
              <a:rPr lang="en-US" altLang="zh-CN" sz="2800" b="1" smtClean="0">
                <a:solidFill>
                  <a:srgbClr val="000000"/>
                </a:solidFill>
                <a:latin typeface="宋体" pitchFamily="2" charset="-122"/>
              </a:rPr>
              <a:t>R0</a:t>
            </a:r>
            <a:r>
              <a:rPr lang="zh-CN" altLang="en-US" sz="2800" b="1" smtClean="0">
                <a:solidFill>
                  <a:srgbClr val="000000"/>
                </a:solidFill>
                <a:latin typeface="宋体" pitchFamily="2" charset="-122"/>
              </a:rPr>
              <a:t>～</a:t>
            </a:r>
            <a:r>
              <a:rPr lang="en-US" altLang="zh-CN" sz="2800" b="1" smtClean="0">
                <a:solidFill>
                  <a:srgbClr val="000000"/>
                </a:solidFill>
                <a:latin typeface="宋体" pitchFamily="2" charset="-122"/>
              </a:rPr>
              <a:t>R15</a:t>
            </a:r>
            <a:r>
              <a:rPr lang="zh-CN" altLang="en-US" sz="2800" b="1" smtClean="0">
                <a:solidFill>
                  <a:srgbClr val="000000"/>
                </a:solidFill>
                <a:latin typeface="宋体" pitchFamily="2" charset="-122"/>
              </a:rPr>
              <a:t>的任意组合。</a:t>
            </a:r>
          </a:p>
          <a:p>
            <a:pPr indent="-170815" algn="just" fontAlgn="auto">
              <a:spcAft>
                <a:spcPts val="0"/>
              </a:spcAft>
              <a:defRPr/>
            </a:pPr>
            <a:r>
              <a:rPr lang="en-US" altLang="zh-CN" sz="2800" b="1" smtClean="0">
                <a:solidFill>
                  <a:srgbClr val="000000"/>
                </a:solidFill>
                <a:latin typeface="宋体" pitchFamily="2" charset="-122"/>
              </a:rPr>
              <a:t>{</a:t>
            </a:r>
            <a:r>
              <a:rPr lang="en-US" altLang="zh-CN" sz="2800" b="1" baseline="30000" smtClean="0">
                <a:solidFill>
                  <a:srgbClr val="000000"/>
                </a:solidFill>
                <a:latin typeface="宋体" pitchFamily="2" charset="-122"/>
              </a:rPr>
              <a:t>∧</a:t>
            </a:r>
            <a:r>
              <a:rPr lang="en-US" altLang="zh-CN" sz="2800" b="1" smtClean="0">
                <a:solidFill>
                  <a:srgbClr val="000000"/>
                </a:solidFill>
                <a:latin typeface="宋体" pitchFamily="2" charset="-122"/>
              </a:rPr>
              <a:t>}</a:t>
            </a:r>
            <a:r>
              <a:rPr lang="zh-CN" altLang="en-US" sz="2800" b="1" smtClean="0">
                <a:solidFill>
                  <a:srgbClr val="000000"/>
                </a:solidFill>
                <a:latin typeface="宋体" pitchFamily="2" charset="-122"/>
              </a:rPr>
              <a:t>为可选后缀，当指令为</a:t>
            </a:r>
            <a:r>
              <a:rPr lang="en-US" altLang="zh-CN" sz="2800" b="1" smtClean="0">
                <a:solidFill>
                  <a:srgbClr val="000000"/>
                </a:solidFill>
                <a:latin typeface="宋体" pitchFamily="2" charset="-122"/>
              </a:rPr>
              <a:t>LDM</a:t>
            </a:r>
            <a:r>
              <a:rPr lang="zh-CN" altLang="en-US" sz="2800" b="1" smtClean="0">
                <a:solidFill>
                  <a:srgbClr val="000000"/>
                </a:solidFill>
                <a:latin typeface="宋体" pitchFamily="2" charset="-122"/>
              </a:rPr>
              <a:t>且寄存器列表中包含</a:t>
            </a:r>
            <a:r>
              <a:rPr lang="en-US" altLang="zh-CN" sz="2800" b="1" smtClean="0">
                <a:solidFill>
                  <a:srgbClr val="000000"/>
                </a:solidFill>
                <a:latin typeface="宋体" pitchFamily="2" charset="-122"/>
              </a:rPr>
              <a:t>R15</a:t>
            </a:r>
            <a:r>
              <a:rPr lang="zh-CN" altLang="en-US" sz="2800" b="1" smtClean="0">
                <a:solidFill>
                  <a:srgbClr val="000000"/>
                </a:solidFill>
                <a:latin typeface="宋体" pitchFamily="2" charset="-122"/>
              </a:rPr>
              <a:t>，选用该后缀时表示：除了正常的数据传送之外，还将</a:t>
            </a:r>
            <a:r>
              <a:rPr lang="en-US" altLang="zh-CN" sz="2800" b="1" smtClean="0">
                <a:solidFill>
                  <a:srgbClr val="000000"/>
                </a:solidFill>
                <a:latin typeface="宋体" pitchFamily="2" charset="-122"/>
              </a:rPr>
              <a:t>SPSR</a:t>
            </a:r>
            <a:r>
              <a:rPr lang="zh-CN" altLang="en-US" sz="2800" b="1" smtClean="0">
                <a:solidFill>
                  <a:srgbClr val="000000"/>
                </a:solidFill>
                <a:latin typeface="宋体" pitchFamily="2" charset="-122"/>
              </a:rPr>
              <a:t>复制到</a:t>
            </a:r>
            <a:r>
              <a:rPr lang="en-US" altLang="zh-CN" sz="2800" b="1" smtClean="0">
                <a:solidFill>
                  <a:srgbClr val="000000"/>
                </a:solidFill>
                <a:latin typeface="宋体" pitchFamily="2" charset="-122"/>
              </a:rPr>
              <a:t>CPSR;</a:t>
            </a:r>
            <a:r>
              <a:rPr lang="zh-CN" altLang="en-US" sz="2800" b="1" smtClean="0">
                <a:solidFill>
                  <a:srgbClr val="000000"/>
                </a:solidFill>
                <a:latin typeface="宋体" pitchFamily="2" charset="-122"/>
              </a:rPr>
              <a:t>否则表示传入或传出的是用户模式下的寄存器，而不是当前模式下的寄存器。</a:t>
            </a:r>
          </a:p>
          <a:p>
            <a:pPr indent="-170815" fontAlgn="auto">
              <a:spcAft>
                <a:spcPts val="0"/>
              </a:spcAft>
              <a:buFontTx/>
              <a:buNone/>
              <a:defRPr/>
            </a:pPr>
            <a:r>
              <a:rPr lang="en-US" altLang="zh-CN" sz="2800" b="1" smtClean="0">
                <a:latin typeface="宋体" pitchFamily="2" charset="-122"/>
              </a:rPr>
              <a:t>STMFD  R13!</a:t>
            </a:r>
            <a:r>
              <a:rPr lang="zh-CN" altLang="en-US" sz="2800" b="1" smtClean="0">
                <a:latin typeface="宋体" pitchFamily="2" charset="-122"/>
              </a:rPr>
              <a:t>，</a:t>
            </a:r>
            <a:r>
              <a:rPr lang="en-US" altLang="zh-CN" sz="2800" b="1" smtClean="0">
                <a:latin typeface="宋体" pitchFamily="2" charset="-122"/>
              </a:rPr>
              <a:t>{R0</a:t>
            </a:r>
            <a:r>
              <a:rPr lang="zh-CN" altLang="en-US" sz="2800" b="1" smtClean="0">
                <a:latin typeface="宋体" pitchFamily="2" charset="-122"/>
              </a:rPr>
              <a:t>，</a:t>
            </a:r>
            <a:r>
              <a:rPr lang="en-US" altLang="zh-CN" sz="2800" b="1" smtClean="0">
                <a:latin typeface="宋体" pitchFamily="2" charset="-122"/>
              </a:rPr>
              <a:t>R4-R12</a:t>
            </a:r>
            <a:r>
              <a:rPr lang="zh-CN" altLang="en-US" sz="2800" b="1" smtClean="0">
                <a:latin typeface="宋体" pitchFamily="2" charset="-122"/>
              </a:rPr>
              <a:t>，</a:t>
            </a:r>
            <a:r>
              <a:rPr lang="en-US" altLang="zh-CN" sz="2800" b="1" smtClean="0">
                <a:latin typeface="宋体" pitchFamily="2" charset="-122"/>
              </a:rPr>
              <a:t>LR}		</a:t>
            </a:r>
          </a:p>
          <a:p>
            <a:pPr indent="-170815" fontAlgn="auto">
              <a:spcAft>
                <a:spcPts val="0"/>
              </a:spcAft>
              <a:buFontTx/>
              <a:buNone/>
              <a:defRPr/>
            </a:pPr>
            <a:r>
              <a:rPr lang="en-US" altLang="zh-CN" sz="2800" b="1" smtClean="0">
                <a:latin typeface="宋体" pitchFamily="2" charset="-122"/>
              </a:rPr>
              <a:t>LDMFD  R13!</a:t>
            </a:r>
            <a:r>
              <a:rPr lang="zh-CN" altLang="en-US" sz="2800" b="1" smtClean="0">
                <a:latin typeface="宋体" pitchFamily="2" charset="-122"/>
              </a:rPr>
              <a:t>，</a:t>
            </a:r>
            <a:r>
              <a:rPr lang="en-US" altLang="zh-CN" sz="2800" b="1" smtClean="0">
                <a:latin typeface="宋体" pitchFamily="2" charset="-122"/>
              </a:rPr>
              <a:t>{R0</a:t>
            </a:r>
            <a:r>
              <a:rPr lang="zh-CN" altLang="en-US" sz="2800" b="1" smtClean="0">
                <a:latin typeface="宋体" pitchFamily="2" charset="-122"/>
              </a:rPr>
              <a:t>，</a:t>
            </a:r>
            <a:r>
              <a:rPr lang="en-US" altLang="zh-CN" sz="2800" b="1" smtClean="0">
                <a:latin typeface="宋体" pitchFamily="2" charset="-122"/>
              </a:rPr>
              <a:t>R4-R12</a:t>
            </a:r>
            <a:r>
              <a:rPr lang="zh-CN" altLang="en-US" sz="2800" b="1" smtClean="0">
                <a:latin typeface="宋体" pitchFamily="2" charset="-122"/>
              </a:rPr>
              <a:t>，</a:t>
            </a:r>
            <a:r>
              <a:rPr lang="en-US" altLang="zh-CN" sz="2800" b="1" smtClean="0">
                <a:latin typeface="宋体" pitchFamily="2" charset="-122"/>
              </a:rPr>
              <a:t>PC}	</a:t>
            </a:r>
            <a:r>
              <a:rPr lang="en-US" altLang="zh-CN" sz="2800" smtClean="0">
                <a:latin typeface="Courier New" pitchFamily="49" charset="0"/>
                <a:cs typeface="Courier New" pitchFamily="49" charset="0"/>
              </a:rPr>
              <a:t>	</a:t>
            </a:r>
            <a:endParaRPr lang="en-US" altLang="zh-CN" sz="2800" smtClean="0"/>
          </a:p>
        </p:txBody>
      </p:sp>
      <p:sp>
        <p:nvSpPr>
          <p:cNvPr id="568323"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90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90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909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909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909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build="p" autoUpdateAnimBg="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fontAlgn="auto">
              <a:spcAft>
                <a:spcPts val="0"/>
              </a:spcAft>
              <a:defRPr/>
            </a:pPr>
            <a:r>
              <a:rPr lang="en-US" altLang="zh-CN" baseline="30000" smtClean="0">
                <a:solidFill>
                  <a:srgbClr val="CC3300"/>
                </a:solidFill>
              </a:rPr>
              <a:t>△</a:t>
            </a:r>
            <a:r>
              <a:rPr lang="zh-CN" altLang="en-US" u="sng" smtClean="0">
                <a:solidFill>
                  <a:srgbClr val="CC0000"/>
                </a:solidFill>
              </a:rPr>
              <a:t>满递减</a:t>
            </a:r>
            <a:r>
              <a:rPr lang="zh-CN" altLang="en-US" smtClean="0"/>
              <a:t>堆栈</a:t>
            </a:r>
          </a:p>
        </p:txBody>
      </p:sp>
      <p:sp>
        <p:nvSpPr>
          <p:cNvPr id="29699" name="Rectangle 3"/>
          <p:cNvSpPr>
            <a:spLocks noGrp="1" noChangeArrowheads="1"/>
          </p:cNvSpPr>
          <p:nvPr>
            <p:ph type="body" sz="half" idx="1"/>
          </p:nvPr>
        </p:nvSpPr>
        <p:spPr bwMode="auto">
          <a:xfrm>
            <a:off x="457200" y="1600200"/>
            <a:ext cx="4038600" cy="4621213"/>
          </a:xfrm>
        </p:spPr>
        <p:txBody>
          <a:bodyPr wrap="square" numCol="1" anchor="t" anchorCtr="0" compatLnSpc="1">
            <a:prstTxWarp prst="textNoShape">
              <a:avLst/>
            </a:prstTxWarp>
            <a:spAutoFit/>
          </a:bodyPr>
          <a:lstStyle/>
          <a:p>
            <a:pPr marL="609600" indent="-609600">
              <a:buFontTx/>
              <a:buAutoNum type="circleNumDbPlain"/>
            </a:pPr>
            <a:r>
              <a:rPr lang="zh-CN" altLang="en-US" sz="2800" smtClean="0">
                <a:solidFill>
                  <a:srgbClr val="CC3300"/>
                </a:solidFill>
              </a:rPr>
              <a:t>满</a:t>
            </a:r>
            <a:r>
              <a:rPr lang="en-US" altLang="zh-CN" sz="2800" smtClean="0"/>
              <a:t>:SP(</a:t>
            </a:r>
            <a:r>
              <a:rPr lang="zh-CN" altLang="en-US" sz="2800" smtClean="0"/>
              <a:t>堆栈指针</a:t>
            </a:r>
            <a:r>
              <a:rPr lang="en-US" altLang="zh-CN" sz="2800" smtClean="0"/>
              <a:t>)</a:t>
            </a:r>
            <a:r>
              <a:rPr lang="zh-CN" altLang="en-US" sz="2800" smtClean="0"/>
              <a:t>指  </a:t>
            </a:r>
          </a:p>
          <a:p>
            <a:pPr marL="609600" indent="-609600">
              <a:buFontTx/>
              <a:buNone/>
            </a:pPr>
            <a:r>
              <a:rPr lang="zh-CN" altLang="en-US" sz="2800" smtClean="0"/>
              <a:t>           向</a:t>
            </a:r>
            <a:r>
              <a:rPr lang="zh-CN" altLang="en-US" sz="2800" b="1" u="sng" smtClean="0"/>
              <a:t>最后压入</a:t>
            </a:r>
            <a:r>
              <a:rPr lang="zh-CN" altLang="en-US" sz="2800" smtClean="0"/>
              <a:t>的字</a:t>
            </a:r>
            <a:r>
              <a:rPr lang="en-US" altLang="zh-CN" sz="2800" smtClean="0"/>
              <a:t>;</a:t>
            </a:r>
          </a:p>
          <a:p>
            <a:pPr marL="609600" indent="-609600">
              <a:buFontTx/>
              <a:buAutoNum type="circleNumDbPlain"/>
            </a:pPr>
            <a:endParaRPr lang="en-US" altLang="zh-CN" sz="2800" smtClean="0"/>
          </a:p>
          <a:p>
            <a:pPr marL="609600" indent="-609600">
              <a:buFontTx/>
              <a:buAutoNum type="circleNumDbPlain"/>
            </a:pPr>
            <a:endParaRPr lang="en-US" altLang="zh-CN" sz="2800" smtClean="0"/>
          </a:p>
          <a:p>
            <a:pPr marL="609600" indent="-609600">
              <a:buFontTx/>
              <a:buAutoNum type="circleNumDbPlain"/>
            </a:pPr>
            <a:endParaRPr lang="en-US" altLang="zh-CN" sz="2800" smtClean="0"/>
          </a:p>
          <a:p>
            <a:pPr marL="609600" indent="-609600">
              <a:buFontTx/>
              <a:buAutoNum type="circleNumDbPlain"/>
            </a:pPr>
            <a:endParaRPr lang="en-US" altLang="zh-CN" sz="2800" smtClean="0"/>
          </a:p>
          <a:p>
            <a:pPr marL="609600" indent="-609600">
              <a:buFontTx/>
              <a:buAutoNum type="circleNumDbPlain" startAt="2"/>
            </a:pPr>
            <a:r>
              <a:rPr lang="zh-CN" altLang="en-US" sz="2800" smtClean="0">
                <a:solidFill>
                  <a:srgbClr val="CC3300"/>
                </a:solidFill>
              </a:rPr>
              <a:t>递减</a:t>
            </a:r>
            <a:r>
              <a:rPr lang="en-US" altLang="zh-CN" sz="2800" smtClean="0"/>
              <a:t>:</a:t>
            </a:r>
            <a:r>
              <a:rPr lang="zh-CN" altLang="en-US" sz="2800" smtClean="0"/>
              <a:t>向</a:t>
            </a:r>
            <a:r>
              <a:rPr lang="zh-CN" altLang="en-US" sz="2800" b="1" u="sng" smtClean="0"/>
              <a:t>地址减小</a:t>
            </a:r>
            <a:r>
              <a:rPr lang="zh-CN" altLang="en-US" sz="2800" i="1" smtClean="0"/>
              <a:t> </a:t>
            </a:r>
            <a:r>
              <a:rPr lang="zh-CN" altLang="en-US" sz="2800" smtClean="0"/>
              <a:t>的</a:t>
            </a:r>
          </a:p>
          <a:p>
            <a:pPr marL="609600" indent="-609600">
              <a:buFontTx/>
              <a:buNone/>
            </a:pPr>
            <a:r>
              <a:rPr lang="zh-CN" altLang="en-US" sz="2800" smtClean="0"/>
              <a:t>               方向增长</a:t>
            </a:r>
            <a:r>
              <a:rPr lang="en-US" altLang="zh-CN" sz="2800" smtClean="0"/>
              <a:t>.</a:t>
            </a:r>
          </a:p>
          <a:p>
            <a:pPr marL="609600" indent="-609600">
              <a:buFontTx/>
              <a:buNone/>
            </a:pPr>
            <a:r>
              <a:rPr lang="en-US" altLang="zh-CN" sz="2000" smtClean="0"/>
              <a:t> </a:t>
            </a:r>
            <a:r>
              <a:rPr lang="zh-CN" altLang="en-US" sz="2000" smtClean="0"/>
              <a:t>压入一个字后：</a:t>
            </a:r>
            <a:r>
              <a:rPr lang="zh-CN" altLang="en-US" sz="2800" smtClean="0"/>
              <a:t> </a:t>
            </a:r>
            <a:r>
              <a:rPr lang="en-US" altLang="zh-CN" sz="2400" smtClean="0">
                <a:solidFill>
                  <a:srgbClr val="FF5C29"/>
                </a:solidFill>
              </a:rPr>
              <a:t>SP’=</a:t>
            </a:r>
            <a:r>
              <a:rPr lang="en-US" altLang="zh-CN" sz="2400" smtClean="0"/>
              <a:t>SP</a:t>
            </a:r>
            <a:r>
              <a:rPr lang="en-US" altLang="en-US" sz="2400" smtClean="0"/>
              <a:t>－</a:t>
            </a:r>
            <a:r>
              <a:rPr lang="en-US" altLang="zh-CN" sz="2400" smtClean="0"/>
              <a:t>4</a:t>
            </a:r>
          </a:p>
        </p:txBody>
      </p:sp>
      <p:graphicFrame>
        <p:nvGraphicFramePr>
          <p:cNvPr id="29700" name="Object 4"/>
          <p:cNvGraphicFramePr>
            <a:graphicFrameLocks noChangeAspect="1"/>
          </p:cNvGraphicFramePr>
          <p:nvPr>
            <p:ph sz="quarter" idx="2"/>
          </p:nvPr>
        </p:nvGraphicFramePr>
        <p:xfrm>
          <a:off x="4787900" y="1531938"/>
          <a:ext cx="3744913" cy="2312987"/>
        </p:xfrm>
        <a:graphic>
          <a:graphicData uri="http://schemas.openxmlformats.org/presentationml/2006/ole">
            <p:oleObj spid="_x0000_s4098" name="Visio" r:id="rId3" imgW="2279789" imgH="1408767" progId="">
              <p:embed/>
            </p:oleObj>
          </a:graphicData>
        </a:graphic>
      </p:graphicFrame>
      <p:graphicFrame>
        <p:nvGraphicFramePr>
          <p:cNvPr id="29701" name="Object 5"/>
          <p:cNvGraphicFramePr>
            <a:graphicFrameLocks noChangeAspect="1"/>
          </p:cNvGraphicFramePr>
          <p:nvPr>
            <p:ph sz="quarter" idx="3"/>
          </p:nvPr>
        </p:nvGraphicFramePr>
        <p:xfrm>
          <a:off x="4746625" y="3938588"/>
          <a:ext cx="3840163" cy="2187575"/>
        </p:xfrm>
        <a:graphic>
          <a:graphicData uri="http://schemas.openxmlformats.org/presentationml/2006/ole">
            <p:oleObj spid="_x0000_s4099" name="Visio" r:id="rId4" imgW="2471295" imgH="1408767" progId="">
              <p:embed/>
            </p:oleObj>
          </a:graphicData>
        </a:graphic>
      </p:graphicFrame>
      <p:grpSp>
        <p:nvGrpSpPr>
          <p:cNvPr id="2" name="Group 6"/>
          <p:cNvGrpSpPr>
            <a:grpSpLocks/>
          </p:cNvGrpSpPr>
          <p:nvPr/>
        </p:nvGrpSpPr>
        <p:grpSpPr bwMode="auto">
          <a:xfrm>
            <a:off x="7740650" y="4508500"/>
            <a:ext cx="1187450" cy="1439863"/>
            <a:chOff x="4876" y="2840"/>
            <a:chExt cx="748" cy="907"/>
          </a:xfrm>
        </p:grpSpPr>
        <p:sp>
          <p:nvSpPr>
            <p:cNvPr id="4103" name="Line 7"/>
            <p:cNvSpPr>
              <a:spLocks noChangeShapeType="1"/>
            </p:cNvSpPr>
            <p:nvPr/>
          </p:nvSpPr>
          <p:spPr bwMode="auto">
            <a:xfrm flipV="1">
              <a:off x="4876" y="2840"/>
              <a:ext cx="0" cy="907"/>
            </a:xfrm>
            <a:prstGeom prst="line">
              <a:avLst/>
            </a:prstGeom>
            <a:noFill/>
            <a:ln w="50800">
              <a:solidFill>
                <a:srgbClr val="FF0000"/>
              </a:solidFill>
              <a:round/>
              <a:headEnd type="oval" w="med" len="med"/>
              <a:tailEnd type="triangle" w="med" len="med"/>
            </a:ln>
          </p:spPr>
          <p:txBody>
            <a:bodyPr anchor="ctr"/>
            <a:lstStyle/>
            <a:p>
              <a:endParaRPr lang="zh-CN" altLang="en-US"/>
            </a:p>
          </p:txBody>
        </p:sp>
        <p:sp>
          <p:nvSpPr>
            <p:cNvPr id="4104" name="Text Box 8"/>
            <p:cNvSpPr txBox="1">
              <a:spLocks noChangeArrowheads="1"/>
            </p:cNvSpPr>
            <p:nvPr/>
          </p:nvSpPr>
          <p:spPr bwMode="auto">
            <a:xfrm>
              <a:off x="4921" y="3067"/>
              <a:ext cx="703" cy="366"/>
            </a:xfrm>
            <a:prstGeom prst="rect">
              <a:avLst/>
            </a:prstGeom>
            <a:gradFill rotWithShape="1">
              <a:gsLst>
                <a:gs pos="0">
                  <a:srgbClr val="5E9EFF"/>
                </a:gs>
                <a:gs pos="39999">
                  <a:srgbClr val="85C2FF"/>
                </a:gs>
                <a:gs pos="70000">
                  <a:srgbClr val="C4D6EB"/>
                </a:gs>
                <a:gs pos="100000">
                  <a:srgbClr val="FFEBFA"/>
                </a:gs>
              </a:gsLst>
              <a:lin ang="5400000" scaled="1"/>
            </a:gradFill>
            <a:ln w="9525" algn="ctr">
              <a:noFill/>
              <a:miter lim="800000"/>
              <a:headEnd/>
              <a:tailEnd/>
            </a:ln>
          </p:spPr>
          <p:txBody>
            <a:bodyPr>
              <a:spAutoFit/>
            </a:bodyPr>
            <a:lstStyle/>
            <a:p>
              <a:pPr>
                <a:spcBef>
                  <a:spcPct val="50000"/>
                </a:spcBef>
              </a:pPr>
              <a:r>
                <a:rPr lang="zh-CN" altLang="en-US" sz="1600">
                  <a:ea typeface="黑体" pitchFamily="49" charset="-122"/>
                </a:rPr>
                <a:t>向小地址增长</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blinds(horizontal)">
                                      <p:cBhvr>
                                        <p:cTn id="7" dur="500"/>
                                        <p:tgtEl>
                                          <p:spTgt spid="29699">
                                            <p:txEl>
                                              <p:pRg st="0" end="0"/>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9699">
                                            <p:txEl>
                                              <p:pRg st="1" end="1"/>
                                            </p:txEl>
                                          </p:spTgt>
                                        </p:tgtEl>
                                        <p:attrNameLst>
                                          <p:attrName>style.visibility</p:attrName>
                                        </p:attrNameLst>
                                      </p:cBhvr>
                                      <p:to>
                                        <p:strVal val="visible"/>
                                      </p:to>
                                    </p:set>
                                    <p:animEffect transition="in" filter="blinds(horizontal)">
                                      <p:cBhvr>
                                        <p:cTn id="11" dur="500"/>
                                        <p:tgtEl>
                                          <p:spTgt spid="29699">
                                            <p:txEl>
                                              <p:pRg st="1" end="1"/>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29700"/>
                                        </p:tgtEl>
                                        <p:attrNameLst>
                                          <p:attrName>style.visibility</p:attrName>
                                        </p:attrNameLst>
                                      </p:cBhvr>
                                      <p:to>
                                        <p:strVal val="visible"/>
                                      </p:to>
                                    </p:set>
                                    <p:animEffect transition="in" filter="blinds(horizontal)">
                                      <p:cBhvr>
                                        <p:cTn id="15" dur="500"/>
                                        <p:tgtEl>
                                          <p:spTgt spid="2970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9699">
                                            <p:txEl>
                                              <p:pRg st="6" end="6"/>
                                            </p:txEl>
                                          </p:spTgt>
                                        </p:tgtEl>
                                        <p:attrNameLst>
                                          <p:attrName>style.visibility</p:attrName>
                                        </p:attrNameLst>
                                      </p:cBhvr>
                                      <p:to>
                                        <p:strVal val="visible"/>
                                      </p:to>
                                    </p:set>
                                    <p:animEffect transition="in" filter="blinds(horizontal)">
                                      <p:cBhvr>
                                        <p:cTn id="20" dur="500"/>
                                        <p:tgtEl>
                                          <p:spTgt spid="29699">
                                            <p:txEl>
                                              <p:pRg st="6" end="6"/>
                                            </p:txEl>
                                          </p:spTgt>
                                        </p:tgtEl>
                                      </p:cBhvr>
                                    </p:animEffect>
                                  </p:childTnLst>
                                </p:cTn>
                              </p:par>
                            </p:childTnLst>
                          </p:cTn>
                        </p:par>
                        <p:par>
                          <p:cTn id="21" fill="hold">
                            <p:stCondLst>
                              <p:cond delay="500"/>
                            </p:stCondLst>
                            <p:childTnLst>
                              <p:par>
                                <p:cTn id="22" presetID="3" presetClass="entr" presetSubtype="10" fill="hold" nodeType="afterEffect">
                                  <p:stCondLst>
                                    <p:cond delay="0"/>
                                  </p:stCondLst>
                                  <p:childTnLst>
                                    <p:set>
                                      <p:cBhvr>
                                        <p:cTn id="23" dur="1" fill="hold">
                                          <p:stCondLst>
                                            <p:cond delay="0"/>
                                          </p:stCondLst>
                                        </p:cTn>
                                        <p:tgtEl>
                                          <p:spTgt spid="29699">
                                            <p:txEl>
                                              <p:pRg st="7" end="7"/>
                                            </p:txEl>
                                          </p:spTgt>
                                        </p:tgtEl>
                                        <p:attrNameLst>
                                          <p:attrName>style.visibility</p:attrName>
                                        </p:attrNameLst>
                                      </p:cBhvr>
                                      <p:to>
                                        <p:strVal val="visible"/>
                                      </p:to>
                                    </p:set>
                                    <p:animEffect transition="in" filter="blinds(horizontal)">
                                      <p:cBhvr>
                                        <p:cTn id="24" dur="500"/>
                                        <p:tgtEl>
                                          <p:spTgt spid="29699">
                                            <p:txEl>
                                              <p:pRg st="7" end="7"/>
                                            </p:txEl>
                                          </p:spTgt>
                                        </p:tgtEl>
                                      </p:cBhvr>
                                    </p:animEffect>
                                  </p:childTnLst>
                                </p:cTn>
                              </p:par>
                            </p:childTnLst>
                          </p:cTn>
                        </p:par>
                        <p:par>
                          <p:cTn id="25" fill="hold">
                            <p:stCondLst>
                              <p:cond delay="1000"/>
                            </p:stCondLst>
                            <p:childTnLst>
                              <p:par>
                                <p:cTn id="26" presetID="3" presetClass="entr" presetSubtype="10" fill="hold" nodeType="afterEffect">
                                  <p:stCondLst>
                                    <p:cond delay="0"/>
                                  </p:stCondLst>
                                  <p:childTnLst>
                                    <p:set>
                                      <p:cBhvr>
                                        <p:cTn id="27" dur="1" fill="hold">
                                          <p:stCondLst>
                                            <p:cond delay="0"/>
                                          </p:stCondLst>
                                        </p:cTn>
                                        <p:tgtEl>
                                          <p:spTgt spid="29699">
                                            <p:txEl>
                                              <p:pRg st="8" end="8"/>
                                            </p:txEl>
                                          </p:spTgt>
                                        </p:tgtEl>
                                        <p:attrNameLst>
                                          <p:attrName>style.visibility</p:attrName>
                                        </p:attrNameLst>
                                      </p:cBhvr>
                                      <p:to>
                                        <p:strVal val="visible"/>
                                      </p:to>
                                    </p:set>
                                    <p:animEffect transition="in" filter="blinds(horizontal)">
                                      <p:cBhvr>
                                        <p:cTn id="28" dur="500"/>
                                        <p:tgtEl>
                                          <p:spTgt spid="29699">
                                            <p:txEl>
                                              <p:pRg st="8" end="8"/>
                                            </p:txEl>
                                          </p:spTgt>
                                        </p:tgtEl>
                                      </p:cBhvr>
                                    </p:animEffect>
                                  </p:childTnLst>
                                </p:cTn>
                              </p:par>
                            </p:childTnLst>
                          </p:cTn>
                        </p:par>
                        <p:par>
                          <p:cTn id="29" fill="hold">
                            <p:stCondLst>
                              <p:cond delay="1500"/>
                            </p:stCondLst>
                            <p:childTnLst>
                              <p:par>
                                <p:cTn id="30" presetID="3" presetClass="entr" presetSubtype="10" fill="hold" nodeType="afterEffect">
                                  <p:stCondLst>
                                    <p:cond delay="0"/>
                                  </p:stCondLst>
                                  <p:childTnLst>
                                    <p:set>
                                      <p:cBhvr>
                                        <p:cTn id="31" dur="1" fill="hold">
                                          <p:stCondLst>
                                            <p:cond delay="0"/>
                                          </p:stCondLst>
                                        </p:cTn>
                                        <p:tgtEl>
                                          <p:spTgt spid="29701"/>
                                        </p:tgtEl>
                                        <p:attrNameLst>
                                          <p:attrName>style.visibility</p:attrName>
                                        </p:attrNameLst>
                                      </p:cBhvr>
                                      <p:to>
                                        <p:strVal val="visible"/>
                                      </p:to>
                                    </p:set>
                                    <p:animEffect transition="in" filter="blinds(horizontal)">
                                      <p:cBhvr>
                                        <p:cTn id="32" dur="500"/>
                                        <p:tgtEl>
                                          <p:spTgt spid="2970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fontAlgn="auto">
              <a:spcAft>
                <a:spcPts val="0"/>
              </a:spcAft>
              <a:defRPr/>
            </a:pPr>
            <a:r>
              <a:rPr lang="en-US" altLang="zh-CN" smtClean="0">
                <a:solidFill>
                  <a:srgbClr val="000000"/>
                </a:solidFill>
                <a:latin typeface="宋体" pitchFamily="2" charset="-122"/>
              </a:rPr>
              <a:t>LDM</a:t>
            </a:r>
          </a:p>
        </p:txBody>
      </p:sp>
      <p:sp>
        <p:nvSpPr>
          <p:cNvPr id="94211" name="Rectangle 3"/>
          <p:cNvSpPr>
            <a:spLocks noGrp="1" noChangeArrowheads="1"/>
          </p:cNvSpPr>
          <p:nvPr>
            <p:ph type="body" idx="1"/>
          </p:nvPr>
        </p:nvSpPr>
        <p:spPr bwMode="auto">
          <a:xfrm>
            <a:off x="750888" y="1698625"/>
            <a:ext cx="7764462" cy="4462463"/>
          </a:xfrm>
        </p:spPr>
        <p:txBody>
          <a:bodyPr wrap="square" numCol="1" anchor="t" anchorCtr="0" compatLnSpc="1">
            <a:prstTxWarp prst="textNoShape">
              <a:avLst/>
            </a:prstTxWarp>
          </a:bodyPr>
          <a:lstStyle/>
          <a:p>
            <a:pPr>
              <a:buFontTx/>
              <a:buNone/>
            </a:pPr>
            <a:r>
              <a:rPr lang="en-US" altLang="zh-CN" b="1" smtClean="0">
                <a:latin typeface="宋体" charset="-122"/>
              </a:rPr>
              <a:t>      </a:t>
            </a:r>
            <a:r>
              <a:rPr lang="zh-CN" altLang="en-US" b="1" smtClean="0">
                <a:latin typeface="宋体" charset="-122"/>
              </a:rPr>
              <a:t>用于从由基址寄存器所指示的一片连续存储器到寄存器列表所指示的多个寄存器之间传送数据，该指令的常见用途是将多个寄存器的内容出栈 </a:t>
            </a:r>
          </a:p>
          <a:p>
            <a:endParaRPr lang="zh-CN" altLang="en-US" b="1" smtClean="0">
              <a:latin typeface="宋体" charset="-122"/>
            </a:endParaRPr>
          </a:p>
          <a:p>
            <a:pPr>
              <a:buFontTx/>
              <a:buNone/>
            </a:pPr>
            <a:r>
              <a:rPr lang="en-US" altLang="zh-CN" b="1" smtClean="0">
                <a:latin typeface="宋体" charset="-122"/>
              </a:rPr>
              <a:t>LDMFD 	R0!, {r0-r4}</a:t>
            </a:r>
          </a:p>
        </p:txBody>
      </p:sp>
      <p:sp>
        <p:nvSpPr>
          <p:cNvPr id="572419"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4211">
                                            <p:txEl>
                                              <p:pRg st="0" end="0"/>
                                            </p:txEl>
                                          </p:spTgt>
                                        </p:tgtEl>
                                        <p:attrNameLst>
                                          <p:attrName>style.visibility</p:attrName>
                                        </p:attrNameLst>
                                      </p:cBhvr>
                                      <p:to>
                                        <p:strVal val="visible"/>
                                      </p:to>
                                    </p:set>
                                    <p:anim calcmode="lin" valueType="num">
                                      <p:cBhvr additive="base">
                                        <p:cTn id="7" dur="500" fill="hold"/>
                                        <p:tgtEl>
                                          <p:spTgt spid="942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42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4211">
                                            <p:txEl>
                                              <p:pRg st="2" end="2"/>
                                            </p:txEl>
                                          </p:spTgt>
                                        </p:tgtEl>
                                        <p:attrNameLst>
                                          <p:attrName>style.visibility</p:attrName>
                                        </p:attrNameLst>
                                      </p:cBhvr>
                                      <p:to>
                                        <p:strVal val="visible"/>
                                      </p:to>
                                    </p:set>
                                    <p:anim calcmode="lin" valueType="num">
                                      <p:cBhvr additive="base">
                                        <p:cTn id="13" dur="500" fill="hold"/>
                                        <p:tgtEl>
                                          <p:spTgt spid="9421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42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uild="p" autoUpdateAnimBg="0"/>
    </p:bldLst>
  </p:timing>
</p:sld>
</file>

<file path=ppt/slides/slide2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fontAlgn="auto">
              <a:spcAft>
                <a:spcPts val="0"/>
              </a:spcAft>
              <a:defRPr/>
            </a:pPr>
            <a:r>
              <a:rPr lang="en-US" altLang="zh-CN" smtClean="0">
                <a:solidFill>
                  <a:srgbClr val="000000"/>
                </a:solidFill>
                <a:latin typeface="宋体" pitchFamily="2" charset="-122"/>
              </a:rPr>
              <a:t>LDM</a:t>
            </a:r>
            <a:r>
              <a:rPr lang="zh-CN" altLang="en-US" smtClean="0">
                <a:solidFill>
                  <a:srgbClr val="000000"/>
                </a:solidFill>
                <a:latin typeface="宋体" pitchFamily="2" charset="-122"/>
              </a:rPr>
              <a:t>（或</a:t>
            </a:r>
            <a:r>
              <a:rPr lang="en-US" altLang="zh-CN" smtClean="0">
                <a:solidFill>
                  <a:srgbClr val="000000"/>
                </a:solidFill>
                <a:latin typeface="宋体" pitchFamily="2" charset="-122"/>
              </a:rPr>
              <a:t>STM</a:t>
            </a:r>
            <a:r>
              <a:rPr lang="zh-CN" altLang="en-US" smtClean="0">
                <a:solidFill>
                  <a:srgbClr val="000000"/>
                </a:solidFill>
                <a:latin typeface="宋体" pitchFamily="2" charset="-122"/>
              </a:rPr>
              <a:t>）指令</a:t>
            </a:r>
          </a:p>
        </p:txBody>
      </p:sp>
      <p:sp>
        <p:nvSpPr>
          <p:cNvPr id="22531" name="Rectangle 3"/>
          <p:cNvSpPr>
            <a:spLocks noGrp="1" noChangeArrowheads="1"/>
          </p:cNvSpPr>
          <p:nvPr>
            <p:ph type="body" idx="1"/>
          </p:nvPr>
        </p:nvSpPr>
        <p:spPr bwMode="auto">
          <a:xfrm>
            <a:off x="304800" y="1295400"/>
            <a:ext cx="8534400" cy="3357563"/>
          </a:xfrm>
        </p:spPr>
        <p:txBody>
          <a:bodyPr wrap="square" numCol="1" anchor="t" anchorCtr="0" compatLnSpc="1">
            <a:prstTxWarp prst="textNoShape">
              <a:avLst/>
            </a:prstTxWarp>
          </a:bodyPr>
          <a:lstStyle/>
          <a:p>
            <a:pPr marL="533400" indent="-533400" algn="just">
              <a:buFontTx/>
              <a:buNone/>
            </a:pPr>
            <a:r>
              <a:rPr lang="en-US" altLang="zh-CN" sz="2600" b="1" smtClean="0">
                <a:solidFill>
                  <a:srgbClr val="CC0000"/>
                </a:solidFill>
                <a:latin typeface="宋体" charset="-122"/>
              </a:rPr>
              <a:t>LDM</a:t>
            </a:r>
            <a:r>
              <a:rPr lang="zh-CN" altLang="en-US" sz="2600" b="1" smtClean="0">
                <a:solidFill>
                  <a:srgbClr val="CC0000"/>
                </a:solidFill>
                <a:latin typeface="宋体" charset="-122"/>
              </a:rPr>
              <a:t>或</a:t>
            </a:r>
            <a:r>
              <a:rPr lang="en-US" altLang="zh-CN" sz="2600" b="1" smtClean="0">
                <a:solidFill>
                  <a:srgbClr val="CC0000"/>
                </a:solidFill>
                <a:latin typeface="宋体" charset="-122"/>
              </a:rPr>
              <a:t>STM{</a:t>
            </a:r>
            <a:r>
              <a:rPr lang="zh-CN" altLang="en-US" sz="2600" b="1" smtClean="0">
                <a:solidFill>
                  <a:srgbClr val="CC0000"/>
                </a:solidFill>
                <a:latin typeface="宋体" charset="-122"/>
              </a:rPr>
              <a:t>条件</a:t>
            </a:r>
            <a:r>
              <a:rPr lang="en-US" altLang="zh-CN" sz="2600" b="1" smtClean="0">
                <a:solidFill>
                  <a:srgbClr val="CC0000"/>
                </a:solidFill>
                <a:latin typeface="宋体" charset="-122"/>
              </a:rPr>
              <a:t>}{</a:t>
            </a:r>
            <a:r>
              <a:rPr lang="zh-CN" altLang="en-US" sz="2600" b="1" smtClean="0">
                <a:solidFill>
                  <a:srgbClr val="CC0000"/>
                </a:solidFill>
                <a:latin typeface="宋体" charset="-122"/>
              </a:rPr>
              <a:t>类型</a:t>
            </a:r>
            <a:r>
              <a:rPr lang="en-US" altLang="zh-CN" sz="2600" b="1" smtClean="0">
                <a:solidFill>
                  <a:srgbClr val="CC0000"/>
                </a:solidFill>
                <a:latin typeface="宋体" charset="-122"/>
              </a:rPr>
              <a:t>}   </a:t>
            </a:r>
            <a:r>
              <a:rPr lang="zh-CN" altLang="en-US" sz="2600" b="1" smtClean="0">
                <a:solidFill>
                  <a:srgbClr val="CC0000"/>
                </a:solidFill>
                <a:latin typeface="宋体" charset="-122"/>
              </a:rPr>
              <a:t>基址寄存器</a:t>
            </a:r>
            <a:r>
              <a:rPr lang="en-US" altLang="zh-CN" sz="2600" b="1" smtClean="0">
                <a:solidFill>
                  <a:srgbClr val="CC0000"/>
                </a:solidFill>
                <a:latin typeface="宋体" charset="-122"/>
              </a:rPr>
              <a:t>{!},</a:t>
            </a:r>
            <a:r>
              <a:rPr lang="zh-CN" altLang="en-US" sz="2600" b="1" smtClean="0">
                <a:solidFill>
                  <a:srgbClr val="CC0000"/>
                </a:solidFill>
                <a:latin typeface="宋体" charset="-122"/>
              </a:rPr>
              <a:t>寄存器列表</a:t>
            </a:r>
            <a:r>
              <a:rPr lang="en-US" altLang="zh-CN" sz="2600" b="1" smtClean="0">
                <a:solidFill>
                  <a:srgbClr val="CC0000"/>
                </a:solidFill>
                <a:latin typeface="宋体" charset="-122"/>
              </a:rPr>
              <a:t>{</a:t>
            </a:r>
            <a:r>
              <a:rPr lang="en-US" altLang="zh-CN" sz="2600" b="1" baseline="30000" smtClean="0">
                <a:solidFill>
                  <a:srgbClr val="CC0000"/>
                </a:solidFill>
                <a:latin typeface="宋体" charset="-122"/>
              </a:rPr>
              <a:t>∧</a:t>
            </a:r>
            <a:r>
              <a:rPr lang="en-US" altLang="zh-CN" sz="2600" b="1" smtClean="0">
                <a:solidFill>
                  <a:srgbClr val="CC0000"/>
                </a:solidFill>
                <a:latin typeface="宋体" charset="-122"/>
              </a:rPr>
              <a:t>}</a:t>
            </a:r>
            <a:endParaRPr lang="en-US" altLang="zh-CN" smtClean="0">
              <a:latin typeface="宋体" charset="-122"/>
            </a:endParaRPr>
          </a:p>
          <a:p>
            <a:pPr marL="533400" indent="-533400"/>
            <a:r>
              <a:rPr lang="zh-CN" altLang="en-US" smtClean="0">
                <a:latin typeface="宋体" charset="-122"/>
              </a:rPr>
              <a:t>基址寄存器所指向的一片</a:t>
            </a:r>
            <a:r>
              <a:rPr lang="zh-CN" altLang="en-US" u="sng" smtClean="0">
                <a:latin typeface="宋体" charset="-122"/>
              </a:rPr>
              <a:t>连续存储器</a:t>
            </a:r>
            <a:r>
              <a:rPr lang="zh-CN" altLang="en-US" smtClean="0">
                <a:latin typeface="宋体" charset="-122"/>
              </a:rPr>
              <a:t>和寄存器列表中的</a:t>
            </a:r>
            <a:r>
              <a:rPr lang="zh-CN" altLang="en-US" u="sng" smtClean="0">
                <a:latin typeface="宋体" charset="-122"/>
              </a:rPr>
              <a:t>多个寄存器</a:t>
            </a:r>
            <a:r>
              <a:rPr lang="zh-CN" altLang="en-US" smtClean="0">
                <a:latin typeface="宋体" charset="-122"/>
              </a:rPr>
              <a:t>之间相互传输数据</a:t>
            </a:r>
          </a:p>
          <a:p>
            <a:pPr marL="533400" indent="-533400">
              <a:buFontTx/>
              <a:buNone/>
            </a:pPr>
            <a:endParaRPr lang="zh-CN" altLang="en-US" smtClean="0">
              <a:solidFill>
                <a:schemeClr val="hlink"/>
              </a:solidFill>
              <a:latin typeface="宋体" charset="-122"/>
            </a:endParaRPr>
          </a:p>
          <a:p>
            <a:pPr marL="533400" indent="-533400">
              <a:buFontTx/>
              <a:buNone/>
            </a:pPr>
            <a:r>
              <a:rPr lang="en-US" altLang="zh-CN" smtClean="0">
                <a:solidFill>
                  <a:schemeClr val="hlink"/>
                </a:solidFill>
                <a:latin typeface="宋体" charset="-122"/>
              </a:rPr>
              <a:t>LDM</a:t>
            </a:r>
            <a:r>
              <a:rPr lang="zh-CN" altLang="en-US" b="1" smtClean="0">
                <a:solidFill>
                  <a:srgbClr val="CC3300"/>
                </a:solidFill>
                <a:latin typeface="宋体" charset="-122"/>
              </a:rPr>
              <a:t>加载</a:t>
            </a:r>
            <a:r>
              <a:rPr lang="zh-CN" altLang="en-US" smtClean="0">
                <a:solidFill>
                  <a:schemeClr val="hlink"/>
                </a:solidFill>
                <a:latin typeface="宋体" charset="-122"/>
              </a:rPr>
              <a:t>寄存器</a:t>
            </a:r>
            <a:r>
              <a:rPr lang="en-US" altLang="zh-CN" smtClean="0">
                <a:solidFill>
                  <a:schemeClr val="hlink"/>
                </a:solidFill>
                <a:latin typeface="宋体" charset="-122"/>
              </a:rPr>
              <a:t>:  </a:t>
            </a:r>
            <a:r>
              <a:rPr lang="zh-CN" altLang="en-US" smtClean="0">
                <a:latin typeface="宋体" charset="-122"/>
              </a:rPr>
              <a:t>连续存储器→寄存器列表</a:t>
            </a:r>
          </a:p>
          <a:p>
            <a:pPr marL="533400" indent="-533400">
              <a:buFontTx/>
              <a:buNone/>
            </a:pPr>
            <a:r>
              <a:rPr lang="en-US" altLang="zh-CN" b="1" smtClean="0">
                <a:solidFill>
                  <a:schemeClr val="hlink"/>
                </a:solidFill>
                <a:latin typeface="宋体" charset="-122"/>
              </a:rPr>
              <a:t>STM</a:t>
            </a:r>
            <a:r>
              <a:rPr lang="zh-CN" altLang="en-US" b="1" smtClean="0">
                <a:solidFill>
                  <a:srgbClr val="CC3300"/>
                </a:solidFill>
                <a:latin typeface="宋体" charset="-122"/>
              </a:rPr>
              <a:t>保存</a:t>
            </a:r>
            <a:r>
              <a:rPr lang="zh-CN" altLang="en-US" b="1" smtClean="0">
                <a:solidFill>
                  <a:schemeClr val="hlink"/>
                </a:solidFill>
                <a:latin typeface="宋体" charset="-122"/>
              </a:rPr>
              <a:t>寄存器</a:t>
            </a:r>
            <a:r>
              <a:rPr lang="en-US" altLang="zh-CN" b="1" smtClean="0">
                <a:solidFill>
                  <a:schemeClr val="hlink"/>
                </a:solidFill>
                <a:latin typeface="宋体" charset="-122"/>
              </a:rPr>
              <a:t>:</a:t>
            </a:r>
            <a:endParaRPr lang="en-US" altLang="zh-CN" smtClean="0">
              <a:solidFill>
                <a:schemeClr val="hlink"/>
              </a:solidFill>
              <a:latin typeface="宋体" charset="-122"/>
            </a:endParaRPr>
          </a:p>
        </p:txBody>
      </p:sp>
      <p:sp>
        <p:nvSpPr>
          <p:cNvPr id="22534" name="Rectangle 6"/>
          <p:cNvSpPr>
            <a:spLocks noChangeArrowheads="1"/>
          </p:cNvSpPr>
          <p:nvPr/>
        </p:nvSpPr>
        <p:spPr bwMode="auto">
          <a:xfrm>
            <a:off x="684213" y="4724400"/>
            <a:ext cx="7859712" cy="762000"/>
          </a:xfrm>
          <a:prstGeom prst="rect">
            <a:avLst/>
          </a:prstGeom>
          <a:noFill/>
          <a:ln w="9525" algn="ctr">
            <a:noFill/>
            <a:miter lim="800000"/>
            <a:headEnd/>
            <a:tailEnd/>
          </a:ln>
        </p:spPr>
        <p:txBody>
          <a:bodyPr>
            <a:spAutoFit/>
          </a:bodyPr>
          <a:lstStyle/>
          <a:p>
            <a:r>
              <a:rPr lang="zh-CN" altLang="en-US" sz="1800" b="1">
                <a:solidFill>
                  <a:schemeClr val="hlink"/>
                </a:solidFill>
                <a:ea typeface="黑体" pitchFamily="49" charset="-122"/>
              </a:rPr>
              <a:t>连续存储器</a:t>
            </a:r>
            <a:r>
              <a:rPr lang="zh-CN" altLang="en-US" sz="1800" b="1">
                <a:solidFill>
                  <a:srgbClr val="CC3300"/>
                </a:solidFill>
                <a:ea typeface="黑体" pitchFamily="49" charset="-122"/>
              </a:rPr>
              <a:t>←</a:t>
            </a:r>
            <a:r>
              <a:rPr lang="zh-CN" altLang="en-US" sz="1800" b="1">
                <a:solidFill>
                  <a:schemeClr val="hlink"/>
                </a:solidFill>
                <a:ea typeface="黑体" pitchFamily="49" charset="-122"/>
              </a:rPr>
              <a:t>寄存器列表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blinds(horizontal)">
                                      <p:cBhvr>
                                        <p:cTn id="7" dur="500"/>
                                        <p:tgtEl>
                                          <p:spTgt spid="2253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2531">
                                            <p:txEl>
                                              <p:pRg st="1" end="1"/>
                                            </p:txEl>
                                          </p:spTgt>
                                        </p:tgtEl>
                                        <p:attrNameLst>
                                          <p:attrName>style.visibility</p:attrName>
                                        </p:attrNameLst>
                                      </p:cBhvr>
                                      <p:to>
                                        <p:strVal val="visible"/>
                                      </p:to>
                                    </p:set>
                                    <p:animEffect transition="in" filter="blinds(horizontal)">
                                      <p:cBhvr>
                                        <p:cTn id="10" dur="500"/>
                                        <p:tgtEl>
                                          <p:spTgt spid="22531">
                                            <p:txEl>
                                              <p:pRg st="1" end="1"/>
                                            </p:txEl>
                                          </p:spTgt>
                                        </p:tgtEl>
                                      </p:cBhvr>
                                    </p:animEffect>
                                  </p:childTnLst>
                                </p:cTn>
                              </p:par>
                              <p:par>
                                <p:cTn id="11" presetID="3" presetClass="entr" presetSubtype="10" fill="hold" nodeType="withEffect">
                                  <p:stCondLst>
                                    <p:cond delay="0"/>
                                  </p:stCondLst>
                                  <p:iterate type="lt">
                                    <p:tmPct val="0"/>
                                  </p:iterate>
                                  <p:childTnLst>
                                    <p:set>
                                      <p:cBhvr>
                                        <p:cTn id="12" dur="1" fill="hold">
                                          <p:stCondLst>
                                            <p:cond delay="0"/>
                                          </p:stCondLst>
                                        </p:cTn>
                                        <p:tgtEl>
                                          <p:spTgt spid="22531">
                                            <p:txEl>
                                              <p:pRg st="3" end="3"/>
                                            </p:txEl>
                                          </p:spTgt>
                                        </p:tgtEl>
                                        <p:attrNameLst>
                                          <p:attrName>style.visibility</p:attrName>
                                        </p:attrNameLst>
                                      </p:cBhvr>
                                      <p:to>
                                        <p:strVal val="visible"/>
                                      </p:to>
                                    </p:set>
                                    <p:animEffect transition="in" filter="blinds(horizontal)">
                                      <p:cBhvr>
                                        <p:cTn id="13" dur="500"/>
                                        <p:tgtEl>
                                          <p:spTgt spid="22531">
                                            <p:txEl>
                                              <p:pRg st="3" end="3"/>
                                            </p:txEl>
                                          </p:spTgt>
                                        </p:tgtEl>
                                      </p:cBhvr>
                                    </p:animEffect>
                                  </p:childTnLst>
                                </p:cTn>
                              </p:par>
                              <p:par>
                                <p:cTn id="14" presetID="3" presetClass="entr" presetSubtype="10" fill="hold" nodeType="withEffect">
                                  <p:stCondLst>
                                    <p:cond delay="0"/>
                                  </p:stCondLst>
                                  <p:iterate type="lt">
                                    <p:tmPct val="0"/>
                                  </p:iterate>
                                  <p:childTnLst>
                                    <p:set>
                                      <p:cBhvr>
                                        <p:cTn id="15" dur="1" fill="hold">
                                          <p:stCondLst>
                                            <p:cond delay="0"/>
                                          </p:stCondLst>
                                        </p:cTn>
                                        <p:tgtEl>
                                          <p:spTgt spid="22531">
                                            <p:txEl>
                                              <p:pRg st="4" end="4"/>
                                            </p:txEl>
                                          </p:spTgt>
                                        </p:tgtEl>
                                        <p:attrNameLst>
                                          <p:attrName>style.visibility</p:attrName>
                                        </p:attrNameLst>
                                      </p:cBhvr>
                                      <p:to>
                                        <p:strVal val="visible"/>
                                      </p:to>
                                    </p:set>
                                    <p:animEffect transition="in" filter="blinds(horizontal)">
                                      <p:cBhvr>
                                        <p:cTn id="16" dur="500"/>
                                        <p:tgtEl>
                                          <p:spTgt spid="22531">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5" presetClass="emph" presetSubtype="0" nodeType="clickEffect">
                                  <p:stCondLst>
                                    <p:cond delay="0"/>
                                  </p:stCondLst>
                                  <p:iterate type="lt">
                                    <p:tmAbs val="25"/>
                                  </p:iterate>
                                  <p:childTnLst>
                                    <p:set>
                                      <p:cBhvr override="childStyle">
                                        <p:cTn id="20" dur="indefinite"/>
                                        <p:tgtEl>
                                          <p:spTgt spid="22531">
                                            <p:txEl>
                                              <p:pRg st="3" end="3"/>
                                            </p:txEl>
                                          </p:spTgt>
                                        </p:tgtEl>
                                        <p:attrNameLst>
                                          <p:attrName>style.fontWeight</p:attrName>
                                        </p:attrNameLst>
                                      </p:cBhvr>
                                      <p:to>
                                        <p:strVal val="bold"/>
                                      </p:to>
                                    </p:set>
                                  </p:childTnLst>
                                </p:cTn>
                              </p:par>
                            </p:childTnLst>
                          </p:cTn>
                        </p:par>
                      </p:childTnLst>
                    </p:cTn>
                  </p:par>
                  <p:par>
                    <p:cTn id="21" fill="hold">
                      <p:stCondLst>
                        <p:cond delay="indefinite"/>
                      </p:stCondLst>
                      <p:childTnLst>
                        <p:par>
                          <p:cTn id="22" fill="hold">
                            <p:stCondLst>
                              <p:cond delay="0"/>
                            </p:stCondLst>
                            <p:childTnLst>
                              <p:par>
                                <p:cTn id="23" presetID="15" presetClass="emph" presetSubtype="0" nodeType="clickEffect">
                                  <p:stCondLst>
                                    <p:cond delay="0"/>
                                  </p:stCondLst>
                                  <p:iterate type="lt">
                                    <p:tmAbs val="25"/>
                                  </p:iterate>
                                  <p:childTnLst>
                                    <p:set>
                                      <p:cBhvr override="childStyle">
                                        <p:cTn id="24" dur="indefinite"/>
                                        <p:tgtEl>
                                          <p:spTgt spid="22531">
                                            <p:txEl>
                                              <p:pRg st="4" end="4"/>
                                            </p:txEl>
                                          </p:spTgt>
                                        </p:tgtEl>
                                        <p:attrNameLst>
                                          <p:attrName>style.fontWeight</p:attrName>
                                        </p:attrNameLst>
                                      </p:cBhvr>
                                      <p:to>
                                        <p:strVal val="bold"/>
                                      </p:to>
                                    </p:set>
                                  </p:childTnLst>
                                </p:cTn>
                              </p:par>
                            </p:childTnLst>
                          </p:cTn>
                        </p:par>
                        <p:par>
                          <p:cTn id="25" fill="hold">
                            <p:stCondLst>
                              <p:cond delay="225"/>
                            </p:stCondLst>
                            <p:childTnLst>
                              <p:par>
                                <p:cTn id="26" presetID="2" presetClass="entr" presetSubtype="2" fill="hold" grpId="0" nodeType="afterEffect">
                                  <p:stCondLst>
                                    <p:cond delay="0"/>
                                  </p:stCondLst>
                                  <p:childTnLst>
                                    <p:set>
                                      <p:cBhvr>
                                        <p:cTn id="27" dur="1" fill="hold">
                                          <p:stCondLst>
                                            <p:cond delay="0"/>
                                          </p:stCondLst>
                                        </p:cTn>
                                        <p:tgtEl>
                                          <p:spTgt spid="22534"/>
                                        </p:tgtEl>
                                        <p:attrNameLst>
                                          <p:attrName>style.visibility</p:attrName>
                                        </p:attrNameLst>
                                      </p:cBhvr>
                                      <p:to>
                                        <p:strVal val="visible"/>
                                      </p:to>
                                    </p:set>
                                    <p:anim calcmode="lin" valueType="num">
                                      <p:cBhvr additive="base">
                                        <p:cTn id="28" dur="500" fill="hold"/>
                                        <p:tgtEl>
                                          <p:spTgt spid="22534"/>
                                        </p:tgtEl>
                                        <p:attrNameLst>
                                          <p:attrName>ppt_x</p:attrName>
                                        </p:attrNameLst>
                                      </p:cBhvr>
                                      <p:tavLst>
                                        <p:tav tm="0">
                                          <p:val>
                                            <p:strVal val="1+#ppt_w/2"/>
                                          </p:val>
                                        </p:tav>
                                        <p:tav tm="100000">
                                          <p:val>
                                            <p:strVal val="#ppt_x"/>
                                          </p:val>
                                        </p:tav>
                                      </p:tavLst>
                                    </p:anim>
                                    <p:anim calcmode="lin" valueType="num">
                                      <p:cBhvr additive="base">
                                        <p:cTn id="29" dur="500" fill="hold"/>
                                        <p:tgtEl>
                                          <p:spTgt spid="225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p:bldLst>
  </p:timing>
</p:sld>
</file>

<file path=ppt/slides/slide2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fontAlgn="auto">
              <a:spcAft>
                <a:spcPts val="0"/>
              </a:spcAft>
              <a:defRPr/>
            </a:pPr>
            <a:r>
              <a:rPr lang="en-US" altLang="zh-CN" smtClean="0">
                <a:solidFill>
                  <a:srgbClr val="000000"/>
                </a:solidFill>
                <a:latin typeface="宋体" pitchFamily="2" charset="-122"/>
              </a:rPr>
              <a:t>LDM</a:t>
            </a:r>
            <a:r>
              <a:rPr lang="zh-CN" altLang="en-US" smtClean="0">
                <a:solidFill>
                  <a:srgbClr val="000000"/>
                </a:solidFill>
                <a:latin typeface="宋体" pitchFamily="2" charset="-122"/>
              </a:rPr>
              <a:t>（或</a:t>
            </a:r>
            <a:r>
              <a:rPr lang="en-US" altLang="zh-CN" smtClean="0">
                <a:solidFill>
                  <a:srgbClr val="000000"/>
                </a:solidFill>
                <a:latin typeface="宋体" pitchFamily="2" charset="-122"/>
              </a:rPr>
              <a:t>STM</a:t>
            </a:r>
            <a:r>
              <a:rPr lang="zh-CN" altLang="en-US" smtClean="0">
                <a:solidFill>
                  <a:srgbClr val="000000"/>
                </a:solidFill>
                <a:latin typeface="宋体" pitchFamily="2" charset="-122"/>
              </a:rPr>
              <a:t>）指令</a:t>
            </a:r>
          </a:p>
        </p:txBody>
      </p:sp>
      <p:sp>
        <p:nvSpPr>
          <p:cNvPr id="25603" name="Rectangle 3"/>
          <p:cNvSpPr>
            <a:spLocks noGrp="1" noChangeArrowheads="1"/>
          </p:cNvSpPr>
          <p:nvPr>
            <p:ph type="body" idx="1"/>
          </p:nvPr>
        </p:nvSpPr>
        <p:spPr bwMode="auto">
          <a:xfrm>
            <a:off x="304800" y="1295400"/>
            <a:ext cx="8534400" cy="4800600"/>
          </a:xfrm>
        </p:spPr>
        <p:txBody>
          <a:bodyPr wrap="square" numCol="1" anchor="t" anchorCtr="0" compatLnSpc="1">
            <a:prstTxWarp prst="textNoShape">
              <a:avLst/>
            </a:prstTxWarp>
          </a:bodyPr>
          <a:lstStyle/>
          <a:p>
            <a:pPr marL="533400" indent="-533400" algn="just">
              <a:buFontTx/>
              <a:buNone/>
            </a:pPr>
            <a:r>
              <a:rPr lang="en-US" altLang="zh-CN" sz="2600" b="1" smtClean="0">
                <a:solidFill>
                  <a:srgbClr val="CC0000"/>
                </a:solidFill>
                <a:latin typeface="宋体" charset="-122"/>
              </a:rPr>
              <a:t>LDM</a:t>
            </a:r>
            <a:r>
              <a:rPr lang="zh-CN" altLang="en-US" sz="2600" b="1" smtClean="0">
                <a:solidFill>
                  <a:srgbClr val="CC0000"/>
                </a:solidFill>
                <a:latin typeface="宋体" charset="-122"/>
              </a:rPr>
              <a:t>或</a:t>
            </a:r>
            <a:r>
              <a:rPr lang="en-US" altLang="zh-CN" sz="2600" b="1" smtClean="0">
                <a:solidFill>
                  <a:srgbClr val="CC0000"/>
                </a:solidFill>
                <a:latin typeface="宋体" charset="-122"/>
              </a:rPr>
              <a:t>STM{</a:t>
            </a:r>
            <a:r>
              <a:rPr lang="zh-CN" altLang="en-US" sz="2600" b="1" smtClean="0">
                <a:solidFill>
                  <a:srgbClr val="CC0000"/>
                </a:solidFill>
                <a:latin typeface="宋体" charset="-122"/>
              </a:rPr>
              <a:t>条件</a:t>
            </a:r>
            <a:r>
              <a:rPr lang="en-US" altLang="zh-CN" sz="2600" b="1" smtClean="0">
                <a:solidFill>
                  <a:srgbClr val="CC0000"/>
                </a:solidFill>
                <a:latin typeface="宋体" charset="-122"/>
              </a:rPr>
              <a:t>}{</a:t>
            </a:r>
            <a:r>
              <a:rPr lang="zh-CN" altLang="en-US" sz="2600" b="1" smtClean="0">
                <a:solidFill>
                  <a:srgbClr val="CC0000"/>
                </a:solidFill>
                <a:latin typeface="宋体" charset="-122"/>
              </a:rPr>
              <a:t>类型</a:t>
            </a:r>
            <a:r>
              <a:rPr lang="en-US" altLang="zh-CN" sz="2600" b="1" smtClean="0">
                <a:solidFill>
                  <a:srgbClr val="CC0000"/>
                </a:solidFill>
                <a:latin typeface="宋体" charset="-122"/>
              </a:rPr>
              <a:t>}   </a:t>
            </a:r>
            <a:r>
              <a:rPr lang="zh-CN" altLang="en-US" sz="2600" b="1" smtClean="0">
                <a:solidFill>
                  <a:srgbClr val="CC0000"/>
                </a:solidFill>
                <a:latin typeface="宋体" charset="-122"/>
              </a:rPr>
              <a:t>基址寄存器</a:t>
            </a:r>
            <a:r>
              <a:rPr lang="en-US" altLang="zh-CN" sz="2600" b="1" smtClean="0">
                <a:solidFill>
                  <a:srgbClr val="CC0000"/>
                </a:solidFill>
                <a:latin typeface="宋体" charset="-122"/>
              </a:rPr>
              <a:t>{!},</a:t>
            </a:r>
            <a:r>
              <a:rPr lang="zh-CN" altLang="en-US" sz="2600" b="1" smtClean="0">
                <a:solidFill>
                  <a:srgbClr val="CC0000"/>
                </a:solidFill>
                <a:latin typeface="宋体" charset="-122"/>
              </a:rPr>
              <a:t>寄存器列表</a:t>
            </a:r>
            <a:r>
              <a:rPr lang="en-US" altLang="zh-CN" sz="2600" b="1" smtClean="0">
                <a:solidFill>
                  <a:srgbClr val="CC0000"/>
                </a:solidFill>
                <a:latin typeface="宋体" charset="-122"/>
              </a:rPr>
              <a:t>{</a:t>
            </a:r>
            <a:r>
              <a:rPr lang="en-US" altLang="zh-CN" sz="2600" b="1" baseline="30000" smtClean="0">
                <a:solidFill>
                  <a:srgbClr val="CC0000"/>
                </a:solidFill>
                <a:latin typeface="宋体" charset="-122"/>
              </a:rPr>
              <a:t>∧</a:t>
            </a:r>
            <a:r>
              <a:rPr lang="en-US" altLang="zh-CN" sz="2600" b="1" smtClean="0">
                <a:solidFill>
                  <a:srgbClr val="CC0000"/>
                </a:solidFill>
                <a:latin typeface="宋体" charset="-122"/>
              </a:rPr>
              <a:t>}</a:t>
            </a:r>
            <a:endParaRPr lang="en-US" altLang="zh-CN" smtClean="0">
              <a:latin typeface="宋体" charset="-122"/>
            </a:endParaRPr>
          </a:p>
          <a:p>
            <a:pPr marL="533400" indent="-533400">
              <a:buFontTx/>
              <a:buNone/>
            </a:pPr>
            <a:endParaRPr lang="en-US" altLang="zh-CN" u="sng" smtClean="0">
              <a:solidFill>
                <a:schemeClr val="hlink"/>
              </a:solidFill>
              <a:latin typeface="宋体" charset="-122"/>
            </a:endParaRPr>
          </a:p>
          <a:p>
            <a:pPr marL="533400" indent="-533400">
              <a:buFontTx/>
              <a:buNone/>
            </a:pPr>
            <a:r>
              <a:rPr lang="zh-CN" altLang="en-US" smtClean="0">
                <a:latin typeface="宋体" charset="-122"/>
              </a:rPr>
              <a:t>相对于</a:t>
            </a:r>
            <a:r>
              <a:rPr lang="en-US" altLang="zh-CN" smtClean="0">
                <a:solidFill>
                  <a:srgbClr val="CC3300"/>
                </a:solidFill>
                <a:latin typeface="宋体" charset="-122"/>
              </a:rPr>
              <a:t>LDR,STR</a:t>
            </a:r>
            <a:r>
              <a:rPr lang="zh-CN" altLang="en-US" smtClean="0">
                <a:latin typeface="宋体" charset="-122"/>
              </a:rPr>
              <a:t>的优点</a:t>
            </a:r>
            <a:r>
              <a:rPr lang="en-US" altLang="zh-CN" smtClean="0">
                <a:latin typeface="宋体" charset="-122"/>
              </a:rPr>
              <a:t>:</a:t>
            </a:r>
          </a:p>
          <a:p>
            <a:pPr marL="533400" indent="-533400">
              <a:buFontTx/>
              <a:buAutoNum type="circleNumDbPlain"/>
            </a:pPr>
            <a:r>
              <a:rPr lang="zh-CN" altLang="en-US" smtClean="0">
                <a:latin typeface="宋体" charset="-122"/>
              </a:rPr>
              <a:t>代码尺寸更小</a:t>
            </a:r>
            <a:r>
              <a:rPr lang="en-US" altLang="zh-CN" smtClean="0">
                <a:latin typeface="宋体" charset="-122"/>
              </a:rPr>
              <a:t>;</a:t>
            </a:r>
          </a:p>
          <a:p>
            <a:pPr marL="533400" indent="-533400">
              <a:buFontTx/>
              <a:buAutoNum type="circleNumDbPlain"/>
            </a:pPr>
            <a:r>
              <a:rPr lang="zh-CN" altLang="en-US" smtClean="0">
                <a:latin typeface="宋体" charset="-122"/>
              </a:rPr>
              <a:t>只需要单条指令预取</a:t>
            </a:r>
            <a:r>
              <a:rPr lang="en-US" altLang="zh-CN" smtClean="0">
                <a:latin typeface="宋体" charset="-122"/>
              </a:rPr>
              <a:t>,</a:t>
            </a:r>
            <a:r>
              <a:rPr lang="zh-CN" altLang="en-US" smtClean="0">
                <a:latin typeface="宋体" charset="-122"/>
              </a:rPr>
              <a:t>而不是多条指令预取</a:t>
            </a:r>
            <a:r>
              <a:rPr lang="en-US" altLang="zh-CN" smtClean="0">
                <a:latin typeface="宋体"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blinds(horizontal)">
                                      <p:cBhvr>
                                        <p:cTn id="7" dur="500"/>
                                        <p:tgtEl>
                                          <p:spTgt spid="25603">
                                            <p:txEl>
                                              <p:pRg st="0" end="0"/>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5603">
                                            <p:txEl>
                                              <p:pRg st="2" end="2"/>
                                            </p:txEl>
                                          </p:spTgt>
                                        </p:tgtEl>
                                        <p:attrNameLst>
                                          <p:attrName>style.visibility</p:attrName>
                                        </p:attrNameLst>
                                      </p:cBhvr>
                                      <p:to>
                                        <p:strVal val="visible"/>
                                      </p:to>
                                    </p:set>
                                    <p:animEffect transition="in" filter="blinds(horizontal)">
                                      <p:cBhvr>
                                        <p:cTn id="11" dur="500"/>
                                        <p:tgtEl>
                                          <p:spTgt spid="25603">
                                            <p:txEl>
                                              <p:pRg st="2" end="2"/>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25603">
                                            <p:txEl>
                                              <p:pRg st="3" end="3"/>
                                            </p:txEl>
                                          </p:spTgt>
                                        </p:tgtEl>
                                        <p:attrNameLst>
                                          <p:attrName>style.visibility</p:attrName>
                                        </p:attrNameLst>
                                      </p:cBhvr>
                                      <p:to>
                                        <p:strVal val="visible"/>
                                      </p:to>
                                    </p:set>
                                    <p:animEffect transition="in" filter="blinds(horizontal)">
                                      <p:cBhvr>
                                        <p:cTn id="15" dur="500"/>
                                        <p:tgtEl>
                                          <p:spTgt spid="25603">
                                            <p:txEl>
                                              <p:pRg st="3" end="3"/>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25603">
                                            <p:txEl>
                                              <p:pRg st="4" end="4"/>
                                            </p:txEl>
                                          </p:spTgt>
                                        </p:tgtEl>
                                        <p:attrNameLst>
                                          <p:attrName>style.visibility</p:attrName>
                                        </p:attrNameLst>
                                      </p:cBhvr>
                                      <p:to>
                                        <p:strVal val="visible"/>
                                      </p:to>
                                    </p:set>
                                    <p:animEffect transition="in" filter="blinds(horizontal)">
                                      <p:cBhvr>
                                        <p:cTn id="19" dur="500"/>
                                        <p:tgtEl>
                                          <p:spTgt spid="256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solidFill>
                  <a:srgbClr val="0070C0"/>
                </a:solidFill>
              </a:rPr>
              <a:t>二进制数字编码</a:t>
            </a:r>
            <a:endParaRPr lang="zh-CN" altLang="en-US" sz="3600" dirty="0">
              <a:solidFill>
                <a:srgbClr val="0070C0"/>
              </a:solidFill>
            </a:endParaRPr>
          </a:p>
        </p:txBody>
      </p:sp>
      <p:sp>
        <p:nvSpPr>
          <p:cNvPr id="3" name="内容占位符 2"/>
          <p:cNvSpPr>
            <a:spLocks noGrp="1"/>
          </p:cNvSpPr>
          <p:nvPr>
            <p:ph idx="1"/>
          </p:nvPr>
        </p:nvSpPr>
        <p:spPr>
          <a:xfrm>
            <a:off x="750888" y="1500188"/>
            <a:ext cx="7764462" cy="5000625"/>
          </a:xfrm>
        </p:spPr>
        <p:txBody>
          <a:bodyPr>
            <a:normAutofit fontScale="92500" lnSpcReduction="10000"/>
          </a:bodyPr>
          <a:lstStyle/>
          <a:p>
            <a:pPr indent="-170815" fontAlgn="auto">
              <a:spcAft>
                <a:spcPts val="0"/>
              </a:spcAft>
              <a:defRPr/>
            </a:pPr>
            <a:r>
              <a:rPr lang="zh-CN" altLang="en-US" sz="3200" b="1" dirty="0" smtClean="0">
                <a:solidFill>
                  <a:srgbClr val="0070C0"/>
                </a:solidFill>
                <a:latin typeface="宋体" pitchFamily="2" charset="-122"/>
                <a:ea typeface="宋体" pitchFamily="2" charset="-122"/>
              </a:rPr>
              <a:t>补码的示例 </a:t>
            </a:r>
            <a:endParaRPr lang="en-US" altLang="zh-CN" sz="3200" b="1" dirty="0" smtClean="0">
              <a:solidFill>
                <a:srgbClr val="0070C0"/>
              </a:solidFill>
              <a:latin typeface="宋体" pitchFamily="2" charset="-122"/>
              <a:ea typeface="宋体" pitchFamily="2" charset="-122"/>
            </a:endParaRPr>
          </a:p>
          <a:p>
            <a:pPr indent="-170815" fontAlgn="auto">
              <a:spcAft>
                <a:spcPts val="0"/>
              </a:spcAft>
              <a:defRPr/>
            </a:pPr>
            <a:r>
              <a:rPr lang="en-US" altLang="zh-CN" sz="3200" b="1" dirty="0" smtClean="0">
                <a:solidFill>
                  <a:srgbClr val="0070C0"/>
                </a:solidFill>
                <a:latin typeface="宋体" pitchFamily="2" charset="-122"/>
                <a:ea typeface="宋体" pitchFamily="2" charset="-122"/>
              </a:rPr>
              <a:t>56</a:t>
            </a:r>
            <a:r>
              <a:rPr lang="zh-CN" altLang="en-US" sz="3200" b="1" dirty="0" smtClean="0">
                <a:solidFill>
                  <a:srgbClr val="0070C0"/>
                </a:solidFill>
                <a:latin typeface="宋体" pitchFamily="2" charset="-122"/>
                <a:ea typeface="宋体" pitchFamily="2" charset="-122"/>
              </a:rPr>
              <a:t>的补码是  </a:t>
            </a:r>
            <a:r>
              <a:rPr lang="en-US" altLang="zh-CN" sz="3200" b="1" dirty="0" smtClean="0">
                <a:solidFill>
                  <a:srgbClr val="0070C0"/>
                </a:solidFill>
                <a:latin typeface="宋体" pitchFamily="2" charset="-122"/>
                <a:ea typeface="宋体" pitchFamily="2" charset="-122"/>
              </a:rPr>
              <a:t>00111000</a:t>
            </a:r>
          </a:p>
          <a:p>
            <a:pPr indent="-170815" fontAlgn="auto">
              <a:spcAft>
                <a:spcPts val="0"/>
              </a:spcAft>
              <a:defRPr/>
            </a:pPr>
            <a:endParaRPr lang="en-US" altLang="zh-CN" sz="3200" b="1" dirty="0" smtClean="0">
              <a:solidFill>
                <a:srgbClr val="0070C0"/>
              </a:solidFill>
              <a:latin typeface="宋体" pitchFamily="2" charset="-122"/>
              <a:ea typeface="宋体" pitchFamily="2" charset="-122"/>
            </a:endParaRPr>
          </a:p>
          <a:p>
            <a:pPr indent="-170815" fontAlgn="auto">
              <a:spcAft>
                <a:spcPts val="0"/>
              </a:spcAft>
              <a:defRPr/>
            </a:pPr>
            <a:r>
              <a:rPr lang="en-US" altLang="zh-CN" sz="3200" b="1" dirty="0" smtClean="0">
                <a:solidFill>
                  <a:srgbClr val="0070C0"/>
                </a:solidFill>
                <a:latin typeface="宋体" pitchFamily="2" charset="-122"/>
                <a:ea typeface="宋体" pitchFamily="2" charset="-122"/>
              </a:rPr>
              <a:t>75</a:t>
            </a:r>
            <a:r>
              <a:rPr lang="zh-CN" altLang="en-US" sz="3200" b="1" dirty="0" smtClean="0">
                <a:solidFill>
                  <a:srgbClr val="0070C0"/>
                </a:solidFill>
                <a:latin typeface="宋体" pitchFamily="2" charset="-122"/>
                <a:ea typeface="宋体" pitchFamily="2" charset="-122"/>
              </a:rPr>
              <a:t>的补码是  </a:t>
            </a:r>
            <a:r>
              <a:rPr lang="en-US" altLang="zh-CN" sz="3200" b="1" dirty="0" smtClean="0">
                <a:solidFill>
                  <a:srgbClr val="0070C0"/>
                </a:solidFill>
                <a:latin typeface="宋体" pitchFamily="2" charset="-122"/>
                <a:ea typeface="宋体" pitchFamily="2" charset="-122"/>
              </a:rPr>
              <a:t>01001011</a:t>
            </a:r>
          </a:p>
          <a:p>
            <a:pPr indent="-170815" fontAlgn="auto">
              <a:spcAft>
                <a:spcPts val="0"/>
              </a:spcAft>
              <a:defRPr/>
            </a:pPr>
            <a:endParaRPr lang="en-US" altLang="zh-CN" sz="3200" b="1" dirty="0" smtClean="0">
              <a:solidFill>
                <a:srgbClr val="0070C0"/>
              </a:solidFill>
              <a:latin typeface="宋体" pitchFamily="2" charset="-122"/>
              <a:ea typeface="宋体" pitchFamily="2" charset="-122"/>
            </a:endParaRPr>
          </a:p>
          <a:p>
            <a:pPr indent="-170815" fontAlgn="auto">
              <a:spcAft>
                <a:spcPts val="0"/>
              </a:spcAft>
              <a:defRPr/>
            </a:pPr>
            <a:r>
              <a:rPr lang="en-US" altLang="zh-CN" sz="3200" b="1" dirty="0" smtClean="0">
                <a:solidFill>
                  <a:srgbClr val="0070C0"/>
                </a:solidFill>
                <a:latin typeface="宋体" pitchFamily="2" charset="-122"/>
                <a:ea typeface="宋体" pitchFamily="2" charset="-122"/>
              </a:rPr>
              <a:t>-75</a:t>
            </a:r>
            <a:r>
              <a:rPr lang="zh-CN" altLang="en-US" sz="3200" b="1" dirty="0" smtClean="0">
                <a:solidFill>
                  <a:srgbClr val="0070C0"/>
                </a:solidFill>
                <a:latin typeface="宋体" pitchFamily="2" charset="-122"/>
                <a:ea typeface="宋体" pitchFamily="2" charset="-122"/>
              </a:rPr>
              <a:t>的补码是 </a:t>
            </a:r>
            <a:r>
              <a:rPr lang="en-US" altLang="zh-CN" sz="3200" b="1" dirty="0" smtClean="0">
                <a:solidFill>
                  <a:srgbClr val="0070C0"/>
                </a:solidFill>
                <a:latin typeface="宋体" pitchFamily="2" charset="-122"/>
                <a:ea typeface="宋体" pitchFamily="2" charset="-122"/>
              </a:rPr>
              <a:t>10110101</a:t>
            </a:r>
          </a:p>
          <a:p>
            <a:pPr indent="-170815" fontAlgn="auto">
              <a:spcAft>
                <a:spcPts val="0"/>
              </a:spcAft>
              <a:defRPr/>
            </a:pPr>
            <a:endParaRPr lang="en-US" altLang="zh-CN" sz="3200" b="1" dirty="0" smtClean="0">
              <a:solidFill>
                <a:srgbClr val="0070C0"/>
              </a:solidFill>
              <a:latin typeface="宋体" pitchFamily="2" charset="-122"/>
              <a:ea typeface="宋体" pitchFamily="2" charset="-122"/>
            </a:endParaRPr>
          </a:p>
          <a:p>
            <a:pPr indent="-170815" fontAlgn="auto">
              <a:spcAft>
                <a:spcPts val="0"/>
              </a:spcAft>
              <a:defRPr/>
            </a:pPr>
            <a:r>
              <a:rPr lang="zh-CN" altLang="en-US" sz="3200" b="1" dirty="0" smtClean="0">
                <a:solidFill>
                  <a:srgbClr val="0070C0"/>
                </a:solidFill>
                <a:latin typeface="宋体" pitchFamily="2" charset="-122"/>
                <a:ea typeface="宋体" pitchFamily="2" charset="-122"/>
              </a:rPr>
              <a:t>补码是最常用的编码</a:t>
            </a:r>
            <a:endParaRPr lang="en-US" altLang="zh-CN" sz="3200" b="1" dirty="0" smtClean="0">
              <a:solidFill>
                <a:srgbClr val="0070C0"/>
              </a:solidFill>
              <a:latin typeface="宋体" pitchFamily="2" charset="-122"/>
              <a:ea typeface="宋体" pitchFamily="2" charset="-122"/>
            </a:endParaRPr>
          </a:p>
          <a:p>
            <a:pPr indent="-170815" fontAlgn="auto">
              <a:spcAft>
                <a:spcPts val="0"/>
              </a:spcAft>
              <a:defRPr/>
            </a:pPr>
            <a:r>
              <a:rPr lang="en-US" altLang="zh-CN" sz="3200" b="1" dirty="0" smtClean="0">
                <a:solidFill>
                  <a:srgbClr val="0070C0"/>
                </a:solidFill>
                <a:latin typeface="宋体" pitchFamily="2" charset="-122"/>
                <a:ea typeface="宋体" pitchFamily="2" charset="-122"/>
              </a:rPr>
              <a:t>(0)</a:t>
            </a:r>
            <a:r>
              <a:rPr lang="zh-CN" altLang="en-US" sz="3200" b="1" baseline="-25000" dirty="0" smtClean="0">
                <a:solidFill>
                  <a:srgbClr val="0070C0"/>
                </a:solidFill>
                <a:latin typeface="宋体" pitchFamily="2" charset="-122"/>
                <a:ea typeface="宋体" pitchFamily="2" charset="-122"/>
              </a:rPr>
              <a:t>补</a:t>
            </a:r>
            <a:r>
              <a:rPr lang="en-US" altLang="zh-CN" sz="3200" b="1" dirty="0" smtClean="0">
                <a:solidFill>
                  <a:srgbClr val="0070C0"/>
                </a:solidFill>
                <a:latin typeface="宋体" pitchFamily="2" charset="-122"/>
                <a:ea typeface="宋体" pitchFamily="2" charset="-122"/>
              </a:rPr>
              <a:t>=00000000</a:t>
            </a:r>
            <a:r>
              <a:rPr lang="zh-CN" altLang="en-US" sz="3200" b="1" dirty="0" smtClean="0">
                <a:solidFill>
                  <a:srgbClr val="0070C0"/>
                </a:solidFill>
                <a:latin typeface="宋体" pitchFamily="2" charset="-122"/>
                <a:ea typeface="宋体" pitchFamily="2" charset="-122"/>
              </a:rPr>
              <a:t>；</a:t>
            </a:r>
            <a:r>
              <a:rPr lang="en-US" altLang="zh-CN" sz="3200" b="1" dirty="0" smtClean="0">
                <a:solidFill>
                  <a:srgbClr val="0070C0"/>
                </a:solidFill>
                <a:latin typeface="宋体" pitchFamily="2" charset="-122"/>
                <a:ea typeface="宋体" pitchFamily="2" charset="-122"/>
              </a:rPr>
              <a:t>(-128 )</a:t>
            </a:r>
            <a:r>
              <a:rPr lang="zh-CN" altLang="en-US" sz="3200" b="1" baseline="-25000" dirty="0" smtClean="0">
                <a:solidFill>
                  <a:srgbClr val="0070C0"/>
                </a:solidFill>
                <a:latin typeface="宋体" pitchFamily="2" charset="-122"/>
                <a:ea typeface="宋体" pitchFamily="2" charset="-122"/>
              </a:rPr>
              <a:t>补</a:t>
            </a:r>
            <a:r>
              <a:rPr lang="en-US" altLang="zh-CN" sz="3200" b="1" dirty="0" smtClean="0">
                <a:solidFill>
                  <a:srgbClr val="0070C0"/>
                </a:solidFill>
                <a:latin typeface="宋体" pitchFamily="2" charset="-122"/>
                <a:ea typeface="宋体" pitchFamily="2" charset="-122"/>
              </a:rPr>
              <a:t>=10000000</a:t>
            </a:r>
          </a:p>
          <a:p>
            <a:pPr indent="-170815" fontAlgn="auto">
              <a:spcAft>
                <a:spcPts val="0"/>
              </a:spcAft>
              <a:defRPr/>
            </a:pPr>
            <a:r>
              <a:rPr lang="en-US" altLang="zh-CN" sz="3200" b="1" dirty="0" smtClean="0">
                <a:solidFill>
                  <a:srgbClr val="0070C0"/>
                </a:solidFill>
                <a:latin typeface="宋体" pitchFamily="2" charset="-122"/>
                <a:ea typeface="宋体" pitchFamily="2" charset="-122"/>
              </a:rPr>
              <a:t>(-1)</a:t>
            </a:r>
            <a:r>
              <a:rPr lang="zh-CN" altLang="en-US" sz="3200" b="1" baseline="-25000" dirty="0" smtClean="0">
                <a:solidFill>
                  <a:srgbClr val="0070C0"/>
                </a:solidFill>
                <a:latin typeface="宋体" pitchFamily="2" charset="-122"/>
                <a:ea typeface="宋体" pitchFamily="2" charset="-122"/>
              </a:rPr>
              <a:t>补</a:t>
            </a:r>
            <a:r>
              <a:rPr lang="en-US" altLang="zh-CN" sz="3200" b="1" dirty="0" smtClean="0">
                <a:solidFill>
                  <a:srgbClr val="0070C0"/>
                </a:solidFill>
                <a:latin typeface="宋体" pitchFamily="2" charset="-122"/>
                <a:ea typeface="宋体" pitchFamily="2" charset="-122"/>
              </a:rPr>
              <a:t>=11111111</a:t>
            </a:r>
          </a:p>
          <a:p>
            <a:pPr indent="-170815" fontAlgn="auto">
              <a:lnSpc>
                <a:spcPct val="170000"/>
              </a:lnSpc>
              <a:spcAft>
                <a:spcPts val="0"/>
              </a:spcAft>
              <a:buFont typeface="Webdings" pitchFamily="18" charset="2"/>
              <a:buNone/>
              <a:defRPr/>
            </a:pPr>
            <a:endParaRPr lang="en-US" altLang="zh-CN" sz="6700" dirty="0" smtClean="0">
              <a:solidFill>
                <a:srgbClr val="0070C0"/>
              </a:solidFill>
              <a:latin typeface="宋体" pitchFamily="2" charset="-122"/>
              <a:ea typeface="宋体" pitchFamily="2" charset="-122"/>
            </a:endParaRPr>
          </a:p>
          <a:p>
            <a:pPr indent="-170815" fontAlgn="auto">
              <a:spcAft>
                <a:spcPts val="0"/>
              </a:spcAft>
              <a:defRPr/>
            </a:pPr>
            <a:endParaRPr lang="en-US" altLang="zh-CN" sz="3200" dirty="0" smtClean="0">
              <a:solidFill>
                <a:srgbClr val="0070C0"/>
              </a:solidFill>
            </a:endParaRPr>
          </a:p>
          <a:p>
            <a:pPr indent="-170815" fontAlgn="auto">
              <a:spcAft>
                <a:spcPts val="0"/>
              </a:spcAft>
              <a:buFont typeface="Webdings" pitchFamily="18" charset="2"/>
              <a:buNone/>
              <a:defRPr/>
            </a:pPr>
            <a:endParaRPr lang="en-US" altLang="zh-CN" sz="3200" dirty="0" smtClean="0">
              <a:solidFill>
                <a:srgbClr val="0070C0"/>
              </a:solidFill>
            </a:endParaRPr>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539750" y="981075"/>
            <a:ext cx="8229600" cy="725488"/>
          </a:xfrm>
        </p:spPr>
        <p:txBody>
          <a:bodyPr>
            <a:normAutofit fontScale="90000"/>
          </a:bodyPr>
          <a:lstStyle/>
          <a:p>
            <a:pPr fontAlgn="auto">
              <a:spcAft>
                <a:spcPts val="0"/>
              </a:spcAft>
              <a:defRPr/>
            </a:pPr>
            <a:r>
              <a:rPr lang="en-US" altLang="zh-CN" smtClean="0">
                <a:solidFill>
                  <a:srgbClr val="CC0000"/>
                </a:solidFill>
                <a:latin typeface="宋体" pitchFamily="2" charset="-122"/>
              </a:rPr>
              <a:t>LDM</a:t>
            </a:r>
            <a:r>
              <a:rPr lang="zh-CN" altLang="en-US" smtClean="0">
                <a:solidFill>
                  <a:srgbClr val="CC0000"/>
                </a:solidFill>
                <a:latin typeface="宋体" pitchFamily="2" charset="-122"/>
              </a:rPr>
              <a:t>或</a:t>
            </a:r>
            <a:r>
              <a:rPr lang="en-US" altLang="zh-CN" smtClean="0">
                <a:solidFill>
                  <a:srgbClr val="CC0000"/>
                </a:solidFill>
                <a:latin typeface="宋体" pitchFamily="2" charset="-122"/>
              </a:rPr>
              <a:t>STM{</a:t>
            </a:r>
            <a:r>
              <a:rPr lang="zh-CN" altLang="en-US" smtClean="0">
                <a:solidFill>
                  <a:srgbClr val="CC0000"/>
                </a:solidFill>
                <a:latin typeface="宋体" pitchFamily="2" charset="-122"/>
              </a:rPr>
              <a:t>条件</a:t>
            </a:r>
            <a:r>
              <a:rPr lang="en-US" altLang="zh-CN" smtClean="0">
                <a:solidFill>
                  <a:srgbClr val="CC0000"/>
                </a:solidFill>
                <a:latin typeface="宋体" pitchFamily="2" charset="-122"/>
              </a:rPr>
              <a:t>}{</a:t>
            </a:r>
            <a:r>
              <a:rPr lang="zh-CN" altLang="en-US" smtClean="0">
                <a:solidFill>
                  <a:srgbClr val="CC0000"/>
                </a:solidFill>
                <a:latin typeface="宋体" pitchFamily="2" charset="-122"/>
              </a:rPr>
              <a:t>类型</a:t>
            </a:r>
            <a:r>
              <a:rPr lang="en-US" altLang="zh-CN" smtClean="0">
                <a:solidFill>
                  <a:srgbClr val="CC0000"/>
                </a:solidFill>
                <a:latin typeface="宋体" pitchFamily="2" charset="-122"/>
              </a:rPr>
              <a:t>}   </a:t>
            </a:r>
            <a:r>
              <a:rPr lang="zh-CN" altLang="en-US" smtClean="0">
                <a:solidFill>
                  <a:srgbClr val="CC0000"/>
                </a:solidFill>
                <a:latin typeface="宋体" pitchFamily="2" charset="-122"/>
              </a:rPr>
              <a:t>基址寄存器</a:t>
            </a:r>
            <a:r>
              <a:rPr lang="en-US" altLang="zh-CN" smtClean="0">
                <a:solidFill>
                  <a:srgbClr val="CC0000"/>
                </a:solidFill>
                <a:latin typeface="宋体" pitchFamily="2" charset="-122"/>
              </a:rPr>
              <a:t>{!},</a:t>
            </a:r>
            <a:r>
              <a:rPr lang="zh-CN" altLang="en-US" smtClean="0">
                <a:solidFill>
                  <a:srgbClr val="CC0000"/>
                </a:solidFill>
                <a:latin typeface="宋体" pitchFamily="2" charset="-122"/>
              </a:rPr>
              <a:t>寄存器列表</a:t>
            </a:r>
            <a:r>
              <a:rPr lang="en-US" altLang="zh-CN" smtClean="0">
                <a:solidFill>
                  <a:srgbClr val="CC0000"/>
                </a:solidFill>
                <a:latin typeface="宋体" pitchFamily="2" charset="-122"/>
              </a:rPr>
              <a:t>{</a:t>
            </a:r>
            <a:r>
              <a:rPr lang="en-US" altLang="zh-CN" baseline="30000" smtClean="0">
                <a:solidFill>
                  <a:srgbClr val="CC0000"/>
                </a:solidFill>
                <a:latin typeface="宋体" pitchFamily="2" charset="-122"/>
              </a:rPr>
              <a:t>∧</a:t>
            </a:r>
            <a:r>
              <a:rPr lang="en-US" altLang="zh-CN" smtClean="0">
                <a:solidFill>
                  <a:srgbClr val="CC0000"/>
                </a:solidFill>
                <a:latin typeface="宋体" pitchFamily="2" charset="-122"/>
              </a:rPr>
              <a:t>}</a:t>
            </a:r>
            <a:br>
              <a:rPr lang="en-US" altLang="zh-CN" smtClean="0">
                <a:solidFill>
                  <a:srgbClr val="CC0000"/>
                </a:solidFill>
                <a:latin typeface="宋体" pitchFamily="2" charset="-122"/>
              </a:rPr>
            </a:br>
            <a:endParaRPr lang="en-US" altLang="zh-CN" smtClean="0">
              <a:solidFill>
                <a:srgbClr val="CC0000"/>
              </a:solidFill>
              <a:latin typeface="宋体" pitchFamily="2" charset="-122"/>
            </a:endParaRPr>
          </a:p>
        </p:txBody>
      </p:sp>
      <p:sp>
        <p:nvSpPr>
          <p:cNvPr id="23555" name="Rectangle 3"/>
          <p:cNvSpPr>
            <a:spLocks noGrp="1" noChangeArrowheads="1"/>
          </p:cNvSpPr>
          <p:nvPr>
            <p:ph type="body" idx="1"/>
          </p:nvPr>
        </p:nvSpPr>
        <p:spPr bwMode="auto">
          <a:xfrm>
            <a:off x="457200" y="1600200"/>
            <a:ext cx="8229600" cy="3557588"/>
          </a:xfrm>
        </p:spPr>
        <p:txBody>
          <a:bodyPr wrap="square" numCol="1" anchor="t" anchorCtr="0" compatLnSpc="1">
            <a:prstTxWarp prst="textNoShape">
              <a:avLst/>
            </a:prstTxWarp>
          </a:bodyPr>
          <a:lstStyle/>
          <a:p>
            <a:pPr marL="609600" indent="-609600">
              <a:buFontTx/>
              <a:buNone/>
            </a:pPr>
            <a:r>
              <a:rPr lang="zh-CN" altLang="en-US" sz="2400" b="1" u="sng" smtClean="0">
                <a:solidFill>
                  <a:srgbClr val="CC0000"/>
                </a:solidFill>
                <a:latin typeface="宋体" charset="-122"/>
              </a:rPr>
              <a:t>寄存器列表</a:t>
            </a:r>
            <a:r>
              <a:rPr lang="zh-CN" altLang="en-US" sz="2400" b="1" smtClean="0">
                <a:solidFill>
                  <a:srgbClr val="CC0000"/>
                </a:solidFill>
                <a:latin typeface="宋体" charset="-122"/>
              </a:rPr>
              <a:t>的重要说明</a:t>
            </a:r>
            <a:r>
              <a:rPr lang="en-US" altLang="zh-CN" sz="2000" b="1" smtClean="0">
                <a:latin typeface="宋体" charset="-122"/>
              </a:rPr>
              <a:t>:《ADS_AssemblerGuide_B.pdf 》  p51</a:t>
            </a:r>
          </a:p>
          <a:p>
            <a:pPr marL="609600" indent="-609600">
              <a:buFontTx/>
              <a:buNone/>
            </a:pPr>
            <a:endParaRPr lang="en-US" altLang="zh-CN" sz="2400" b="1" smtClean="0">
              <a:latin typeface="宋体" charset="-122"/>
            </a:endParaRPr>
          </a:p>
          <a:p>
            <a:pPr marL="609600" indent="-609600">
              <a:buFontTx/>
              <a:buAutoNum type="circleNumDbPlain"/>
            </a:pPr>
            <a:r>
              <a:rPr lang="zh-CN" altLang="en-US" sz="2400" smtClean="0"/>
              <a:t>最</a:t>
            </a:r>
            <a:r>
              <a:rPr lang="zh-CN" altLang="en-US" sz="2400" smtClean="0">
                <a:solidFill>
                  <a:srgbClr val="CC3300"/>
                </a:solidFill>
              </a:rPr>
              <a:t>低</a:t>
            </a:r>
            <a:r>
              <a:rPr lang="zh-CN" altLang="en-US" sz="2400" smtClean="0"/>
              <a:t>编号的寄存器与最</a:t>
            </a:r>
            <a:r>
              <a:rPr lang="zh-CN" altLang="en-US" sz="2400" smtClean="0">
                <a:solidFill>
                  <a:srgbClr val="CC3300"/>
                </a:solidFill>
              </a:rPr>
              <a:t>低</a:t>
            </a:r>
            <a:r>
              <a:rPr lang="zh-CN" altLang="en-US" sz="2400" smtClean="0"/>
              <a:t>地址的内存相互传送</a:t>
            </a:r>
            <a:r>
              <a:rPr lang="en-US" altLang="zh-CN" sz="2400" smtClean="0"/>
              <a:t>;</a:t>
            </a:r>
          </a:p>
          <a:p>
            <a:pPr marL="609600" indent="-609600">
              <a:buFontTx/>
              <a:buAutoNum type="circleNumDbPlain"/>
            </a:pPr>
            <a:endParaRPr lang="en-US" altLang="zh-CN" sz="2400" smtClean="0"/>
          </a:p>
          <a:p>
            <a:pPr marL="609600" indent="-609600">
              <a:buFontTx/>
              <a:buAutoNum type="circleNumDbPlain"/>
            </a:pPr>
            <a:r>
              <a:rPr lang="zh-CN" altLang="en-US" sz="2400" smtClean="0"/>
              <a:t>最</a:t>
            </a:r>
            <a:r>
              <a:rPr lang="zh-CN" altLang="en-US" sz="2400" smtClean="0">
                <a:solidFill>
                  <a:srgbClr val="CC3300"/>
                </a:solidFill>
              </a:rPr>
              <a:t>高</a:t>
            </a:r>
            <a:r>
              <a:rPr lang="zh-CN" altLang="en-US" sz="2400" smtClean="0"/>
              <a:t>编号的寄存器与最</a:t>
            </a:r>
            <a:r>
              <a:rPr lang="zh-CN" altLang="en-US" sz="2400" smtClean="0">
                <a:solidFill>
                  <a:srgbClr val="CC3300"/>
                </a:solidFill>
              </a:rPr>
              <a:t>高</a:t>
            </a:r>
            <a:r>
              <a:rPr lang="zh-CN" altLang="en-US" sz="2400" smtClean="0"/>
              <a:t>地址的内存相互传送</a:t>
            </a:r>
            <a:r>
              <a:rPr lang="en-US" altLang="zh-CN" sz="2400" smtClean="0"/>
              <a:t>.</a:t>
            </a:r>
          </a:p>
          <a:p>
            <a:pPr marL="609600" indent="-609600"/>
            <a:endParaRPr lang="en-US" altLang="zh-CN" sz="2800" smtClean="0"/>
          </a:p>
          <a:p>
            <a:pPr marL="609600" indent="-609600">
              <a:buFontTx/>
              <a:buNone/>
            </a:pPr>
            <a:r>
              <a:rPr lang="zh-CN" altLang="en-US" smtClean="0"/>
              <a:t>和</a:t>
            </a:r>
            <a:r>
              <a:rPr lang="zh-CN" altLang="en-US" u="sng" smtClean="0"/>
              <a:t>寄存器列表</a:t>
            </a:r>
            <a:r>
              <a:rPr lang="zh-CN" altLang="en-US" smtClean="0"/>
              <a:t>中寄存器的</a:t>
            </a:r>
            <a:r>
              <a:rPr lang="zh-CN" altLang="en-US" b="1" smtClean="0">
                <a:solidFill>
                  <a:srgbClr val="CC3300"/>
                </a:solidFill>
              </a:rPr>
              <a:t>顺序</a:t>
            </a:r>
            <a:r>
              <a:rPr lang="zh-CN" altLang="en-US" b="1" u="sng" smtClean="0">
                <a:solidFill>
                  <a:srgbClr val="CC3300"/>
                </a:solidFill>
              </a:rPr>
              <a:t>无关</a:t>
            </a:r>
            <a:r>
              <a:rPr lang="zh-CN" altLang="en-US" smtClean="0"/>
              <a:t>。</a:t>
            </a:r>
          </a:p>
        </p:txBody>
      </p:sp>
      <p:sp>
        <p:nvSpPr>
          <p:cNvPr id="23556" name="Rectangle 4"/>
          <p:cNvSpPr>
            <a:spLocks noChangeArrowheads="1"/>
          </p:cNvSpPr>
          <p:nvPr/>
        </p:nvSpPr>
        <p:spPr bwMode="auto">
          <a:xfrm>
            <a:off x="611188" y="5013325"/>
            <a:ext cx="5616575" cy="1187450"/>
          </a:xfrm>
          <a:prstGeom prst="rect">
            <a:avLst/>
          </a:prstGeom>
          <a:noFill/>
          <a:ln w="9525" algn="ctr">
            <a:noFill/>
            <a:miter lim="800000"/>
            <a:headEnd/>
            <a:tailEnd/>
          </a:ln>
        </p:spPr>
        <p:txBody>
          <a:bodyPr>
            <a:spAutoFit/>
          </a:bodyPr>
          <a:lstStyle/>
          <a:p>
            <a:r>
              <a:rPr lang="zh-CN" altLang="en-US" b="1">
                <a:ea typeface="黑体" pitchFamily="49" charset="-122"/>
              </a:rPr>
              <a:t>例</a:t>
            </a:r>
            <a:r>
              <a:rPr lang="en-US" altLang="zh-CN" b="1">
                <a:ea typeface="黑体" pitchFamily="49" charset="-122"/>
              </a:rPr>
              <a:t>:    </a:t>
            </a:r>
            <a:r>
              <a:rPr lang="en-US" altLang="zh-CN" b="1">
                <a:latin typeface="Courier New" pitchFamily="49" charset="0"/>
                <a:ea typeface="黑体" pitchFamily="49" charset="-122"/>
              </a:rPr>
              <a:t>LDM</a:t>
            </a:r>
            <a:r>
              <a:rPr lang="en-US" altLang="zh-CN" b="1">
                <a:solidFill>
                  <a:srgbClr val="CC0000"/>
                </a:solidFill>
                <a:latin typeface="Courier New" pitchFamily="49" charset="0"/>
                <a:ea typeface="黑体" pitchFamily="49" charset="-122"/>
              </a:rPr>
              <a:t>FD</a:t>
            </a:r>
            <a:r>
              <a:rPr lang="en-US" altLang="zh-CN" b="1">
                <a:solidFill>
                  <a:srgbClr val="CC3300"/>
                </a:solidFill>
                <a:latin typeface="Courier New" pitchFamily="49" charset="0"/>
                <a:ea typeface="黑体" pitchFamily="49" charset="-122"/>
              </a:rPr>
              <a:t>   </a:t>
            </a:r>
            <a:r>
              <a:rPr lang="en-US" altLang="zh-CN" b="1">
                <a:latin typeface="Courier New" pitchFamily="49" charset="0"/>
                <a:ea typeface="黑体" pitchFamily="49" charset="-122"/>
              </a:rPr>
              <a:t>SP</a:t>
            </a:r>
            <a:r>
              <a:rPr lang="en-US" altLang="zh-CN" b="1">
                <a:solidFill>
                  <a:srgbClr val="CC3300"/>
                </a:solidFill>
                <a:latin typeface="Courier New" pitchFamily="49" charset="0"/>
                <a:ea typeface="黑体" pitchFamily="49" charset="-122"/>
              </a:rPr>
              <a:t>!</a:t>
            </a:r>
            <a:r>
              <a:rPr lang="en-US" altLang="zh-CN" b="1">
                <a:latin typeface="Courier New" pitchFamily="49" charset="0"/>
                <a:ea typeface="黑体" pitchFamily="49" charset="-122"/>
              </a:rPr>
              <a:t>,</a:t>
            </a:r>
            <a:r>
              <a:rPr lang="en-US" altLang="zh-CN" b="1">
                <a:solidFill>
                  <a:srgbClr val="CC3300"/>
                </a:solidFill>
                <a:latin typeface="Courier New" pitchFamily="49" charset="0"/>
                <a:ea typeface="黑体" pitchFamily="49" charset="-122"/>
              </a:rPr>
              <a:t>   </a:t>
            </a:r>
            <a:r>
              <a:rPr lang="en-US" altLang="zh-CN" b="1">
                <a:latin typeface="Courier New" pitchFamily="49" charset="0"/>
                <a:ea typeface="黑体" pitchFamily="49" charset="-122"/>
              </a:rPr>
              <a:t>{R0-R4}</a:t>
            </a:r>
          </a:p>
          <a:p>
            <a:r>
              <a:rPr lang="en-US" altLang="zh-CN" b="1">
                <a:latin typeface="Courier New" pitchFamily="49" charset="0"/>
                <a:ea typeface="黑体" pitchFamily="49" charset="-122"/>
              </a:rPr>
              <a:t>    LDM</a:t>
            </a:r>
            <a:r>
              <a:rPr lang="en-US" altLang="zh-CN" b="1">
                <a:solidFill>
                  <a:srgbClr val="CC0000"/>
                </a:solidFill>
                <a:latin typeface="Courier New" pitchFamily="49" charset="0"/>
                <a:ea typeface="黑体" pitchFamily="49" charset="-122"/>
              </a:rPr>
              <a:t>FD</a:t>
            </a:r>
            <a:r>
              <a:rPr lang="en-US" altLang="zh-CN" b="1">
                <a:solidFill>
                  <a:srgbClr val="CC3300"/>
                </a:solidFill>
                <a:latin typeface="Courier New" pitchFamily="49" charset="0"/>
                <a:ea typeface="黑体" pitchFamily="49" charset="-122"/>
              </a:rPr>
              <a:t>   </a:t>
            </a:r>
            <a:r>
              <a:rPr lang="en-US" altLang="zh-CN" b="1">
                <a:latin typeface="Courier New" pitchFamily="49" charset="0"/>
                <a:ea typeface="黑体" pitchFamily="49" charset="-122"/>
              </a:rPr>
              <a:t>SP</a:t>
            </a:r>
            <a:r>
              <a:rPr lang="en-US" altLang="zh-CN" b="1">
                <a:solidFill>
                  <a:srgbClr val="CC3300"/>
                </a:solidFill>
                <a:latin typeface="Courier New" pitchFamily="49" charset="0"/>
                <a:ea typeface="黑体" pitchFamily="49" charset="-122"/>
              </a:rPr>
              <a:t>!</a:t>
            </a:r>
            <a:r>
              <a:rPr lang="en-US" altLang="zh-CN" b="1">
                <a:latin typeface="Courier New" pitchFamily="49" charset="0"/>
                <a:ea typeface="黑体" pitchFamily="49" charset="-122"/>
              </a:rPr>
              <a:t>,</a:t>
            </a:r>
            <a:r>
              <a:rPr lang="en-US" altLang="zh-CN" b="1">
                <a:solidFill>
                  <a:srgbClr val="CC3300"/>
                </a:solidFill>
                <a:latin typeface="Courier New" pitchFamily="49" charset="0"/>
                <a:ea typeface="黑体" pitchFamily="49" charset="-122"/>
              </a:rPr>
              <a:t>   </a:t>
            </a:r>
            <a:r>
              <a:rPr lang="en-US" altLang="zh-CN" b="1">
                <a:latin typeface="Courier New" pitchFamily="49" charset="0"/>
                <a:ea typeface="黑体" pitchFamily="49" charset="-122"/>
              </a:rPr>
              <a:t>{R4,R0-R3}</a:t>
            </a:r>
          </a:p>
          <a:p>
            <a:r>
              <a:rPr lang="en-US" altLang="zh-CN" b="1">
                <a:ea typeface="黑体" pitchFamily="49" charset="-122"/>
              </a:rPr>
              <a:t>        </a:t>
            </a:r>
            <a:r>
              <a:rPr lang="zh-CN" altLang="en-US" b="1">
                <a:ea typeface="黑体" pitchFamily="49" charset="-122"/>
              </a:rPr>
              <a:t>以上两条指令等价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dissolve">
                                      <p:cBhvr>
                                        <p:cTn id="7" dur="500"/>
                                        <p:tgtEl>
                                          <p:spTgt spid="23555">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3555">
                                            <p:txEl>
                                              <p:pRg st="2" end="2"/>
                                            </p:txEl>
                                          </p:spTgt>
                                        </p:tgtEl>
                                        <p:attrNameLst>
                                          <p:attrName>style.visibility</p:attrName>
                                        </p:attrNameLst>
                                      </p:cBhvr>
                                      <p:to>
                                        <p:strVal val="visible"/>
                                      </p:to>
                                    </p:set>
                                    <p:animEffect transition="in" filter="dissolve">
                                      <p:cBhvr>
                                        <p:cTn id="11" dur="500"/>
                                        <p:tgtEl>
                                          <p:spTgt spid="23555">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23555">
                                            <p:txEl>
                                              <p:pRg st="4" end="4"/>
                                            </p:txEl>
                                          </p:spTgt>
                                        </p:tgtEl>
                                        <p:attrNameLst>
                                          <p:attrName>style.visibility</p:attrName>
                                        </p:attrNameLst>
                                      </p:cBhvr>
                                      <p:to>
                                        <p:strVal val="visible"/>
                                      </p:to>
                                    </p:set>
                                    <p:animEffect transition="in" filter="dissolve">
                                      <p:cBhvr>
                                        <p:cTn id="16" dur="500"/>
                                        <p:tgtEl>
                                          <p:spTgt spid="23555">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3555">
                                            <p:txEl>
                                              <p:pRg st="6" end="6"/>
                                            </p:txEl>
                                          </p:spTgt>
                                        </p:tgtEl>
                                        <p:attrNameLst>
                                          <p:attrName>style.visibility</p:attrName>
                                        </p:attrNameLst>
                                      </p:cBhvr>
                                      <p:to>
                                        <p:strVal val="visible"/>
                                      </p:to>
                                    </p:set>
                                    <p:animEffect transition="in" filter="dissolve">
                                      <p:cBhvr>
                                        <p:cTn id="21" dur="500"/>
                                        <p:tgtEl>
                                          <p:spTgt spid="23555">
                                            <p:txEl>
                                              <p:pRg st="6" end="6"/>
                                            </p:txEl>
                                          </p:spTgt>
                                        </p:tgtEl>
                                      </p:cBhvr>
                                    </p:animEffect>
                                  </p:childTnLst>
                                </p:cTn>
                              </p:par>
                            </p:childTnLst>
                          </p:cTn>
                        </p:par>
                        <p:par>
                          <p:cTn id="22" fill="hold">
                            <p:stCondLst>
                              <p:cond delay="500"/>
                            </p:stCondLst>
                            <p:childTnLst>
                              <p:par>
                                <p:cTn id="23" presetID="3" presetClass="entr" presetSubtype="10" fill="hold" grpId="0" nodeType="afterEffect">
                                  <p:stCondLst>
                                    <p:cond delay="0"/>
                                  </p:stCondLst>
                                  <p:childTnLst>
                                    <p:set>
                                      <p:cBhvr>
                                        <p:cTn id="24" dur="1" fill="hold">
                                          <p:stCondLst>
                                            <p:cond delay="0"/>
                                          </p:stCondLst>
                                        </p:cTn>
                                        <p:tgtEl>
                                          <p:spTgt spid="23556"/>
                                        </p:tgtEl>
                                        <p:attrNameLst>
                                          <p:attrName>style.visibility</p:attrName>
                                        </p:attrNameLst>
                                      </p:cBhvr>
                                      <p:to>
                                        <p:strVal val="visible"/>
                                      </p:to>
                                    </p:set>
                                    <p:animEffect transition="in" filter="blinds(horizontal)">
                                      <p:cBhvr>
                                        <p:cTn id="25" dur="5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P spid="23556" grpId="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827088" y="1268413"/>
            <a:ext cx="7772400" cy="457200"/>
          </a:xfrm>
        </p:spPr>
        <p:txBody>
          <a:bodyPr>
            <a:spAutoFit/>
          </a:bodyPr>
          <a:lstStyle/>
          <a:p>
            <a:pPr fontAlgn="auto">
              <a:spcAft>
                <a:spcPts val="0"/>
              </a:spcAft>
              <a:defRPr/>
            </a:pPr>
            <a:r>
              <a:rPr lang="zh-CN" altLang="en-US" sz="2400" smtClean="0"/>
              <a:t>执行</a:t>
            </a:r>
            <a:r>
              <a:rPr lang="zh-CN" altLang="en-US" sz="2400" smtClean="0">
                <a:solidFill>
                  <a:schemeClr val="folHlink"/>
                </a:solidFill>
              </a:rPr>
              <a:t>前，</a:t>
            </a:r>
            <a:r>
              <a:rPr lang="zh-CN" altLang="en-US" sz="2400" smtClean="0"/>
              <a:t>堆栈的情况</a:t>
            </a:r>
          </a:p>
        </p:txBody>
      </p:sp>
      <p:graphicFrame>
        <p:nvGraphicFramePr>
          <p:cNvPr id="17411" name="Object 3"/>
          <p:cNvGraphicFramePr>
            <a:graphicFrameLocks noChangeAspect="1"/>
          </p:cNvGraphicFramePr>
          <p:nvPr/>
        </p:nvGraphicFramePr>
        <p:xfrm>
          <a:off x="1403350" y="1628775"/>
          <a:ext cx="7272338" cy="4776788"/>
        </p:xfrm>
        <a:graphic>
          <a:graphicData uri="http://schemas.openxmlformats.org/presentationml/2006/ole">
            <p:oleObj spid="_x0000_s5122" name="Visio" r:id="rId3" imgW="2279789" imgH="1408767" progId="">
              <p:embed/>
            </p:oleObj>
          </a:graphicData>
        </a:graphic>
      </p:graphicFrame>
      <p:sp>
        <p:nvSpPr>
          <p:cNvPr id="17412" name="Text Box 4"/>
          <p:cNvSpPr txBox="1">
            <a:spLocks noChangeArrowheads="1"/>
          </p:cNvSpPr>
          <p:nvPr/>
        </p:nvSpPr>
        <p:spPr bwMode="auto">
          <a:xfrm>
            <a:off x="2555875" y="765175"/>
            <a:ext cx="4608513" cy="579438"/>
          </a:xfrm>
          <a:prstGeom prst="rect">
            <a:avLst/>
          </a:prstGeom>
          <a:gradFill rotWithShape="1">
            <a:gsLst>
              <a:gs pos="0">
                <a:schemeClr val="accent1"/>
              </a:gs>
              <a:gs pos="100000">
                <a:schemeClr val="accent1">
                  <a:gamma/>
                  <a:tint val="0"/>
                  <a:invGamma/>
                </a:schemeClr>
              </a:gs>
            </a:gsLst>
            <a:lin ang="5400000" scaled="1"/>
          </a:gradFill>
          <a:ln w="9525" algn="ctr">
            <a:noFill/>
            <a:miter lim="800000"/>
            <a:headEnd/>
            <a:tailEnd/>
          </a:ln>
          <a:effectLst/>
        </p:spPr>
        <p:txBody>
          <a:bodyPr>
            <a:spAutoFit/>
          </a:bodyPr>
          <a:lstStyle/>
          <a:p>
            <a:pPr fontAlgn="auto">
              <a:spcBef>
                <a:spcPct val="50000"/>
              </a:spcBef>
              <a:spcAft>
                <a:spcPts val="0"/>
              </a:spcAft>
              <a:defRPr/>
            </a:pPr>
            <a:r>
              <a:rPr lang="en-US" altLang="zh-CN" sz="3200" b="1">
                <a:latin typeface="+mn-lt"/>
                <a:ea typeface="+mn-ea"/>
              </a:rPr>
              <a:t>LDM</a:t>
            </a:r>
            <a:r>
              <a:rPr lang="en-US" altLang="zh-CN" sz="3200" b="1">
                <a:solidFill>
                  <a:srgbClr val="CC0000"/>
                </a:solidFill>
                <a:latin typeface="+mn-lt"/>
                <a:ea typeface="+mn-ea"/>
              </a:rPr>
              <a:t>FD</a:t>
            </a:r>
            <a:r>
              <a:rPr lang="en-US" altLang="zh-CN" sz="3200" b="1">
                <a:solidFill>
                  <a:srgbClr val="CC3300"/>
                </a:solidFill>
                <a:latin typeface="+mn-lt"/>
                <a:ea typeface="+mn-ea"/>
              </a:rPr>
              <a:t>   </a:t>
            </a:r>
            <a:r>
              <a:rPr lang="en-US" altLang="zh-CN" sz="3200" b="1">
                <a:latin typeface="+mn-lt"/>
                <a:ea typeface="+mn-ea"/>
              </a:rPr>
              <a:t>SP</a:t>
            </a:r>
            <a:r>
              <a:rPr lang="en-US" altLang="zh-CN" sz="3200" b="1">
                <a:solidFill>
                  <a:srgbClr val="CC3300"/>
                </a:solidFill>
                <a:latin typeface="+mn-lt"/>
                <a:ea typeface="+mn-ea"/>
              </a:rPr>
              <a:t>!</a:t>
            </a:r>
            <a:r>
              <a:rPr lang="en-US" altLang="zh-CN" sz="3200" b="1">
                <a:latin typeface="+mn-lt"/>
                <a:ea typeface="+mn-ea"/>
              </a:rPr>
              <a:t>,</a:t>
            </a:r>
            <a:r>
              <a:rPr lang="en-US" altLang="zh-CN" sz="3200" b="1">
                <a:solidFill>
                  <a:srgbClr val="CC3300"/>
                </a:solidFill>
                <a:latin typeface="+mn-lt"/>
                <a:ea typeface="+mn-ea"/>
              </a:rPr>
              <a:t>   </a:t>
            </a:r>
            <a:r>
              <a:rPr lang="en-US" altLang="zh-CN" sz="3200" b="1">
                <a:latin typeface="+mn-lt"/>
                <a:ea typeface="+mn-ea"/>
              </a:rPr>
              <a:t>{R0-R4}</a:t>
            </a:r>
          </a:p>
        </p:txBody>
      </p:sp>
      <p:sp>
        <p:nvSpPr>
          <p:cNvPr id="17413" name="AutoShape 5"/>
          <p:cNvSpPr>
            <a:spLocks/>
          </p:cNvSpPr>
          <p:nvPr/>
        </p:nvSpPr>
        <p:spPr bwMode="auto">
          <a:xfrm>
            <a:off x="7600950" y="488950"/>
            <a:ext cx="1363663" cy="727075"/>
          </a:xfrm>
          <a:prstGeom prst="borderCallout2">
            <a:avLst>
              <a:gd name="adj1" fmla="val 11671"/>
              <a:gd name="adj2" fmla="val -5588"/>
              <a:gd name="adj3" fmla="val 11671"/>
              <a:gd name="adj4" fmla="val -93597"/>
              <a:gd name="adj5" fmla="val 55755"/>
              <a:gd name="adj6" fmla="val -185097"/>
            </a:avLst>
          </a:prstGeom>
          <a:noFill/>
          <a:ln w="25400" algn="ctr">
            <a:solidFill>
              <a:schemeClr val="accent2"/>
            </a:solidFill>
            <a:prstDash val="sysDot"/>
            <a:miter lim="800000"/>
            <a:headEnd/>
            <a:tailEnd/>
          </a:ln>
        </p:spPr>
        <p:txBody>
          <a:bodyPr anchor="ctr">
            <a:spAutoFit/>
          </a:bodyPr>
          <a:lstStyle/>
          <a:p>
            <a:r>
              <a:rPr lang="zh-CN" altLang="en-US" sz="2000">
                <a:ea typeface="黑体" pitchFamily="49" charset="-122"/>
              </a:rPr>
              <a:t>最终地址写回</a:t>
            </a:r>
            <a:r>
              <a:rPr lang="en-US" altLang="zh-CN" sz="2000">
                <a:ea typeface="黑体" pitchFamily="49" charset="-122"/>
              </a:rPr>
              <a:t>SP</a:t>
            </a:r>
          </a:p>
        </p:txBody>
      </p:sp>
      <p:sp>
        <p:nvSpPr>
          <p:cNvPr id="17414" name="AutoShape 6"/>
          <p:cNvSpPr>
            <a:spLocks/>
          </p:cNvSpPr>
          <p:nvPr/>
        </p:nvSpPr>
        <p:spPr bwMode="auto">
          <a:xfrm>
            <a:off x="755650" y="671513"/>
            <a:ext cx="1219200" cy="422275"/>
          </a:xfrm>
          <a:prstGeom prst="borderCallout3">
            <a:avLst>
              <a:gd name="adj1" fmla="val 18750"/>
              <a:gd name="adj2" fmla="val 106250"/>
              <a:gd name="adj3" fmla="val 18750"/>
              <a:gd name="adj4" fmla="val 260806"/>
              <a:gd name="adj5" fmla="val 36458"/>
              <a:gd name="adj6" fmla="val 260806"/>
              <a:gd name="adj7" fmla="val 54167"/>
              <a:gd name="adj8" fmla="val 253907"/>
            </a:avLst>
          </a:prstGeom>
          <a:noFill/>
          <a:ln w="25400" algn="ctr">
            <a:solidFill>
              <a:schemeClr val="folHlink"/>
            </a:solidFill>
            <a:prstDash val="sysDot"/>
            <a:miter lim="800000"/>
            <a:headEnd/>
            <a:tailEnd/>
          </a:ln>
        </p:spPr>
        <p:txBody>
          <a:bodyPr anchor="ctr">
            <a:spAutoFit/>
          </a:bodyPr>
          <a:lstStyle/>
          <a:p>
            <a:r>
              <a:rPr lang="zh-CN" altLang="en-US" sz="2000" b="1">
                <a:ea typeface="黑体" pitchFamily="49" charset="-122"/>
              </a:rPr>
              <a:t>满递减</a:t>
            </a:r>
          </a:p>
        </p:txBody>
      </p:sp>
      <p:sp>
        <p:nvSpPr>
          <p:cNvPr id="17415" name="Text Box 7"/>
          <p:cNvSpPr txBox="1">
            <a:spLocks noChangeArrowheads="1"/>
          </p:cNvSpPr>
          <p:nvPr/>
        </p:nvSpPr>
        <p:spPr bwMode="auto">
          <a:xfrm>
            <a:off x="323850" y="4149725"/>
            <a:ext cx="2232025" cy="519113"/>
          </a:xfrm>
          <a:prstGeom prst="rect">
            <a:avLst/>
          </a:prstGeom>
          <a:noFill/>
          <a:ln w="9525" algn="ctr">
            <a:noFill/>
            <a:miter lim="800000"/>
            <a:headEnd/>
            <a:tailEnd/>
          </a:ln>
        </p:spPr>
        <p:txBody>
          <a:bodyPr>
            <a:spAutoFit/>
          </a:bodyPr>
          <a:lstStyle/>
          <a:p>
            <a:pPr>
              <a:spcBef>
                <a:spcPct val="50000"/>
              </a:spcBef>
            </a:pPr>
            <a:r>
              <a:rPr lang="zh-CN" altLang="en-US" sz="2800">
                <a:ea typeface="黑体" pitchFamily="49" charset="-122"/>
              </a:rPr>
              <a:t>思考</a:t>
            </a:r>
            <a:r>
              <a:rPr lang="en-US" altLang="zh-CN" sz="2800">
                <a:ea typeface="黑体" pitchFamily="49" charset="-122"/>
              </a:rPr>
              <a:t>:</a:t>
            </a:r>
          </a:p>
        </p:txBody>
      </p:sp>
      <p:sp>
        <p:nvSpPr>
          <p:cNvPr id="17419" name="AutoShape 11"/>
          <p:cNvSpPr>
            <a:spLocks noChangeArrowheads="1"/>
          </p:cNvSpPr>
          <p:nvPr/>
        </p:nvSpPr>
        <p:spPr bwMode="auto">
          <a:xfrm>
            <a:off x="395288" y="4652963"/>
            <a:ext cx="1944687" cy="1368425"/>
          </a:xfrm>
          <a:prstGeom prst="flowChartAlternateProcess">
            <a:avLst/>
          </a:prstGeom>
          <a:solidFill>
            <a:schemeClr val="accent1"/>
          </a:solidFill>
          <a:ln w="9525" algn="ctr">
            <a:noFill/>
            <a:miter lim="800000"/>
            <a:headEnd/>
            <a:tailEnd/>
          </a:ln>
        </p:spPr>
        <p:txBody>
          <a:bodyPr wrap="none" anchorCtr="1"/>
          <a:lstStyle/>
          <a:p>
            <a:r>
              <a:rPr lang="en-US" altLang="zh-CN" b="1">
                <a:solidFill>
                  <a:srgbClr val="FF5C29"/>
                </a:solidFill>
                <a:ea typeface="黑体" pitchFamily="49" charset="-122"/>
              </a:rPr>
              <a:t>SP,R0-R4</a:t>
            </a:r>
          </a:p>
          <a:p>
            <a:r>
              <a:rPr lang="zh-CN" altLang="en-US" b="1">
                <a:solidFill>
                  <a:srgbClr val="FF5C29"/>
                </a:solidFill>
                <a:ea typeface="黑体" pitchFamily="49" charset="-122"/>
              </a:rPr>
              <a:t>在指令执行后</a:t>
            </a:r>
          </a:p>
          <a:p>
            <a:r>
              <a:rPr lang="zh-CN" altLang="en-US" b="1">
                <a:solidFill>
                  <a:srgbClr val="FF5C29"/>
                </a:solidFill>
                <a:ea typeface="黑体" pitchFamily="49" charset="-122"/>
              </a:rPr>
              <a:t>的内容</a:t>
            </a:r>
            <a:r>
              <a:rPr lang="en-US" altLang="zh-CN" b="1">
                <a:solidFill>
                  <a:srgbClr val="FF5C29"/>
                </a:solidFill>
                <a:ea typeface="黑体" pitchFamily="49" charset="-122"/>
              </a:rPr>
              <a:t>?</a:t>
            </a:r>
          </a:p>
          <a:p>
            <a:endParaRPr lang="en-US" altLang="zh-CN" b="1">
              <a:solidFill>
                <a:srgbClr val="FF5C29"/>
              </a:solidFill>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412">
                                            <p:bg/>
                                          </p:spTgt>
                                        </p:tgtEl>
                                        <p:attrNameLst>
                                          <p:attrName>style.visibility</p:attrName>
                                        </p:attrNameLst>
                                      </p:cBhvr>
                                      <p:to>
                                        <p:strVal val="visible"/>
                                      </p:to>
                                    </p:set>
                                    <p:animEffect transition="in" filter="dissolve">
                                      <p:cBhvr>
                                        <p:cTn id="7" dur="500"/>
                                        <p:tgtEl>
                                          <p:spTgt spid="17412">
                                            <p:bg/>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412">
                                            <p:txEl>
                                              <p:pRg st="0" end="0"/>
                                            </p:txEl>
                                          </p:spTgt>
                                        </p:tgtEl>
                                        <p:attrNameLst>
                                          <p:attrName>style.visibility</p:attrName>
                                        </p:attrNameLst>
                                      </p:cBhvr>
                                      <p:to>
                                        <p:strVal val="visible"/>
                                      </p:to>
                                    </p:set>
                                    <p:animEffect transition="in" filter="dissolve">
                                      <p:cBhvr>
                                        <p:cTn id="10" dur="500"/>
                                        <p:tgtEl>
                                          <p:spTgt spid="17412">
                                            <p:txEl>
                                              <p:pRg st="0" end="0"/>
                                            </p:txEl>
                                          </p:spTgt>
                                        </p:tgtEl>
                                      </p:cBhvr>
                                    </p:animEffect>
                                  </p:childTnLst>
                                </p:cTn>
                              </p:par>
                            </p:childTnLst>
                          </p:cTn>
                        </p:par>
                        <p:par>
                          <p:cTn id="11" fill="hold">
                            <p:stCondLst>
                              <p:cond delay="500"/>
                            </p:stCondLst>
                            <p:childTnLst>
                              <p:par>
                                <p:cTn id="12" presetID="5" presetClass="entr" presetSubtype="5" fill="hold" nodeType="afterEffect">
                                  <p:stCondLst>
                                    <p:cond delay="0"/>
                                  </p:stCondLst>
                                  <p:childTnLst>
                                    <p:set>
                                      <p:cBhvr>
                                        <p:cTn id="13" dur="1" fill="hold">
                                          <p:stCondLst>
                                            <p:cond delay="0"/>
                                          </p:stCondLst>
                                        </p:cTn>
                                        <p:tgtEl>
                                          <p:spTgt spid="17410"/>
                                        </p:tgtEl>
                                        <p:attrNameLst>
                                          <p:attrName>style.visibility</p:attrName>
                                        </p:attrNameLst>
                                      </p:cBhvr>
                                      <p:to>
                                        <p:strVal val="visible"/>
                                      </p:to>
                                    </p:set>
                                    <p:animEffect transition="in" filter="checkerboard(down)">
                                      <p:cBhvr>
                                        <p:cTn id="14" dur="500"/>
                                        <p:tgtEl>
                                          <p:spTgt spid="17410"/>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17411"/>
                                        </p:tgtEl>
                                        <p:attrNameLst>
                                          <p:attrName>style.visibility</p:attrName>
                                        </p:attrNameLst>
                                      </p:cBhvr>
                                      <p:to>
                                        <p:strVal val="visible"/>
                                      </p:to>
                                    </p:set>
                                    <p:anim calcmode="lin" valueType="num">
                                      <p:cBhvr>
                                        <p:cTn id="18" dur="500" fill="hold"/>
                                        <p:tgtEl>
                                          <p:spTgt spid="17411"/>
                                        </p:tgtEl>
                                        <p:attrNameLst>
                                          <p:attrName>ppt_w</p:attrName>
                                        </p:attrNameLst>
                                      </p:cBhvr>
                                      <p:tavLst>
                                        <p:tav tm="0">
                                          <p:val>
                                            <p:fltVal val="0"/>
                                          </p:val>
                                        </p:tav>
                                        <p:tav tm="100000">
                                          <p:val>
                                            <p:strVal val="#ppt_w"/>
                                          </p:val>
                                        </p:tav>
                                      </p:tavLst>
                                    </p:anim>
                                    <p:anim calcmode="lin" valueType="num">
                                      <p:cBhvr>
                                        <p:cTn id="19" dur="500" fill="hold"/>
                                        <p:tgtEl>
                                          <p:spTgt spid="17411"/>
                                        </p:tgtEl>
                                        <p:attrNameLst>
                                          <p:attrName>ppt_h</p:attrName>
                                        </p:attrNameLst>
                                      </p:cBhvr>
                                      <p:tavLst>
                                        <p:tav tm="0">
                                          <p:val>
                                            <p:fltVal val="0"/>
                                          </p:val>
                                        </p:tav>
                                        <p:tav tm="100000">
                                          <p:val>
                                            <p:strVal val="#ppt_h"/>
                                          </p:val>
                                        </p:tav>
                                      </p:tavLst>
                                    </p:anim>
                                    <p:anim calcmode="lin" valueType="num">
                                      <p:cBhvr>
                                        <p:cTn id="20" dur="500" fill="hold"/>
                                        <p:tgtEl>
                                          <p:spTgt spid="17411"/>
                                        </p:tgtEl>
                                        <p:attrNameLst>
                                          <p:attrName>ppt_x</p:attrName>
                                        </p:attrNameLst>
                                      </p:cBhvr>
                                      <p:tavLst>
                                        <p:tav tm="0" fmla="#ppt_x+(cos(-2*pi*(1-$))*-#ppt_x-sin(-2*pi*(1-$))*(1-#ppt_y))*(1-$)">
                                          <p:val>
                                            <p:fltVal val="0"/>
                                          </p:val>
                                        </p:tav>
                                        <p:tav tm="100000">
                                          <p:val>
                                            <p:fltVal val="1"/>
                                          </p:val>
                                        </p:tav>
                                      </p:tavLst>
                                    </p:anim>
                                    <p:anim calcmode="lin" valueType="num">
                                      <p:cBhvr>
                                        <p:cTn id="21" dur="500" fill="hold"/>
                                        <p:tgtEl>
                                          <p:spTgt spid="174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7414"/>
                                        </p:tgtEl>
                                        <p:attrNameLst>
                                          <p:attrName>style.visibility</p:attrName>
                                        </p:attrNameLst>
                                      </p:cBhvr>
                                      <p:to>
                                        <p:strVal val="visible"/>
                                      </p:to>
                                    </p:set>
                                    <p:animEffect transition="in" filter="blinds(horizontal)">
                                      <p:cBhvr>
                                        <p:cTn id="26" dur="500"/>
                                        <p:tgtEl>
                                          <p:spTgt spid="17414"/>
                                        </p:tgtEl>
                                      </p:cBhvr>
                                    </p:animEffect>
                                  </p:childTnLst>
                                </p:cTn>
                              </p:par>
                            </p:childTnLst>
                          </p:cTn>
                        </p:par>
                        <p:par>
                          <p:cTn id="27" fill="hold">
                            <p:stCondLst>
                              <p:cond delay="500"/>
                            </p:stCondLst>
                            <p:childTnLst>
                              <p:par>
                                <p:cTn id="28" presetID="3" presetClass="entr" presetSubtype="10" fill="hold" grpId="0" nodeType="afterEffect">
                                  <p:stCondLst>
                                    <p:cond delay="0"/>
                                  </p:stCondLst>
                                  <p:childTnLst>
                                    <p:set>
                                      <p:cBhvr>
                                        <p:cTn id="29" dur="1" fill="hold">
                                          <p:stCondLst>
                                            <p:cond delay="0"/>
                                          </p:stCondLst>
                                        </p:cTn>
                                        <p:tgtEl>
                                          <p:spTgt spid="17413"/>
                                        </p:tgtEl>
                                        <p:attrNameLst>
                                          <p:attrName>style.visibility</p:attrName>
                                        </p:attrNameLst>
                                      </p:cBhvr>
                                      <p:to>
                                        <p:strVal val="visible"/>
                                      </p:to>
                                    </p:set>
                                    <p:animEffect transition="in" filter="blinds(horizontal)">
                                      <p:cBhvr>
                                        <p:cTn id="30" dur="1000"/>
                                        <p:tgtEl>
                                          <p:spTgt spid="17413"/>
                                        </p:tgtEl>
                                      </p:cBhvr>
                                    </p:animEffect>
                                  </p:childTnLst>
                                </p:cTn>
                              </p:par>
                            </p:childTnLst>
                          </p:cTn>
                        </p:par>
                        <p:par>
                          <p:cTn id="31" fill="hold">
                            <p:stCondLst>
                              <p:cond delay="1500"/>
                            </p:stCondLst>
                            <p:childTnLst>
                              <p:par>
                                <p:cTn id="32" presetID="3" presetClass="entr" presetSubtype="10" fill="hold" grpId="0" nodeType="afterEffect">
                                  <p:stCondLst>
                                    <p:cond delay="0"/>
                                  </p:stCondLst>
                                  <p:childTnLst>
                                    <p:set>
                                      <p:cBhvr>
                                        <p:cTn id="33" dur="1" fill="hold">
                                          <p:stCondLst>
                                            <p:cond delay="0"/>
                                          </p:stCondLst>
                                        </p:cTn>
                                        <p:tgtEl>
                                          <p:spTgt spid="17415"/>
                                        </p:tgtEl>
                                        <p:attrNameLst>
                                          <p:attrName>style.visibility</p:attrName>
                                        </p:attrNameLst>
                                      </p:cBhvr>
                                      <p:to>
                                        <p:strVal val="visible"/>
                                      </p:to>
                                    </p:set>
                                    <p:animEffect transition="in" filter="blinds(horizontal)">
                                      <p:cBhvr>
                                        <p:cTn id="34" dur="500"/>
                                        <p:tgtEl>
                                          <p:spTgt spid="17415"/>
                                        </p:tgtEl>
                                      </p:cBhvr>
                                    </p:animEffect>
                                  </p:childTnLst>
                                </p:cTn>
                              </p:par>
                            </p:childTnLst>
                          </p:cTn>
                        </p:par>
                        <p:par>
                          <p:cTn id="35" fill="hold">
                            <p:stCondLst>
                              <p:cond delay="2000"/>
                            </p:stCondLst>
                            <p:childTnLst>
                              <p:par>
                                <p:cTn id="36" presetID="9" presetClass="entr" presetSubtype="0" fill="hold" grpId="0" nodeType="afterEffect">
                                  <p:stCondLst>
                                    <p:cond delay="0"/>
                                  </p:stCondLst>
                                  <p:childTnLst>
                                    <p:set>
                                      <p:cBhvr>
                                        <p:cTn id="37" dur="1" fill="hold">
                                          <p:stCondLst>
                                            <p:cond delay="0"/>
                                          </p:stCondLst>
                                        </p:cTn>
                                        <p:tgtEl>
                                          <p:spTgt spid="17419"/>
                                        </p:tgtEl>
                                        <p:attrNameLst>
                                          <p:attrName>style.visibility</p:attrName>
                                        </p:attrNameLst>
                                      </p:cBhvr>
                                      <p:to>
                                        <p:strVal val="visible"/>
                                      </p:to>
                                    </p:set>
                                    <p:animEffect transition="in" filter="dissolve">
                                      <p:cBhvr>
                                        <p:cTn id="38" dur="500"/>
                                        <p:tgtEl>
                                          <p:spTgt spid="17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build="allAtOnce" animBg="1"/>
      <p:bldP spid="17413" grpId="0" animBg="1"/>
      <p:bldP spid="17414" grpId="0" animBg="1"/>
      <p:bldP spid="17415" grpId="0"/>
      <p:bldP spid="17419" grpId="0" animBg="1"/>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ctrTitle"/>
          </p:nvPr>
        </p:nvSpPr>
        <p:spPr>
          <a:xfrm>
            <a:off x="827088" y="1268413"/>
            <a:ext cx="7772400" cy="457200"/>
          </a:xfrm>
        </p:spPr>
        <p:txBody>
          <a:bodyPr>
            <a:spAutoFit/>
          </a:bodyPr>
          <a:lstStyle/>
          <a:p>
            <a:pPr fontAlgn="auto">
              <a:spcAft>
                <a:spcPts val="0"/>
              </a:spcAft>
              <a:defRPr/>
            </a:pPr>
            <a:r>
              <a:rPr lang="zh-CN" altLang="en-US" sz="2400" smtClean="0">
                <a:solidFill>
                  <a:srgbClr val="CC3300"/>
                </a:solidFill>
              </a:rPr>
              <a:t>执行后</a:t>
            </a:r>
            <a:r>
              <a:rPr lang="zh-CN" altLang="en-US" sz="2400" smtClean="0">
                <a:solidFill>
                  <a:schemeClr val="folHlink"/>
                </a:solidFill>
              </a:rPr>
              <a:t>，</a:t>
            </a:r>
            <a:r>
              <a:rPr lang="zh-CN" altLang="en-US" sz="2400" u="sng" smtClean="0"/>
              <a:t>寄存器及堆栈</a:t>
            </a:r>
            <a:r>
              <a:rPr lang="zh-CN" altLang="en-US" sz="2400" smtClean="0"/>
              <a:t>的情况</a:t>
            </a:r>
          </a:p>
        </p:txBody>
      </p:sp>
      <p:sp>
        <p:nvSpPr>
          <p:cNvPr id="26628" name="Text Box 4"/>
          <p:cNvSpPr txBox="1">
            <a:spLocks noChangeArrowheads="1"/>
          </p:cNvSpPr>
          <p:nvPr/>
        </p:nvSpPr>
        <p:spPr bwMode="auto">
          <a:xfrm>
            <a:off x="2555875" y="765175"/>
            <a:ext cx="4608513" cy="579438"/>
          </a:xfrm>
          <a:prstGeom prst="rect">
            <a:avLst/>
          </a:prstGeom>
          <a:gradFill rotWithShape="1">
            <a:gsLst>
              <a:gs pos="0">
                <a:schemeClr val="accent1"/>
              </a:gs>
              <a:gs pos="100000">
                <a:schemeClr val="accent1">
                  <a:gamma/>
                  <a:tint val="0"/>
                  <a:invGamma/>
                </a:schemeClr>
              </a:gs>
            </a:gsLst>
            <a:lin ang="5400000" scaled="1"/>
          </a:gradFill>
          <a:ln w="9525" algn="ctr">
            <a:noFill/>
            <a:miter lim="800000"/>
            <a:headEnd/>
            <a:tailEnd/>
          </a:ln>
          <a:effectLst/>
        </p:spPr>
        <p:txBody>
          <a:bodyPr>
            <a:spAutoFit/>
          </a:bodyPr>
          <a:lstStyle/>
          <a:p>
            <a:pPr fontAlgn="auto">
              <a:spcBef>
                <a:spcPct val="50000"/>
              </a:spcBef>
              <a:spcAft>
                <a:spcPts val="0"/>
              </a:spcAft>
              <a:defRPr/>
            </a:pPr>
            <a:r>
              <a:rPr lang="en-US" altLang="zh-CN" sz="3200" b="1">
                <a:latin typeface="+mn-lt"/>
                <a:ea typeface="+mn-ea"/>
              </a:rPr>
              <a:t>LDMFD   SP!,</a:t>
            </a:r>
            <a:r>
              <a:rPr lang="en-US" altLang="zh-CN" sz="3200" b="1">
                <a:solidFill>
                  <a:srgbClr val="CC3300"/>
                </a:solidFill>
                <a:latin typeface="+mn-lt"/>
                <a:ea typeface="+mn-ea"/>
              </a:rPr>
              <a:t>   </a:t>
            </a:r>
            <a:r>
              <a:rPr lang="en-US" altLang="zh-CN" sz="3200" b="1">
                <a:latin typeface="+mn-lt"/>
                <a:ea typeface="+mn-ea"/>
              </a:rPr>
              <a:t>{R0-R4}</a:t>
            </a:r>
          </a:p>
        </p:txBody>
      </p:sp>
      <p:sp>
        <p:nvSpPr>
          <p:cNvPr id="26742" name="Text Box 118"/>
          <p:cNvSpPr txBox="1">
            <a:spLocks noChangeArrowheads="1"/>
          </p:cNvSpPr>
          <p:nvPr/>
        </p:nvSpPr>
        <p:spPr bwMode="auto">
          <a:xfrm>
            <a:off x="2051050" y="3141663"/>
            <a:ext cx="792163" cy="396875"/>
          </a:xfrm>
          <a:prstGeom prst="rect">
            <a:avLst/>
          </a:prstGeom>
          <a:noFill/>
          <a:ln w="9525" algn="ctr">
            <a:noFill/>
            <a:miter lim="800000"/>
            <a:headEnd/>
            <a:tailEnd/>
          </a:ln>
        </p:spPr>
        <p:txBody>
          <a:bodyPr>
            <a:spAutoFit/>
          </a:bodyPr>
          <a:lstStyle/>
          <a:p>
            <a:pPr>
              <a:spcBef>
                <a:spcPct val="50000"/>
              </a:spcBef>
            </a:pPr>
            <a:r>
              <a:rPr lang="en-US" altLang="zh-CN" sz="2000">
                <a:ea typeface="黑体" pitchFamily="49" charset="-122"/>
              </a:rPr>
              <a:t>R1</a:t>
            </a:r>
          </a:p>
        </p:txBody>
      </p:sp>
      <p:pic>
        <p:nvPicPr>
          <p:cNvPr id="578564" name="Picture 130"/>
          <p:cNvPicPr>
            <a:picLocks noChangeAspect="1" noChangeArrowheads="1"/>
          </p:cNvPicPr>
          <p:nvPr/>
        </p:nvPicPr>
        <p:blipFill>
          <a:blip r:embed="rId2"/>
          <a:srcRect/>
          <a:stretch>
            <a:fillRect/>
          </a:stretch>
        </p:blipFill>
        <p:spPr bwMode="auto">
          <a:xfrm>
            <a:off x="3348038" y="1989138"/>
            <a:ext cx="3381375" cy="3867150"/>
          </a:xfrm>
          <a:prstGeom prst="rect">
            <a:avLst/>
          </a:prstGeom>
          <a:solidFill>
            <a:schemeClr val="bg1"/>
          </a:solidFill>
          <a:ln w="9525">
            <a:noFill/>
            <a:miter lim="800000"/>
            <a:headEnd/>
            <a:tailEnd/>
          </a:ln>
        </p:spPr>
      </p:pic>
      <p:grpSp>
        <p:nvGrpSpPr>
          <p:cNvPr id="2" name="Group 124"/>
          <p:cNvGrpSpPr>
            <a:grpSpLocks/>
          </p:cNvGrpSpPr>
          <p:nvPr/>
        </p:nvGrpSpPr>
        <p:grpSpPr bwMode="auto">
          <a:xfrm>
            <a:off x="2051050" y="4076700"/>
            <a:ext cx="1727200" cy="396875"/>
            <a:chOff x="1292" y="2568"/>
            <a:chExt cx="1088" cy="250"/>
          </a:xfrm>
        </p:grpSpPr>
        <p:sp>
          <p:nvSpPr>
            <p:cNvPr id="578577" name="Line 107"/>
            <p:cNvSpPr>
              <a:spLocks noChangeShapeType="1"/>
            </p:cNvSpPr>
            <p:nvPr/>
          </p:nvSpPr>
          <p:spPr bwMode="auto">
            <a:xfrm flipH="1">
              <a:off x="1700" y="2701"/>
              <a:ext cx="680" cy="0"/>
            </a:xfrm>
            <a:prstGeom prst="line">
              <a:avLst/>
            </a:prstGeom>
            <a:noFill/>
            <a:ln w="38100">
              <a:solidFill>
                <a:schemeClr val="accent2"/>
              </a:solidFill>
              <a:round/>
              <a:headEnd type="oval" w="med" len="med"/>
              <a:tailEnd type="triangle" w="med" len="med"/>
            </a:ln>
          </p:spPr>
          <p:txBody>
            <a:bodyPr anchor="ctr"/>
            <a:lstStyle/>
            <a:p>
              <a:endParaRPr lang="zh-CN" altLang="en-US"/>
            </a:p>
          </p:txBody>
        </p:sp>
        <p:sp>
          <p:nvSpPr>
            <p:cNvPr id="578578" name="Text Box 108"/>
            <p:cNvSpPr txBox="1">
              <a:spLocks noChangeArrowheads="1"/>
            </p:cNvSpPr>
            <p:nvPr/>
          </p:nvSpPr>
          <p:spPr bwMode="auto">
            <a:xfrm>
              <a:off x="1292" y="2568"/>
              <a:ext cx="499" cy="250"/>
            </a:xfrm>
            <a:prstGeom prst="rect">
              <a:avLst/>
            </a:prstGeom>
            <a:noFill/>
            <a:ln w="9525" algn="ctr">
              <a:noFill/>
              <a:miter lim="800000"/>
              <a:headEnd/>
              <a:tailEnd/>
            </a:ln>
          </p:spPr>
          <p:txBody>
            <a:bodyPr>
              <a:spAutoFit/>
            </a:bodyPr>
            <a:lstStyle/>
            <a:p>
              <a:pPr>
                <a:spcBef>
                  <a:spcPct val="50000"/>
                </a:spcBef>
              </a:pPr>
              <a:r>
                <a:rPr lang="en-US" altLang="zh-CN" sz="2000">
                  <a:solidFill>
                    <a:srgbClr val="FF0000"/>
                  </a:solidFill>
                  <a:ea typeface="黑体" pitchFamily="49" charset="-122"/>
                </a:rPr>
                <a:t>R3</a:t>
              </a:r>
            </a:p>
          </p:txBody>
        </p:sp>
      </p:grpSp>
      <p:grpSp>
        <p:nvGrpSpPr>
          <p:cNvPr id="3" name="Group 125"/>
          <p:cNvGrpSpPr>
            <a:grpSpLocks/>
          </p:cNvGrpSpPr>
          <p:nvPr/>
        </p:nvGrpSpPr>
        <p:grpSpPr bwMode="auto">
          <a:xfrm>
            <a:off x="2051050" y="4508500"/>
            <a:ext cx="1727200" cy="396875"/>
            <a:chOff x="1292" y="2840"/>
            <a:chExt cx="1088" cy="250"/>
          </a:xfrm>
        </p:grpSpPr>
        <p:sp>
          <p:nvSpPr>
            <p:cNvPr id="578575" name="Line 111"/>
            <p:cNvSpPr>
              <a:spLocks noChangeShapeType="1"/>
            </p:cNvSpPr>
            <p:nvPr/>
          </p:nvSpPr>
          <p:spPr bwMode="auto">
            <a:xfrm flipH="1">
              <a:off x="1700" y="2984"/>
              <a:ext cx="680" cy="0"/>
            </a:xfrm>
            <a:prstGeom prst="line">
              <a:avLst/>
            </a:prstGeom>
            <a:noFill/>
            <a:ln w="38100">
              <a:solidFill>
                <a:schemeClr val="accent2"/>
              </a:solidFill>
              <a:round/>
              <a:headEnd type="oval" w="med" len="med"/>
              <a:tailEnd type="triangle" w="med" len="med"/>
            </a:ln>
          </p:spPr>
          <p:txBody>
            <a:bodyPr anchor="ctr"/>
            <a:lstStyle/>
            <a:p>
              <a:endParaRPr lang="zh-CN" altLang="en-US"/>
            </a:p>
          </p:txBody>
        </p:sp>
        <p:sp>
          <p:nvSpPr>
            <p:cNvPr id="578576" name="Text Box 112"/>
            <p:cNvSpPr txBox="1">
              <a:spLocks noChangeArrowheads="1"/>
            </p:cNvSpPr>
            <p:nvPr/>
          </p:nvSpPr>
          <p:spPr bwMode="auto">
            <a:xfrm>
              <a:off x="1292" y="2840"/>
              <a:ext cx="499" cy="250"/>
            </a:xfrm>
            <a:prstGeom prst="rect">
              <a:avLst/>
            </a:prstGeom>
            <a:noFill/>
            <a:ln w="9525" algn="ctr">
              <a:noFill/>
              <a:miter lim="800000"/>
              <a:headEnd/>
              <a:tailEnd/>
            </a:ln>
          </p:spPr>
          <p:txBody>
            <a:bodyPr>
              <a:spAutoFit/>
            </a:bodyPr>
            <a:lstStyle/>
            <a:p>
              <a:pPr>
                <a:spcBef>
                  <a:spcPct val="50000"/>
                </a:spcBef>
              </a:pPr>
              <a:r>
                <a:rPr lang="en-US" altLang="zh-CN" sz="2000">
                  <a:solidFill>
                    <a:srgbClr val="FF0000"/>
                  </a:solidFill>
                  <a:ea typeface="黑体" pitchFamily="49" charset="-122"/>
                </a:rPr>
                <a:t>R4</a:t>
              </a:r>
            </a:p>
          </p:txBody>
        </p:sp>
      </p:grpSp>
      <p:sp>
        <p:nvSpPr>
          <p:cNvPr id="26741" name="Line 117"/>
          <p:cNvSpPr>
            <a:spLocks noChangeShapeType="1"/>
          </p:cNvSpPr>
          <p:nvPr/>
        </p:nvSpPr>
        <p:spPr bwMode="auto">
          <a:xfrm flipH="1">
            <a:off x="2698750" y="3316288"/>
            <a:ext cx="1079500" cy="0"/>
          </a:xfrm>
          <a:prstGeom prst="line">
            <a:avLst/>
          </a:prstGeom>
          <a:noFill/>
          <a:ln w="38100">
            <a:solidFill>
              <a:schemeClr val="accent2"/>
            </a:solidFill>
            <a:round/>
            <a:headEnd type="oval" w="med" len="med"/>
            <a:tailEnd type="triangle" w="med" len="med"/>
          </a:ln>
        </p:spPr>
        <p:txBody>
          <a:bodyPr anchor="ctr"/>
          <a:lstStyle/>
          <a:p>
            <a:endParaRPr lang="zh-CN" altLang="en-US"/>
          </a:p>
        </p:txBody>
      </p:sp>
      <p:grpSp>
        <p:nvGrpSpPr>
          <p:cNvPr id="4" name="Group 122"/>
          <p:cNvGrpSpPr>
            <a:grpSpLocks/>
          </p:cNvGrpSpPr>
          <p:nvPr/>
        </p:nvGrpSpPr>
        <p:grpSpPr bwMode="auto">
          <a:xfrm>
            <a:off x="2051050" y="2636838"/>
            <a:ext cx="1727200" cy="396875"/>
            <a:chOff x="1292" y="1661"/>
            <a:chExt cx="1088" cy="250"/>
          </a:xfrm>
        </p:grpSpPr>
        <p:sp>
          <p:nvSpPr>
            <p:cNvPr id="578573" name="Line 120"/>
            <p:cNvSpPr>
              <a:spLocks noChangeShapeType="1"/>
            </p:cNvSpPr>
            <p:nvPr/>
          </p:nvSpPr>
          <p:spPr bwMode="auto">
            <a:xfrm flipH="1">
              <a:off x="1700" y="1783"/>
              <a:ext cx="680" cy="0"/>
            </a:xfrm>
            <a:prstGeom prst="line">
              <a:avLst/>
            </a:prstGeom>
            <a:noFill/>
            <a:ln w="38100">
              <a:solidFill>
                <a:schemeClr val="accent2"/>
              </a:solidFill>
              <a:round/>
              <a:headEnd type="oval" w="med" len="med"/>
              <a:tailEnd type="triangle" w="med" len="med"/>
            </a:ln>
          </p:spPr>
          <p:txBody>
            <a:bodyPr anchor="ctr"/>
            <a:lstStyle/>
            <a:p>
              <a:endParaRPr lang="zh-CN" altLang="en-US"/>
            </a:p>
          </p:txBody>
        </p:sp>
        <p:sp>
          <p:nvSpPr>
            <p:cNvPr id="578574" name="Text Box 121"/>
            <p:cNvSpPr txBox="1">
              <a:spLocks noChangeArrowheads="1"/>
            </p:cNvSpPr>
            <p:nvPr/>
          </p:nvSpPr>
          <p:spPr bwMode="auto">
            <a:xfrm>
              <a:off x="1292" y="1661"/>
              <a:ext cx="499" cy="250"/>
            </a:xfrm>
            <a:prstGeom prst="rect">
              <a:avLst/>
            </a:prstGeom>
            <a:noFill/>
            <a:ln w="9525" algn="ctr">
              <a:noFill/>
              <a:miter lim="800000"/>
              <a:headEnd/>
              <a:tailEnd/>
            </a:ln>
          </p:spPr>
          <p:txBody>
            <a:bodyPr>
              <a:spAutoFit/>
            </a:bodyPr>
            <a:lstStyle/>
            <a:p>
              <a:pPr>
                <a:spcBef>
                  <a:spcPct val="50000"/>
                </a:spcBef>
              </a:pPr>
              <a:r>
                <a:rPr lang="en-US" altLang="zh-CN" sz="2000">
                  <a:ea typeface="黑体" pitchFamily="49" charset="-122"/>
                </a:rPr>
                <a:t>R0</a:t>
              </a:r>
            </a:p>
          </p:txBody>
        </p:sp>
      </p:grpSp>
      <p:grpSp>
        <p:nvGrpSpPr>
          <p:cNvPr id="5" name="Group 123"/>
          <p:cNvGrpSpPr>
            <a:grpSpLocks/>
          </p:cNvGrpSpPr>
          <p:nvPr/>
        </p:nvGrpSpPr>
        <p:grpSpPr bwMode="auto">
          <a:xfrm>
            <a:off x="2051050" y="3644900"/>
            <a:ext cx="1727200" cy="396875"/>
            <a:chOff x="1292" y="2296"/>
            <a:chExt cx="1088" cy="250"/>
          </a:xfrm>
        </p:grpSpPr>
        <p:sp>
          <p:nvSpPr>
            <p:cNvPr id="578571" name="Line 114"/>
            <p:cNvSpPr>
              <a:spLocks noChangeShapeType="1"/>
            </p:cNvSpPr>
            <p:nvPr/>
          </p:nvSpPr>
          <p:spPr bwMode="auto">
            <a:xfrm flipH="1">
              <a:off x="1700" y="2395"/>
              <a:ext cx="680" cy="0"/>
            </a:xfrm>
            <a:prstGeom prst="line">
              <a:avLst/>
            </a:prstGeom>
            <a:noFill/>
            <a:ln w="38100">
              <a:solidFill>
                <a:schemeClr val="accent2"/>
              </a:solidFill>
              <a:round/>
              <a:headEnd type="oval" w="med" len="med"/>
              <a:tailEnd type="triangle" w="med" len="med"/>
            </a:ln>
          </p:spPr>
          <p:txBody>
            <a:bodyPr anchor="ctr"/>
            <a:lstStyle/>
            <a:p>
              <a:endParaRPr lang="zh-CN" altLang="en-US"/>
            </a:p>
          </p:txBody>
        </p:sp>
        <p:sp>
          <p:nvSpPr>
            <p:cNvPr id="578572" name="Text Box 115"/>
            <p:cNvSpPr txBox="1">
              <a:spLocks noChangeArrowheads="1"/>
            </p:cNvSpPr>
            <p:nvPr/>
          </p:nvSpPr>
          <p:spPr bwMode="auto">
            <a:xfrm>
              <a:off x="1292" y="2296"/>
              <a:ext cx="499" cy="250"/>
            </a:xfrm>
            <a:prstGeom prst="rect">
              <a:avLst/>
            </a:prstGeom>
            <a:noFill/>
            <a:ln w="9525" algn="ctr">
              <a:noFill/>
              <a:miter lim="800000"/>
              <a:headEnd/>
              <a:tailEnd/>
            </a:ln>
          </p:spPr>
          <p:txBody>
            <a:bodyPr>
              <a:spAutoFit/>
            </a:bodyPr>
            <a:lstStyle/>
            <a:p>
              <a:pPr>
                <a:spcBef>
                  <a:spcPct val="50000"/>
                </a:spcBef>
              </a:pPr>
              <a:r>
                <a:rPr lang="en-US" altLang="zh-CN" sz="2000">
                  <a:solidFill>
                    <a:srgbClr val="FF0000"/>
                  </a:solidFill>
                  <a:ea typeface="黑体" pitchFamily="49" charset="-122"/>
                </a:rPr>
                <a:t>R2</a:t>
              </a:r>
            </a:p>
          </p:txBody>
        </p:sp>
      </p:grpSp>
      <p:sp>
        <p:nvSpPr>
          <p:cNvPr id="26755" name="AutoShape 131"/>
          <p:cNvSpPr>
            <a:spLocks/>
          </p:cNvSpPr>
          <p:nvPr/>
        </p:nvSpPr>
        <p:spPr bwMode="auto">
          <a:xfrm>
            <a:off x="7600950" y="488950"/>
            <a:ext cx="1363663" cy="727075"/>
          </a:xfrm>
          <a:prstGeom prst="borderCallout2">
            <a:avLst>
              <a:gd name="adj1" fmla="val 11671"/>
              <a:gd name="adj2" fmla="val -5588"/>
              <a:gd name="adj3" fmla="val 11671"/>
              <a:gd name="adj4" fmla="val -93597"/>
              <a:gd name="adj5" fmla="val 55755"/>
              <a:gd name="adj6" fmla="val -185097"/>
            </a:avLst>
          </a:prstGeom>
          <a:noFill/>
          <a:ln w="25400" algn="ctr">
            <a:solidFill>
              <a:schemeClr val="accent2"/>
            </a:solidFill>
            <a:prstDash val="sysDot"/>
            <a:miter lim="800000"/>
            <a:headEnd/>
            <a:tailEnd/>
          </a:ln>
        </p:spPr>
        <p:txBody>
          <a:bodyPr anchor="ctr">
            <a:spAutoFit/>
          </a:bodyPr>
          <a:lstStyle/>
          <a:p>
            <a:r>
              <a:rPr lang="zh-CN" altLang="en-US" sz="2000">
                <a:ea typeface="黑体" pitchFamily="49" charset="-122"/>
              </a:rPr>
              <a:t>最终地址写回</a:t>
            </a:r>
            <a:r>
              <a:rPr lang="en-US" altLang="zh-CN" sz="2000">
                <a:ea typeface="黑体" pitchFamily="49" charset="-122"/>
              </a:rPr>
              <a:t>SP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0-#ppt_w/2"/>
                                          </p:val>
                                        </p:tav>
                                        <p:tav tm="100000">
                                          <p:val>
                                            <p:strVal val="#ppt_x"/>
                                          </p:val>
                                        </p:tav>
                                      </p:tavLst>
                                    </p:anim>
                                    <p:anim calcmode="lin" valueType="num">
                                      <p:cBhvr additive="base">
                                        <p:cTn id="8" dur="500" fill="hold"/>
                                        <p:tgtEl>
                                          <p:spTgt spid="266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6741"/>
                                        </p:tgtEl>
                                        <p:attrNameLst>
                                          <p:attrName>style.visibility</p:attrName>
                                        </p:attrNameLst>
                                      </p:cBhvr>
                                      <p:to>
                                        <p:strVal val="visible"/>
                                      </p:to>
                                    </p:set>
                                    <p:animEffect transition="in" filter="blinds(horizontal)">
                                      <p:cBhvr>
                                        <p:cTn id="18" dur="500"/>
                                        <p:tgtEl>
                                          <p:spTgt spid="26741"/>
                                        </p:tgtEl>
                                      </p:cBhvr>
                                    </p:animEffect>
                                  </p:childTnLst>
                                </p:cTn>
                              </p:par>
                            </p:childTnLst>
                          </p:cTn>
                        </p:par>
                        <p:par>
                          <p:cTn id="19" fill="hold">
                            <p:stCondLst>
                              <p:cond delay="500"/>
                            </p:stCondLst>
                            <p:childTnLst>
                              <p:par>
                                <p:cTn id="20" presetID="3" presetClass="entr" presetSubtype="10" fill="hold" grpId="0" nodeType="afterEffect">
                                  <p:stCondLst>
                                    <p:cond delay="0"/>
                                  </p:stCondLst>
                                  <p:childTnLst>
                                    <p:set>
                                      <p:cBhvr>
                                        <p:cTn id="21" dur="1" fill="hold">
                                          <p:stCondLst>
                                            <p:cond delay="0"/>
                                          </p:stCondLst>
                                        </p:cTn>
                                        <p:tgtEl>
                                          <p:spTgt spid="26742"/>
                                        </p:tgtEl>
                                        <p:attrNameLst>
                                          <p:attrName>style.visibility</p:attrName>
                                        </p:attrNameLst>
                                      </p:cBhvr>
                                      <p:to>
                                        <p:strVal val="visible"/>
                                      </p:to>
                                    </p:set>
                                    <p:animEffect transition="in" filter="blinds(horizontal)">
                                      <p:cBhvr>
                                        <p:cTn id="22" dur="500"/>
                                        <p:tgtEl>
                                          <p:spTgt spid="2674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par>
                          <p:cTn id="28" fill="hold">
                            <p:stCondLst>
                              <p:cond delay="500"/>
                            </p:stCondLst>
                            <p:childTnLst>
                              <p:par>
                                <p:cTn id="29" presetID="3" presetClass="entr" presetSubtype="1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par>
                          <p:cTn id="32" fill="hold">
                            <p:stCondLst>
                              <p:cond delay="1000"/>
                            </p:stCondLst>
                            <p:childTnLst>
                              <p:par>
                                <p:cTn id="33" presetID="3" presetClass="entr" presetSubtype="1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linds(horizontal)">
                                      <p:cBhvr>
                                        <p:cTn id="35" dur="500"/>
                                        <p:tgtEl>
                                          <p:spTgt spid="3"/>
                                        </p:tgtEl>
                                      </p:cBhvr>
                                    </p:animEffect>
                                  </p:childTnLst>
                                </p:cTn>
                              </p:par>
                            </p:childTnLst>
                          </p:cTn>
                        </p:par>
                        <p:par>
                          <p:cTn id="36" fill="hold">
                            <p:stCondLst>
                              <p:cond delay="1500"/>
                            </p:stCondLst>
                            <p:childTnLst>
                              <p:par>
                                <p:cTn id="37" presetID="3" presetClass="entr" presetSubtype="10" fill="hold" grpId="0" nodeType="afterEffect">
                                  <p:stCondLst>
                                    <p:cond delay="0"/>
                                  </p:stCondLst>
                                  <p:childTnLst>
                                    <p:set>
                                      <p:cBhvr>
                                        <p:cTn id="38" dur="1" fill="hold">
                                          <p:stCondLst>
                                            <p:cond delay="0"/>
                                          </p:stCondLst>
                                        </p:cTn>
                                        <p:tgtEl>
                                          <p:spTgt spid="26755"/>
                                        </p:tgtEl>
                                        <p:attrNameLst>
                                          <p:attrName>style.visibility</p:attrName>
                                        </p:attrNameLst>
                                      </p:cBhvr>
                                      <p:to>
                                        <p:strVal val="visible"/>
                                      </p:to>
                                    </p:set>
                                    <p:animEffect transition="in" filter="blinds(horizontal)">
                                      <p:cBhvr>
                                        <p:cTn id="39" dur="1000"/>
                                        <p:tgtEl>
                                          <p:spTgt spid="26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42" grpId="0"/>
      <p:bldP spid="26741" grpId="0" animBg="1"/>
      <p:bldP spid="26755" grpId="0" animBg="1"/>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ctrTitle"/>
          </p:nvPr>
        </p:nvSpPr>
        <p:spPr>
          <a:xfrm>
            <a:off x="827088" y="1268413"/>
            <a:ext cx="7772400" cy="457200"/>
          </a:xfrm>
        </p:spPr>
        <p:txBody>
          <a:bodyPr>
            <a:spAutoFit/>
          </a:bodyPr>
          <a:lstStyle/>
          <a:p>
            <a:pPr fontAlgn="auto">
              <a:spcAft>
                <a:spcPts val="0"/>
              </a:spcAft>
              <a:defRPr/>
            </a:pPr>
            <a:r>
              <a:rPr lang="zh-CN" altLang="en-US" sz="2400" smtClean="0">
                <a:solidFill>
                  <a:srgbClr val="CC3300"/>
                </a:solidFill>
              </a:rPr>
              <a:t>执行后</a:t>
            </a:r>
            <a:r>
              <a:rPr lang="zh-CN" altLang="en-US" sz="2400" smtClean="0">
                <a:solidFill>
                  <a:schemeClr val="folHlink"/>
                </a:solidFill>
              </a:rPr>
              <a:t>，</a:t>
            </a:r>
            <a:r>
              <a:rPr lang="zh-CN" altLang="en-US" sz="2400" u="sng" smtClean="0"/>
              <a:t>寄存器及堆栈</a:t>
            </a:r>
            <a:r>
              <a:rPr lang="zh-CN" altLang="en-US" sz="2400" smtClean="0"/>
              <a:t>的情况</a:t>
            </a:r>
          </a:p>
        </p:txBody>
      </p:sp>
      <p:sp>
        <p:nvSpPr>
          <p:cNvPr id="27651" name="Text Box 3"/>
          <p:cNvSpPr txBox="1">
            <a:spLocks noChangeArrowheads="1"/>
          </p:cNvSpPr>
          <p:nvPr/>
        </p:nvSpPr>
        <p:spPr bwMode="auto">
          <a:xfrm>
            <a:off x="2555875" y="765175"/>
            <a:ext cx="4608513" cy="579438"/>
          </a:xfrm>
          <a:prstGeom prst="rect">
            <a:avLst/>
          </a:prstGeom>
          <a:gradFill rotWithShape="1">
            <a:gsLst>
              <a:gs pos="0">
                <a:schemeClr val="accent1"/>
              </a:gs>
              <a:gs pos="100000">
                <a:schemeClr val="accent1">
                  <a:gamma/>
                  <a:tint val="0"/>
                  <a:invGamma/>
                </a:schemeClr>
              </a:gs>
            </a:gsLst>
            <a:lin ang="5400000" scaled="1"/>
          </a:gradFill>
          <a:ln w="9525" algn="ctr">
            <a:noFill/>
            <a:miter lim="800000"/>
            <a:headEnd/>
            <a:tailEnd/>
          </a:ln>
          <a:effectLst/>
        </p:spPr>
        <p:txBody>
          <a:bodyPr>
            <a:spAutoFit/>
          </a:bodyPr>
          <a:lstStyle/>
          <a:p>
            <a:pPr fontAlgn="auto">
              <a:spcBef>
                <a:spcPct val="50000"/>
              </a:spcBef>
              <a:spcAft>
                <a:spcPts val="0"/>
              </a:spcAft>
              <a:defRPr/>
            </a:pPr>
            <a:r>
              <a:rPr lang="en-US" altLang="zh-CN" sz="3200" b="1">
                <a:latin typeface="+mn-lt"/>
                <a:ea typeface="+mn-ea"/>
              </a:rPr>
              <a:t>LDMFD   SP!,</a:t>
            </a:r>
            <a:r>
              <a:rPr lang="en-US" altLang="zh-CN" sz="3200" b="1">
                <a:solidFill>
                  <a:srgbClr val="CC3300"/>
                </a:solidFill>
                <a:latin typeface="+mn-lt"/>
                <a:ea typeface="+mn-ea"/>
              </a:rPr>
              <a:t>   </a:t>
            </a:r>
            <a:r>
              <a:rPr lang="en-US" altLang="zh-CN" sz="3200" b="1">
                <a:latin typeface="+mn-lt"/>
                <a:ea typeface="+mn-ea"/>
              </a:rPr>
              <a:t>{R0-R4}</a:t>
            </a:r>
          </a:p>
        </p:txBody>
      </p:sp>
      <p:sp>
        <p:nvSpPr>
          <p:cNvPr id="579587" name="Text Box 7"/>
          <p:cNvSpPr txBox="1">
            <a:spLocks noChangeArrowheads="1"/>
          </p:cNvSpPr>
          <p:nvPr/>
        </p:nvSpPr>
        <p:spPr bwMode="auto">
          <a:xfrm>
            <a:off x="2051050" y="3141663"/>
            <a:ext cx="792163" cy="396875"/>
          </a:xfrm>
          <a:prstGeom prst="rect">
            <a:avLst/>
          </a:prstGeom>
          <a:noFill/>
          <a:ln w="9525" algn="ctr">
            <a:noFill/>
            <a:miter lim="800000"/>
            <a:headEnd/>
            <a:tailEnd/>
          </a:ln>
        </p:spPr>
        <p:txBody>
          <a:bodyPr>
            <a:spAutoFit/>
          </a:bodyPr>
          <a:lstStyle/>
          <a:p>
            <a:pPr>
              <a:spcBef>
                <a:spcPct val="50000"/>
              </a:spcBef>
            </a:pPr>
            <a:r>
              <a:rPr lang="en-US" altLang="zh-CN" sz="2000">
                <a:ea typeface="黑体" pitchFamily="49" charset="-122"/>
              </a:rPr>
              <a:t>R1</a:t>
            </a:r>
          </a:p>
        </p:txBody>
      </p:sp>
      <p:sp>
        <p:nvSpPr>
          <p:cNvPr id="27656" name="Text Box 8"/>
          <p:cNvSpPr txBox="1">
            <a:spLocks noChangeArrowheads="1"/>
          </p:cNvSpPr>
          <p:nvPr/>
        </p:nvSpPr>
        <p:spPr bwMode="auto">
          <a:xfrm>
            <a:off x="1474788" y="5229225"/>
            <a:ext cx="1512887" cy="519113"/>
          </a:xfrm>
          <a:prstGeom prst="rect">
            <a:avLst/>
          </a:prstGeom>
          <a:noFill/>
          <a:ln w="9525" algn="ctr">
            <a:noFill/>
            <a:miter lim="800000"/>
            <a:headEnd/>
            <a:tailEnd/>
          </a:ln>
        </p:spPr>
        <p:txBody>
          <a:bodyPr>
            <a:spAutoFit/>
          </a:bodyPr>
          <a:lstStyle/>
          <a:p>
            <a:pPr>
              <a:spcBef>
                <a:spcPct val="50000"/>
              </a:spcBef>
            </a:pPr>
            <a:r>
              <a:rPr lang="en-US" altLang="zh-CN" sz="2800">
                <a:ea typeface="黑体" pitchFamily="49" charset="-122"/>
              </a:rPr>
              <a:t>=0x14</a:t>
            </a:r>
          </a:p>
        </p:txBody>
      </p:sp>
      <p:pic>
        <p:nvPicPr>
          <p:cNvPr id="579589" name="Picture 9"/>
          <p:cNvPicPr>
            <a:picLocks noChangeAspect="1" noChangeArrowheads="1"/>
          </p:cNvPicPr>
          <p:nvPr/>
        </p:nvPicPr>
        <p:blipFill>
          <a:blip r:embed="rId2"/>
          <a:srcRect/>
          <a:stretch>
            <a:fillRect/>
          </a:stretch>
        </p:blipFill>
        <p:spPr bwMode="auto">
          <a:xfrm>
            <a:off x="3354388" y="1989138"/>
            <a:ext cx="3378200" cy="3863975"/>
          </a:xfrm>
          <a:prstGeom prst="rect">
            <a:avLst/>
          </a:prstGeom>
          <a:solidFill>
            <a:schemeClr val="bg1"/>
          </a:solidFill>
          <a:ln w="9525" algn="ctr">
            <a:noFill/>
            <a:miter lim="800000"/>
            <a:headEnd/>
            <a:tailEnd/>
          </a:ln>
        </p:spPr>
      </p:pic>
      <p:grpSp>
        <p:nvGrpSpPr>
          <p:cNvPr id="579590" name="Group 10"/>
          <p:cNvGrpSpPr>
            <a:grpSpLocks/>
          </p:cNvGrpSpPr>
          <p:nvPr/>
        </p:nvGrpSpPr>
        <p:grpSpPr bwMode="auto">
          <a:xfrm>
            <a:off x="2051050" y="4076700"/>
            <a:ext cx="1727200" cy="396875"/>
            <a:chOff x="1292" y="2568"/>
            <a:chExt cx="1088" cy="250"/>
          </a:xfrm>
        </p:grpSpPr>
        <p:sp>
          <p:nvSpPr>
            <p:cNvPr id="579603" name="Line 11"/>
            <p:cNvSpPr>
              <a:spLocks noChangeShapeType="1"/>
            </p:cNvSpPr>
            <p:nvPr/>
          </p:nvSpPr>
          <p:spPr bwMode="auto">
            <a:xfrm flipH="1">
              <a:off x="1700" y="2701"/>
              <a:ext cx="680" cy="0"/>
            </a:xfrm>
            <a:prstGeom prst="line">
              <a:avLst/>
            </a:prstGeom>
            <a:noFill/>
            <a:ln w="38100">
              <a:solidFill>
                <a:schemeClr val="accent2"/>
              </a:solidFill>
              <a:round/>
              <a:headEnd type="oval" w="med" len="med"/>
              <a:tailEnd type="triangle" w="med" len="med"/>
            </a:ln>
          </p:spPr>
          <p:txBody>
            <a:bodyPr anchor="ctr"/>
            <a:lstStyle/>
            <a:p>
              <a:endParaRPr lang="zh-CN" altLang="en-US"/>
            </a:p>
          </p:txBody>
        </p:sp>
        <p:sp>
          <p:nvSpPr>
            <p:cNvPr id="579604" name="Text Box 12"/>
            <p:cNvSpPr txBox="1">
              <a:spLocks noChangeArrowheads="1"/>
            </p:cNvSpPr>
            <p:nvPr/>
          </p:nvSpPr>
          <p:spPr bwMode="auto">
            <a:xfrm>
              <a:off x="1292" y="2568"/>
              <a:ext cx="499" cy="250"/>
            </a:xfrm>
            <a:prstGeom prst="rect">
              <a:avLst/>
            </a:prstGeom>
            <a:noFill/>
            <a:ln w="9525" algn="ctr">
              <a:noFill/>
              <a:miter lim="800000"/>
              <a:headEnd/>
              <a:tailEnd/>
            </a:ln>
          </p:spPr>
          <p:txBody>
            <a:bodyPr>
              <a:spAutoFit/>
            </a:bodyPr>
            <a:lstStyle/>
            <a:p>
              <a:pPr>
                <a:spcBef>
                  <a:spcPct val="50000"/>
                </a:spcBef>
              </a:pPr>
              <a:r>
                <a:rPr lang="en-US" altLang="zh-CN" sz="2000">
                  <a:solidFill>
                    <a:srgbClr val="FF0000"/>
                  </a:solidFill>
                  <a:ea typeface="黑体" pitchFamily="49" charset="-122"/>
                </a:rPr>
                <a:t>R3</a:t>
              </a:r>
            </a:p>
          </p:txBody>
        </p:sp>
      </p:grpSp>
      <p:grpSp>
        <p:nvGrpSpPr>
          <p:cNvPr id="579591" name="Group 13"/>
          <p:cNvGrpSpPr>
            <a:grpSpLocks/>
          </p:cNvGrpSpPr>
          <p:nvPr/>
        </p:nvGrpSpPr>
        <p:grpSpPr bwMode="auto">
          <a:xfrm>
            <a:off x="2051050" y="4508500"/>
            <a:ext cx="1727200" cy="396875"/>
            <a:chOff x="1292" y="2840"/>
            <a:chExt cx="1088" cy="250"/>
          </a:xfrm>
        </p:grpSpPr>
        <p:sp>
          <p:nvSpPr>
            <p:cNvPr id="579601" name="Line 14"/>
            <p:cNvSpPr>
              <a:spLocks noChangeShapeType="1"/>
            </p:cNvSpPr>
            <p:nvPr/>
          </p:nvSpPr>
          <p:spPr bwMode="auto">
            <a:xfrm flipH="1">
              <a:off x="1700" y="2984"/>
              <a:ext cx="680" cy="0"/>
            </a:xfrm>
            <a:prstGeom prst="line">
              <a:avLst/>
            </a:prstGeom>
            <a:noFill/>
            <a:ln w="38100">
              <a:solidFill>
                <a:schemeClr val="accent2"/>
              </a:solidFill>
              <a:round/>
              <a:headEnd type="oval" w="med" len="med"/>
              <a:tailEnd type="triangle" w="med" len="med"/>
            </a:ln>
          </p:spPr>
          <p:txBody>
            <a:bodyPr anchor="ctr"/>
            <a:lstStyle/>
            <a:p>
              <a:endParaRPr lang="zh-CN" altLang="en-US"/>
            </a:p>
          </p:txBody>
        </p:sp>
        <p:sp>
          <p:nvSpPr>
            <p:cNvPr id="579602" name="Text Box 15"/>
            <p:cNvSpPr txBox="1">
              <a:spLocks noChangeArrowheads="1"/>
            </p:cNvSpPr>
            <p:nvPr/>
          </p:nvSpPr>
          <p:spPr bwMode="auto">
            <a:xfrm>
              <a:off x="1292" y="2840"/>
              <a:ext cx="499" cy="250"/>
            </a:xfrm>
            <a:prstGeom prst="rect">
              <a:avLst/>
            </a:prstGeom>
            <a:noFill/>
            <a:ln w="9525" algn="ctr">
              <a:noFill/>
              <a:miter lim="800000"/>
              <a:headEnd/>
              <a:tailEnd/>
            </a:ln>
          </p:spPr>
          <p:txBody>
            <a:bodyPr>
              <a:spAutoFit/>
            </a:bodyPr>
            <a:lstStyle/>
            <a:p>
              <a:pPr>
                <a:spcBef>
                  <a:spcPct val="50000"/>
                </a:spcBef>
              </a:pPr>
              <a:r>
                <a:rPr lang="en-US" altLang="zh-CN" sz="2000">
                  <a:solidFill>
                    <a:srgbClr val="FF0000"/>
                  </a:solidFill>
                  <a:ea typeface="黑体" pitchFamily="49" charset="-122"/>
                </a:rPr>
                <a:t>R4</a:t>
              </a:r>
            </a:p>
          </p:txBody>
        </p:sp>
      </p:grpSp>
      <p:grpSp>
        <p:nvGrpSpPr>
          <p:cNvPr id="579592" name="Group 16"/>
          <p:cNvGrpSpPr>
            <a:grpSpLocks/>
          </p:cNvGrpSpPr>
          <p:nvPr/>
        </p:nvGrpSpPr>
        <p:grpSpPr bwMode="auto">
          <a:xfrm>
            <a:off x="2051050" y="3644900"/>
            <a:ext cx="1727200" cy="396875"/>
            <a:chOff x="1292" y="2296"/>
            <a:chExt cx="1088" cy="250"/>
          </a:xfrm>
        </p:grpSpPr>
        <p:sp>
          <p:nvSpPr>
            <p:cNvPr id="579599" name="Line 17"/>
            <p:cNvSpPr>
              <a:spLocks noChangeShapeType="1"/>
            </p:cNvSpPr>
            <p:nvPr/>
          </p:nvSpPr>
          <p:spPr bwMode="auto">
            <a:xfrm flipH="1">
              <a:off x="1700" y="2395"/>
              <a:ext cx="680" cy="0"/>
            </a:xfrm>
            <a:prstGeom prst="line">
              <a:avLst/>
            </a:prstGeom>
            <a:noFill/>
            <a:ln w="38100">
              <a:solidFill>
                <a:schemeClr val="accent2"/>
              </a:solidFill>
              <a:round/>
              <a:headEnd type="oval" w="med" len="med"/>
              <a:tailEnd type="triangle" w="med" len="med"/>
            </a:ln>
          </p:spPr>
          <p:txBody>
            <a:bodyPr anchor="ctr"/>
            <a:lstStyle/>
            <a:p>
              <a:endParaRPr lang="zh-CN" altLang="en-US"/>
            </a:p>
          </p:txBody>
        </p:sp>
        <p:sp>
          <p:nvSpPr>
            <p:cNvPr id="579600" name="Text Box 18"/>
            <p:cNvSpPr txBox="1">
              <a:spLocks noChangeArrowheads="1"/>
            </p:cNvSpPr>
            <p:nvPr/>
          </p:nvSpPr>
          <p:spPr bwMode="auto">
            <a:xfrm>
              <a:off x="1292" y="2296"/>
              <a:ext cx="499" cy="250"/>
            </a:xfrm>
            <a:prstGeom prst="rect">
              <a:avLst/>
            </a:prstGeom>
            <a:noFill/>
            <a:ln w="9525" algn="ctr">
              <a:noFill/>
              <a:miter lim="800000"/>
              <a:headEnd/>
              <a:tailEnd/>
            </a:ln>
          </p:spPr>
          <p:txBody>
            <a:bodyPr>
              <a:spAutoFit/>
            </a:bodyPr>
            <a:lstStyle/>
            <a:p>
              <a:pPr>
                <a:spcBef>
                  <a:spcPct val="50000"/>
                </a:spcBef>
              </a:pPr>
              <a:r>
                <a:rPr lang="en-US" altLang="zh-CN" sz="2000">
                  <a:solidFill>
                    <a:srgbClr val="FF0000"/>
                  </a:solidFill>
                  <a:ea typeface="黑体" pitchFamily="49" charset="-122"/>
                </a:rPr>
                <a:t>R2</a:t>
              </a:r>
            </a:p>
          </p:txBody>
        </p:sp>
      </p:grpSp>
      <p:sp>
        <p:nvSpPr>
          <p:cNvPr id="579593" name="Line 19"/>
          <p:cNvSpPr>
            <a:spLocks noChangeShapeType="1"/>
          </p:cNvSpPr>
          <p:nvPr/>
        </p:nvSpPr>
        <p:spPr bwMode="auto">
          <a:xfrm flipH="1">
            <a:off x="2698750" y="3316288"/>
            <a:ext cx="1079500" cy="0"/>
          </a:xfrm>
          <a:prstGeom prst="line">
            <a:avLst/>
          </a:prstGeom>
          <a:noFill/>
          <a:ln w="38100">
            <a:solidFill>
              <a:schemeClr val="accent2"/>
            </a:solidFill>
            <a:round/>
            <a:headEnd type="oval" w="med" len="med"/>
            <a:tailEnd type="triangle" w="med" len="med"/>
          </a:ln>
        </p:spPr>
        <p:txBody>
          <a:bodyPr anchor="ctr"/>
          <a:lstStyle/>
          <a:p>
            <a:endParaRPr lang="zh-CN" altLang="en-US"/>
          </a:p>
        </p:txBody>
      </p:sp>
      <p:sp>
        <p:nvSpPr>
          <p:cNvPr id="579594" name="Line 21"/>
          <p:cNvSpPr>
            <a:spLocks noChangeShapeType="1"/>
          </p:cNvSpPr>
          <p:nvPr/>
        </p:nvSpPr>
        <p:spPr bwMode="auto">
          <a:xfrm flipH="1">
            <a:off x="2698750" y="2830513"/>
            <a:ext cx="1079500" cy="0"/>
          </a:xfrm>
          <a:prstGeom prst="line">
            <a:avLst/>
          </a:prstGeom>
          <a:noFill/>
          <a:ln w="38100">
            <a:solidFill>
              <a:schemeClr val="accent2"/>
            </a:solidFill>
            <a:round/>
            <a:headEnd type="oval" w="med" len="med"/>
            <a:tailEnd type="triangle" w="med" len="med"/>
          </a:ln>
        </p:spPr>
        <p:txBody>
          <a:bodyPr anchor="ctr"/>
          <a:lstStyle/>
          <a:p>
            <a:endParaRPr lang="zh-CN" altLang="en-US"/>
          </a:p>
        </p:txBody>
      </p:sp>
      <p:sp>
        <p:nvSpPr>
          <p:cNvPr id="579595" name="Text Box 22"/>
          <p:cNvSpPr txBox="1">
            <a:spLocks noChangeArrowheads="1"/>
          </p:cNvSpPr>
          <p:nvPr/>
        </p:nvSpPr>
        <p:spPr bwMode="auto">
          <a:xfrm>
            <a:off x="2051050" y="2636838"/>
            <a:ext cx="792163" cy="396875"/>
          </a:xfrm>
          <a:prstGeom prst="rect">
            <a:avLst/>
          </a:prstGeom>
          <a:noFill/>
          <a:ln w="9525" algn="ctr">
            <a:noFill/>
            <a:miter lim="800000"/>
            <a:headEnd/>
            <a:tailEnd/>
          </a:ln>
        </p:spPr>
        <p:txBody>
          <a:bodyPr>
            <a:spAutoFit/>
          </a:bodyPr>
          <a:lstStyle/>
          <a:p>
            <a:pPr>
              <a:spcBef>
                <a:spcPct val="50000"/>
              </a:spcBef>
            </a:pPr>
            <a:r>
              <a:rPr lang="en-US" altLang="zh-CN" sz="2000">
                <a:ea typeface="黑体" pitchFamily="49" charset="-122"/>
              </a:rPr>
              <a:t>R0</a:t>
            </a:r>
          </a:p>
        </p:txBody>
      </p:sp>
      <p:sp>
        <p:nvSpPr>
          <p:cNvPr id="579596" name="AutoShape 24"/>
          <p:cNvSpPr>
            <a:spLocks/>
          </p:cNvSpPr>
          <p:nvPr/>
        </p:nvSpPr>
        <p:spPr bwMode="auto">
          <a:xfrm>
            <a:off x="7600950" y="488950"/>
            <a:ext cx="1363663" cy="727075"/>
          </a:xfrm>
          <a:prstGeom prst="borderCallout2">
            <a:avLst>
              <a:gd name="adj1" fmla="val 11671"/>
              <a:gd name="adj2" fmla="val -5588"/>
              <a:gd name="adj3" fmla="val 11671"/>
              <a:gd name="adj4" fmla="val -93597"/>
              <a:gd name="adj5" fmla="val 55755"/>
              <a:gd name="adj6" fmla="val -185097"/>
            </a:avLst>
          </a:prstGeom>
          <a:noFill/>
          <a:ln w="25400" algn="ctr">
            <a:solidFill>
              <a:schemeClr val="accent2"/>
            </a:solidFill>
            <a:prstDash val="sysDot"/>
            <a:miter lim="800000"/>
            <a:headEnd/>
            <a:tailEnd/>
          </a:ln>
        </p:spPr>
        <p:txBody>
          <a:bodyPr anchor="ctr">
            <a:spAutoFit/>
          </a:bodyPr>
          <a:lstStyle/>
          <a:p>
            <a:r>
              <a:rPr lang="zh-CN" altLang="en-US" sz="2000">
                <a:ea typeface="黑体" pitchFamily="49" charset="-122"/>
              </a:rPr>
              <a:t>最终地址写回</a:t>
            </a:r>
            <a:r>
              <a:rPr lang="en-US" altLang="zh-CN" sz="2000">
                <a:ea typeface="黑体" pitchFamily="49" charset="-122"/>
              </a:rPr>
              <a:t>SP</a:t>
            </a:r>
          </a:p>
        </p:txBody>
      </p:sp>
      <p:sp>
        <p:nvSpPr>
          <p:cNvPr id="27653" name="Line 5"/>
          <p:cNvSpPr>
            <a:spLocks noChangeShapeType="1"/>
          </p:cNvSpPr>
          <p:nvPr/>
        </p:nvSpPr>
        <p:spPr bwMode="auto">
          <a:xfrm>
            <a:off x="2124075" y="5156200"/>
            <a:ext cx="1152525" cy="0"/>
          </a:xfrm>
          <a:prstGeom prst="line">
            <a:avLst/>
          </a:prstGeom>
          <a:noFill/>
          <a:ln w="38100">
            <a:solidFill>
              <a:srgbClr val="FF6600"/>
            </a:solidFill>
            <a:round/>
            <a:headEnd/>
            <a:tailEnd type="triangle" w="med" len="med"/>
          </a:ln>
        </p:spPr>
        <p:txBody>
          <a:bodyPr anchor="ctr"/>
          <a:lstStyle/>
          <a:p>
            <a:endParaRPr lang="zh-CN" altLang="en-US"/>
          </a:p>
        </p:txBody>
      </p:sp>
      <p:sp>
        <p:nvSpPr>
          <p:cNvPr id="579598" name="Text Box 6"/>
          <p:cNvSpPr txBox="1">
            <a:spLocks noChangeArrowheads="1"/>
          </p:cNvSpPr>
          <p:nvPr/>
        </p:nvSpPr>
        <p:spPr bwMode="auto">
          <a:xfrm>
            <a:off x="1474788" y="5013325"/>
            <a:ext cx="792162" cy="396875"/>
          </a:xfrm>
          <a:prstGeom prst="rect">
            <a:avLst/>
          </a:prstGeom>
          <a:noFill/>
          <a:ln w="9525" algn="ctr">
            <a:noFill/>
            <a:miter lim="800000"/>
            <a:headEnd/>
            <a:tailEnd/>
          </a:ln>
        </p:spPr>
        <p:txBody>
          <a:bodyPr>
            <a:spAutoFit/>
          </a:bodyPr>
          <a:lstStyle/>
          <a:p>
            <a:pPr>
              <a:spcBef>
                <a:spcPct val="50000"/>
              </a:spcBef>
            </a:pPr>
            <a:r>
              <a:rPr lang="en-US" altLang="zh-CN" sz="2000">
                <a:solidFill>
                  <a:srgbClr val="FFFF00"/>
                </a:solidFill>
                <a:ea typeface="黑体" pitchFamily="49" charset="-122"/>
              </a:rPr>
              <a:t>SP</a:t>
            </a:r>
            <a:r>
              <a:rPr lang="en-US" altLang="zh-CN" sz="2000">
                <a:solidFill>
                  <a:srgbClr val="CC3300"/>
                </a:solidFill>
                <a:ea typeface="黑体"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7656"/>
                                        </p:tgtEl>
                                        <p:attrNameLst>
                                          <p:attrName>style.visibility</p:attrName>
                                        </p:attrNameLst>
                                      </p:cBhvr>
                                      <p:to>
                                        <p:strVal val="visible"/>
                                      </p:to>
                                    </p:set>
                                    <p:animEffect transition="in" filter="blinds(horizontal)">
                                      <p:cBhvr>
                                        <p:cTn id="7" dur="500"/>
                                        <p:tgtEl>
                                          <p:spTgt spid="2765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7653"/>
                                        </p:tgtEl>
                                        <p:attrNameLst>
                                          <p:attrName>style.visibility</p:attrName>
                                        </p:attrNameLst>
                                      </p:cBhvr>
                                      <p:to>
                                        <p:strVal val="visible"/>
                                      </p:to>
                                    </p:set>
                                    <p:animEffect transition="in" filter="blinds(horizontal)">
                                      <p:cBhvr>
                                        <p:cTn id="11" dur="10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6" grpId="0"/>
      <p:bldP spid="27653" grpId="0" animBg="1"/>
    </p:bldLst>
  </p:timing>
</p:sld>
</file>

<file path=ppt/slides/slide2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838200" y="228600"/>
            <a:ext cx="7696200" cy="838200"/>
          </a:xfrm>
        </p:spPr>
        <p:txBody>
          <a:bodyPr/>
          <a:lstStyle/>
          <a:p>
            <a:pPr fontAlgn="auto">
              <a:spcAft>
                <a:spcPts val="0"/>
              </a:spcAft>
              <a:defRPr/>
            </a:pPr>
            <a:r>
              <a:rPr lang="en-US" altLang="zh-CN" smtClean="0">
                <a:solidFill>
                  <a:schemeClr val="hlink"/>
                </a:solidFill>
              </a:rPr>
              <a:t>SWI</a:t>
            </a:r>
            <a:r>
              <a:rPr lang="zh-CN" altLang="en-US" smtClean="0">
                <a:solidFill>
                  <a:schemeClr val="hlink"/>
                </a:solidFill>
              </a:rPr>
              <a:t>指令</a:t>
            </a:r>
            <a:r>
              <a:rPr lang="zh-CN" altLang="en-US" smtClean="0"/>
              <a:t> </a:t>
            </a:r>
          </a:p>
        </p:txBody>
      </p:sp>
      <p:sp>
        <p:nvSpPr>
          <p:cNvPr id="91139" name="Rectangle 3"/>
          <p:cNvSpPr>
            <a:spLocks noGrp="1" noChangeArrowheads="1"/>
          </p:cNvSpPr>
          <p:nvPr>
            <p:ph type="body" idx="1"/>
          </p:nvPr>
        </p:nvSpPr>
        <p:spPr bwMode="auto">
          <a:xfrm>
            <a:off x="457200" y="762000"/>
            <a:ext cx="8229600" cy="4525963"/>
          </a:xfrm>
        </p:spPr>
        <p:txBody>
          <a:bodyPr wrap="square" numCol="1" anchor="t" anchorCtr="0" compatLnSpc="1">
            <a:prstTxWarp prst="textNoShape">
              <a:avLst/>
            </a:prstTxWarp>
          </a:bodyPr>
          <a:lstStyle/>
          <a:p>
            <a:pPr algn="just">
              <a:buFontTx/>
              <a:buNone/>
            </a:pPr>
            <a:r>
              <a:rPr lang="zh-CN" altLang="en-US" sz="2800" b="1" smtClean="0">
                <a:solidFill>
                  <a:srgbClr val="000000"/>
                </a:solidFill>
                <a:latin typeface="宋体" charset="-122"/>
              </a:rPr>
              <a:t>格式为：</a:t>
            </a:r>
          </a:p>
          <a:p>
            <a:pPr algn="just">
              <a:buFontTx/>
              <a:buNone/>
            </a:pPr>
            <a:r>
              <a:rPr lang="en-US" altLang="zh-CN" sz="2800" b="1" smtClean="0">
                <a:solidFill>
                  <a:srgbClr val="000000"/>
                </a:solidFill>
                <a:latin typeface="宋体" charset="-122"/>
              </a:rPr>
              <a:t>SWI{</a:t>
            </a:r>
            <a:r>
              <a:rPr lang="zh-CN" altLang="en-US" sz="2800" b="1" smtClean="0">
                <a:solidFill>
                  <a:srgbClr val="000000"/>
                </a:solidFill>
                <a:latin typeface="宋体" charset="-122"/>
              </a:rPr>
              <a:t>条件</a:t>
            </a:r>
            <a:r>
              <a:rPr lang="en-US" altLang="zh-CN" sz="2800" b="1" smtClean="0">
                <a:solidFill>
                  <a:srgbClr val="000000"/>
                </a:solidFill>
                <a:latin typeface="宋体" charset="-122"/>
              </a:rPr>
              <a:t>} 24</a:t>
            </a:r>
            <a:r>
              <a:rPr lang="zh-CN" altLang="en-US" sz="2800" b="1" smtClean="0">
                <a:solidFill>
                  <a:srgbClr val="000000"/>
                </a:solidFill>
                <a:latin typeface="宋体" charset="-122"/>
              </a:rPr>
              <a:t>位的立即数</a:t>
            </a:r>
          </a:p>
          <a:p>
            <a:pPr algn="just">
              <a:buFontTx/>
              <a:buNone/>
            </a:pPr>
            <a:r>
              <a:rPr lang="zh-CN" altLang="en-US" sz="2400" smtClean="0">
                <a:solidFill>
                  <a:srgbClr val="000000"/>
                </a:solidFill>
                <a:latin typeface="宋体" charset="-122"/>
              </a:rPr>
              <a:t>      用于产生软件中断，以便用户程序能调用操作系统的系统例程。操作系统在</a:t>
            </a:r>
            <a:r>
              <a:rPr lang="en-US" altLang="zh-CN" sz="2400" smtClean="0">
                <a:solidFill>
                  <a:srgbClr val="000000"/>
                </a:solidFill>
                <a:latin typeface="宋体" charset="-122"/>
              </a:rPr>
              <a:t>SWI</a:t>
            </a:r>
            <a:r>
              <a:rPr lang="zh-CN" altLang="en-US" sz="2400" smtClean="0">
                <a:solidFill>
                  <a:srgbClr val="000000"/>
                </a:solidFill>
                <a:latin typeface="宋体" charset="-122"/>
              </a:rPr>
              <a:t>的异常处理程序中提供相应的系统服务，指令中</a:t>
            </a:r>
            <a:r>
              <a:rPr lang="en-US" altLang="zh-CN" sz="2400" smtClean="0">
                <a:solidFill>
                  <a:srgbClr val="000000"/>
                </a:solidFill>
                <a:latin typeface="宋体" charset="-122"/>
              </a:rPr>
              <a:t>24</a:t>
            </a:r>
            <a:r>
              <a:rPr lang="zh-CN" altLang="en-US" sz="2400" smtClean="0">
                <a:solidFill>
                  <a:srgbClr val="000000"/>
                </a:solidFill>
                <a:latin typeface="宋体" charset="-122"/>
              </a:rPr>
              <a:t>位的立即数指定用户程序调用系统例程的类型，相关参数通过通用寄存器传递，当指令中</a:t>
            </a:r>
            <a:r>
              <a:rPr lang="en-US" altLang="zh-CN" sz="2400" smtClean="0">
                <a:solidFill>
                  <a:srgbClr val="000000"/>
                </a:solidFill>
                <a:latin typeface="宋体" charset="-122"/>
              </a:rPr>
              <a:t>24</a:t>
            </a:r>
            <a:r>
              <a:rPr lang="zh-CN" altLang="en-US" sz="2400" smtClean="0">
                <a:solidFill>
                  <a:srgbClr val="000000"/>
                </a:solidFill>
                <a:latin typeface="宋体" charset="-122"/>
              </a:rPr>
              <a:t>位的立即数被忽略时，用户程序调用系统例程的类型由通用寄存器</a:t>
            </a:r>
            <a:r>
              <a:rPr lang="en-US" altLang="zh-CN" sz="2400" smtClean="0">
                <a:solidFill>
                  <a:srgbClr val="000000"/>
                </a:solidFill>
                <a:latin typeface="宋体" charset="-122"/>
              </a:rPr>
              <a:t>R0</a:t>
            </a:r>
            <a:r>
              <a:rPr lang="zh-CN" altLang="en-US" sz="2400" smtClean="0">
                <a:solidFill>
                  <a:srgbClr val="000000"/>
                </a:solidFill>
                <a:latin typeface="宋体" charset="-122"/>
              </a:rPr>
              <a:t>的内容决定，同时，参数通过其他通用寄存器传递。</a:t>
            </a:r>
            <a:endParaRPr lang="zh-CN" altLang="en-US" sz="2800" b="1" smtClean="0">
              <a:solidFill>
                <a:srgbClr val="000000"/>
              </a:solidFill>
              <a:latin typeface="宋体" charset="-122"/>
            </a:endParaRPr>
          </a:p>
          <a:p>
            <a:pPr algn="just">
              <a:buFontTx/>
              <a:buNone/>
            </a:pPr>
            <a:r>
              <a:rPr lang="zh-CN" altLang="en-US" sz="2800" b="1" smtClean="0">
                <a:solidFill>
                  <a:srgbClr val="000000"/>
                </a:solidFill>
                <a:latin typeface="宋体" charset="-122"/>
              </a:rPr>
              <a:t> </a:t>
            </a:r>
            <a:r>
              <a:rPr lang="en-US" altLang="zh-CN" sz="2800" b="1" smtClean="0">
                <a:solidFill>
                  <a:srgbClr val="000000"/>
                </a:solidFill>
                <a:latin typeface="宋体" charset="-122"/>
              </a:rPr>
              <a:t>SWI 	0x02 </a:t>
            </a:r>
          </a:p>
          <a:p>
            <a:pPr algn="just">
              <a:buFontTx/>
              <a:buNone/>
            </a:pPr>
            <a:r>
              <a:rPr lang="zh-CN" altLang="en-US" sz="2800" smtClean="0">
                <a:latin typeface="宋体" charset="-122"/>
              </a:rPr>
              <a:t>；该指令调用编号</a:t>
            </a:r>
            <a:r>
              <a:rPr lang="en-US" altLang="zh-CN" sz="2800" smtClean="0">
                <a:cs typeface="Times New Roman" pitchFamily="18" charset="0"/>
              </a:rPr>
              <a:t>2</a:t>
            </a:r>
            <a:r>
              <a:rPr lang="zh-CN" altLang="en-US" sz="2800" smtClean="0">
                <a:latin typeface="宋体" charset="-122"/>
              </a:rPr>
              <a:t>的系统例程。</a:t>
            </a:r>
            <a:r>
              <a:rPr lang="zh-CN" altLang="en-US" sz="2800" smtClean="0"/>
              <a:t> </a:t>
            </a:r>
          </a:p>
          <a:p>
            <a:endParaRPr lang="zh-CN" altLang="en-US" sz="2800" smtClean="0"/>
          </a:p>
          <a:p>
            <a:endParaRPr lang="en-US" altLang="zh-CN" sz="2800" b="1" smtClean="0">
              <a:solidFill>
                <a:srgbClr val="000000"/>
              </a:solidFill>
              <a:latin typeface="宋体" charset="-122"/>
            </a:endParaRPr>
          </a:p>
        </p:txBody>
      </p:sp>
      <p:sp>
        <p:nvSpPr>
          <p:cNvPr id="580611" name="Text Box 4"/>
          <p:cNvSpPr txBox="1">
            <a:spLocks noChangeArrowheads="1"/>
          </p:cNvSpPr>
          <p:nvPr/>
        </p:nvSpPr>
        <p:spPr bwMode="auto">
          <a:xfrm>
            <a:off x="457200" y="76200"/>
            <a:ext cx="4114800" cy="457200"/>
          </a:xfrm>
          <a:prstGeom prst="rect">
            <a:avLst/>
          </a:prstGeom>
          <a:noFill/>
          <a:ln w="9525">
            <a:noFill/>
            <a:miter lim="800000"/>
            <a:headEnd/>
            <a:tailEnd/>
          </a:ln>
        </p:spPr>
        <p:txBody>
          <a:bodyPr>
            <a:spAutoFit/>
          </a:bodyPr>
          <a:lstStyle/>
          <a:p>
            <a:pPr>
              <a:spcBef>
                <a:spcPct val="50000"/>
              </a:spcBef>
            </a:pPr>
            <a:r>
              <a:rPr kumimoji="1" lang="en-US" altLang="zh-CN" i="1">
                <a:ea typeface="黑体" pitchFamily="49" charset="-122"/>
              </a:rPr>
              <a:t>ARM </a:t>
            </a:r>
            <a:r>
              <a:rPr kumimoji="1" lang="zh-CN" altLang="en-US" i="1">
                <a:ea typeface="黑体" pitchFamily="49" charset="-122"/>
              </a:rPr>
              <a:t>指令系统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11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11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11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113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911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solidFill>
                  <a:srgbClr val="0070C0"/>
                </a:solidFill>
              </a:rPr>
              <a:t>二进制数字编码</a:t>
            </a:r>
            <a:endParaRPr lang="zh-CN" altLang="en-US" sz="3600" dirty="0">
              <a:solidFill>
                <a:srgbClr val="0070C0"/>
              </a:solidFill>
            </a:endParaRPr>
          </a:p>
        </p:txBody>
      </p:sp>
      <p:sp>
        <p:nvSpPr>
          <p:cNvPr id="3" name="内容占位符 2"/>
          <p:cNvSpPr>
            <a:spLocks noGrp="1"/>
          </p:cNvSpPr>
          <p:nvPr>
            <p:ph idx="1"/>
          </p:nvPr>
        </p:nvSpPr>
        <p:spPr bwMode="auto">
          <a:xfrm>
            <a:off x="750888" y="1500188"/>
            <a:ext cx="7764462" cy="5000625"/>
          </a:xfrm>
        </p:spPr>
        <p:txBody>
          <a:bodyPr wrap="square" numCol="1" anchor="t" anchorCtr="0" compatLnSpc="1">
            <a:prstTxWarp prst="textNoShape">
              <a:avLst/>
            </a:prstTxWarp>
          </a:bodyPr>
          <a:lstStyle/>
          <a:p>
            <a:r>
              <a:rPr lang="zh-CN" altLang="en-US" sz="3200" b="1" smtClean="0">
                <a:solidFill>
                  <a:srgbClr val="0070C0"/>
                </a:solidFill>
                <a:latin typeface="宋体" charset="-122"/>
                <a:ea typeface="宋体" charset="-122"/>
              </a:rPr>
              <a:t>补码最有价值的性质：</a:t>
            </a:r>
            <a:endParaRPr lang="en-US" altLang="zh-CN" sz="3200" b="1" smtClean="0">
              <a:solidFill>
                <a:srgbClr val="0070C0"/>
              </a:solidFill>
              <a:latin typeface="宋体" charset="-122"/>
              <a:ea typeface="宋体" charset="-122"/>
            </a:endParaRPr>
          </a:p>
          <a:p>
            <a:r>
              <a:rPr lang="en-US" altLang="zh-CN" sz="3200" b="1" smtClean="0">
                <a:solidFill>
                  <a:srgbClr val="0070C0"/>
                </a:solidFill>
                <a:latin typeface="宋体" charset="-122"/>
                <a:ea typeface="宋体" charset="-122"/>
              </a:rPr>
              <a:t>(</a:t>
            </a:r>
            <a:r>
              <a:rPr lang="zh-CN" altLang="en-US" sz="3200" b="1" smtClean="0">
                <a:solidFill>
                  <a:srgbClr val="0070C0"/>
                </a:solidFill>
                <a:latin typeface="宋体" charset="-122"/>
                <a:ea typeface="宋体" charset="-122"/>
              </a:rPr>
              <a:t>和</a:t>
            </a:r>
            <a:r>
              <a:rPr lang="en-US" altLang="zh-CN" sz="3200" b="1" smtClean="0">
                <a:solidFill>
                  <a:srgbClr val="0070C0"/>
                </a:solidFill>
                <a:latin typeface="宋体" charset="-122"/>
                <a:ea typeface="宋体" charset="-122"/>
              </a:rPr>
              <a:t>)</a:t>
            </a:r>
            <a:r>
              <a:rPr lang="zh-CN" altLang="en-US" sz="3200" b="1" baseline="-25000" smtClean="0">
                <a:solidFill>
                  <a:srgbClr val="0070C0"/>
                </a:solidFill>
                <a:latin typeface="宋体" charset="-122"/>
                <a:ea typeface="宋体" charset="-122"/>
              </a:rPr>
              <a:t>补</a:t>
            </a:r>
            <a:r>
              <a:rPr lang="en-US" altLang="zh-CN" sz="3200" b="1" smtClean="0">
                <a:solidFill>
                  <a:srgbClr val="0070C0"/>
                </a:solidFill>
                <a:latin typeface="宋体" charset="-122"/>
                <a:ea typeface="宋体" charset="-122"/>
              </a:rPr>
              <a:t>=(</a:t>
            </a:r>
            <a:r>
              <a:rPr lang="zh-CN" altLang="en-US" sz="3200" b="1" smtClean="0">
                <a:solidFill>
                  <a:srgbClr val="0070C0"/>
                </a:solidFill>
                <a:latin typeface="宋体" charset="-122"/>
                <a:ea typeface="宋体" charset="-122"/>
              </a:rPr>
              <a:t>数</a:t>
            </a:r>
            <a:r>
              <a:rPr lang="en-US" altLang="zh-CN" sz="3200" b="1" smtClean="0">
                <a:solidFill>
                  <a:srgbClr val="0070C0"/>
                </a:solidFill>
                <a:latin typeface="宋体" charset="-122"/>
                <a:ea typeface="宋体" charset="-122"/>
              </a:rPr>
              <a:t>a)</a:t>
            </a:r>
            <a:r>
              <a:rPr lang="zh-CN" altLang="en-US" sz="3200" b="1" baseline="-25000" smtClean="0">
                <a:solidFill>
                  <a:srgbClr val="0070C0"/>
                </a:solidFill>
                <a:latin typeface="宋体" charset="-122"/>
                <a:ea typeface="宋体" charset="-122"/>
              </a:rPr>
              <a:t>补</a:t>
            </a:r>
            <a:r>
              <a:rPr lang="en-US" altLang="zh-CN" sz="3200" b="1" smtClean="0">
                <a:solidFill>
                  <a:srgbClr val="0070C0"/>
                </a:solidFill>
                <a:latin typeface="宋体" charset="-122"/>
                <a:ea typeface="宋体" charset="-122"/>
              </a:rPr>
              <a:t>+(</a:t>
            </a:r>
            <a:r>
              <a:rPr lang="zh-CN" altLang="en-US" sz="3200" b="1" smtClean="0">
                <a:solidFill>
                  <a:srgbClr val="0070C0"/>
                </a:solidFill>
                <a:latin typeface="宋体" charset="-122"/>
                <a:ea typeface="宋体" charset="-122"/>
              </a:rPr>
              <a:t>数</a:t>
            </a:r>
            <a:r>
              <a:rPr lang="en-US" altLang="zh-CN" sz="3200" b="1" smtClean="0">
                <a:solidFill>
                  <a:srgbClr val="0070C0"/>
                </a:solidFill>
                <a:latin typeface="宋体" charset="-122"/>
                <a:ea typeface="宋体" charset="-122"/>
              </a:rPr>
              <a:t>b)</a:t>
            </a:r>
            <a:r>
              <a:rPr lang="zh-CN" altLang="en-US" sz="3200" b="1" baseline="-25000" smtClean="0">
                <a:solidFill>
                  <a:srgbClr val="0070C0"/>
                </a:solidFill>
                <a:latin typeface="宋体" charset="-122"/>
                <a:ea typeface="宋体" charset="-122"/>
              </a:rPr>
              <a:t>补</a:t>
            </a:r>
            <a:endParaRPr lang="en-US" altLang="zh-CN" sz="3200" b="1" smtClean="0">
              <a:solidFill>
                <a:srgbClr val="0070C0"/>
              </a:solidFill>
              <a:latin typeface="宋体" charset="-122"/>
              <a:ea typeface="宋体" charset="-122"/>
            </a:endParaRPr>
          </a:p>
          <a:p>
            <a:r>
              <a:rPr lang="zh-CN" altLang="en-US" sz="3200" b="1" smtClean="0">
                <a:solidFill>
                  <a:srgbClr val="0070C0"/>
                </a:solidFill>
                <a:latin typeface="宋体" charset="-122"/>
                <a:ea typeface="宋体" charset="-122"/>
              </a:rPr>
              <a:t>例：</a:t>
            </a:r>
            <a:r>
              <a:rPr lang="en-US" altLang="zh-CN" sz="3200" b="1" smtClean="0">
                <a:solidFill>
                  <a:srgbClr val="0070C0"/>
                </a:solidFill>
                <a:latin typeface="宋体" charset="-122"/>
                <a:ea typeface="宋体" charset="-122"/>
              </a:rPr>
              <a:t>(-75)</a:t>
            </a:r>
            <a:r>
              <a:rPr lang="zh-CN" altLang="en-US" sz="3200" b="1" baseline="-25000" smtClean="0">
                <a:solidFill>
                  <a:srgbClr val="0070C0"/>
                </a:solidFill>
                <a:latin typeface="宋体" charset="-122"/>
                <a:ea typeface="宋体" charset="-122"/>
              </a:rPr>
              <a:t>补</a:t>
            </a:r>
            <a:r>
              <a:rPr lang="en-US" altLang="zh-CN" sz="3200" b="1" smtClean="0">
                <a:solidFill>
                  <a:srgbClr val="0070C0"/>
                </a:solidFill>
                <a:latin typeface="宋体" charset="-122"/>
                <a:ea typeface="宋体" charset="-122"/>
              </a:rPr>
              <a:t>=10110101</a:t>
            </a:r>
            <a:r>
              <a:rPr lang="zh-CN" altLang="en-US" sz="3200" b="1" smtClean="0">
                <a:solidFill>
                  <a:srgbClr val="0070C0"/>
                </a:solidFill>
                <a:latin typeface="宋体" charset="-122"/>
                <a:ea typeface="宋体" charset="-122"/>
              </a:rPr>
              <a:t>，</a:t>
            </a:r>
            <a:r>
              <a:rPr lang="en-US" altLang="zh-CN" sz="3200" b="1" smtClean="0">
                <a:solidFill>
                  <a:srgbClr val="0070C0"/>
                </a:solidFill>
                <a:latin typeface="宋体" charset="-122"/>
                <a:ea typeface="宋体" charset="-122"/>
              </a:rPr>
              <a:t>(56)</a:t>
            </a:r>
            <a:r>
              <a:rPr lang="zh-CN" altLang="en-US" sz="3200" b="1" baseline="-25000" smtClean="0">
                <a:solidFill>
                  <a:srgbClr val="0070C0"/>
                </a:solidFill>
                <a:latin typeface="宋体" charset="-122"/>
                <a:ea typeface="宋体" charset="-122"/>
              </a:rPr>
              <a:t>补</a:t>
            </a:r>
            <a:r>
              <a:rPr lang="en-US" altLang="zh-CN" sz="3200" b="1" smtClean="0">
                <a:solidFill>
                  <a:srgbClr val="0070C0"/>
                </a:solidFill>
                <a:latin typeface="宋体" charset="-122"/>
                <a:ea typeface="宋体" charset="-122"/>
              </a:rPr>
              <a:t>=00111000</a:t>
            </a:r>
          </a:p>
          <a:p>
            <a:r>
              <a:rPr lang="en-US" altLang="zh-CN" sz="3200" b="1" smtClean="0">
                <a:solidFill>
                  <a:srgbClr val="0070C0"/>
                </a:solidFill>
                <a:latin typeface="宋体" charset="-122"/>
                <a:ea typeface="宋体" charset="-122"/>
              </a:rPr>
              <a:t>(-75)</a:t>
            </a:r>
            <a:r>
              <a:rPr lang="zh-CN" altLang="en-US" sz="3200" b="1" baseline="-25000" smtClean="0">
                <a:solidFill>
                  <a:srgbClr val="0070C0"/>
                </a:solidFill>
                <a:latin typeface="宋体" charset="-122"/>
                <a:ea typeface="宋体" charset="-122"/>
              </a:rPr>
              <a:t>补</a:t>
            </a:r>
            <a:r>
              <a:rPr lang="en-US" altLang="zh-CN" sz="3200" b="1" smtClean="0">
                <a:solidFill>
                  <a:srgbClr val="0070C0"/>
                </a:solidFill>
                <a:latin typeface="宋体" charset="-122"/>
                <a:ea typeface="宋体" charset="-122"/>
              </a:rPr>
              <a:t>+(56)</a:t>
            </a:r>
            <a:r>
              <a:rPr lang="zh-CN" altLang="en-US" sz="3200" b="1" baseline="-25000" smtClean="0">
                <a:solidFill>
                  <a:srgbClr val="0070C0"/>
                </a:solidFill>
                <a:latin typeface="宋体" charset="-122"/>
                <a:ea typeface="宋体" charset="-122"/>
              </a:rPr>
              <a:t>补</a:t>
            </a:r>
            <a:r>
              <a:rPr lang="en-US" altLang="zh-CN" sz="3200" b="1" smtClean="0">
                <a:solidFill>
                  <a:srgbClr val="0070C0"/>
                </a:solidFill>
                <a:latin typeface="宋体" charset="-122"/>
                <a:ea typeface="宋体" charset="-122"/>
              </a:rPr>
              <a:t>= 10110101+00111000</a:t>
            </a:r>
          </a:p>
          <a:p>
            <a:r>
              <a:rPr lang="en-US" altLang="zh-CN" sz="3200" b="1" smtClean="0">
                <a:solidFill>
                  <a:srgbClr val="0070C0"/>
                </a:solidFill>
                <a:latin typeface="宋体" charset="-122"/>
                <a:ea typeface="宋体" charset="-122"/>
              </a:rPr>
              <a:t>             =11101101=(-19)</a:t>
            </a:r>
            <a:r>
              <a:rPr lang="zh-CN" altLang="en-US" sz="3200" b="1" baseline="-25000" smtClean="0">
                <a:solidFill>
                  <a:srgbClr val="0070C0"/>
                </a:solidFill>
                <a:latin typeface="宋体" charset="-122"/>
                <a:ea typeface="宋体" charset="-122"/>
              </a:rPr>
              <a:t>补</a:t>
            </a:r>
            <a:endParaRPr lang="en-US" altLang="zh-CN" sz="3200" b="1" smtClean="0">
              <a:solidFill>
                <a:srgbClr val="0070C0"/>
              </a:solidFill>
              <a:latin typeface="宋体" charset="-122"/>
              <a:ea typeface="宋体" charset="-122"/>
            </a:endParaRPr>
          </a:p>
          <a:p>
            <a:endParaRPr lang="en-US" altLang="zh-CN" sz="3200" b="1" smtClean="0">
              <a:solidFill>
                <a:srgbClr val="0070C0"/>
              </a:solidFill>
              <a:latin typeface="宋体" charset="-122"/>
              <a:ea typeface="宋体" charset="-122"/>
            </a:endParaRPr>
          </a:p>
          <a:p>
            <a:r>
              <a:rPr lang="zh-CN" altLang="en-US" sz="3200" b="1" smtClean="0">
                <a:solidFill>
                  <a:srgbClr val="0070C0"/>
                </a:solidFill>
                <a:latin typeface="宋体" charset="-122"/>
                <a:ea typeface="宋体" charset="-122"/>
              </a:rPr>
              <a:t>结论：求差可以加补码</a:t>
            </a:r>
            <a:endParaRPr lang="en-US" altLang="zh-CN" sz="3200" b="1" smtClean="0">
              <a:solidFill>
                <a:srgbClr val="0070C0"/>
              </a:solidFill>
              <a:latin typeface="宋体" charset="-122"/>
              <a:ea typeface="宋体" charset="-122"/>
            </a:endParaRPr>
          </a:p>
          <a:p>
            <a:r>
              <a:rPr lang="zh-CN" altLang="en-US" sz="3200" b="1" smtClean="0">
                <a:solidFill>
                  <a:srgbClr val="0070C0"/>
                </a:solidFill>
                <a:latin typeface="宋体" charset="-122"/>
                <a:ea typeface="宋体" charset="-122"/>
              </a:rPr>
              <a:t>条件：不能“</a:t>
            </a:r>
            <a:r>
              <a:rPr lang="zh-CN" altLang="en-US" sz="3200" b="1" smtClean="0">
                <a:solidFill>
                  <a:srgbClr val="FF0000"/>
                </a:solidFill>
                <a:latin typeface="宋体" charset="-122"/>
                <a:ea typeface="宋体" charset="-122"/>
              </a:rPr>
              <a:t>溢出</a:t>
            </a:r>
            <a:r>
              <a:rPr lang="zh-CN" altLang="en-US" sz="3200" b="1" smtClean="0">
                <a:solidFill>
                  <a:srgbClr val="0070C0"/>
                </a:solidFill>
                <a:latin typeface="宋体" charset="-122"/>
                <a:ea typeface="宋体" charset="-122"/>
              </a:rPr>
              <a:t>”！</a:t>
            </a:r>
            <a:endParaRPr lang="en-US" altLang="zh-CN" sz="3200" b="1" smtClean="0">
              <a:solidFill>
                <a:srgbClr val="0070C0"/>
              </a:solidFill>
              <a:latin typeface="宋体" charset="-122"/>
              <a:ea typeface="宋体" charset="-122"/>
            </a:endParaRPr>
          </a:p>
          <a:p>
            <a:endParaRPr lang="en-US" altLang="zh-CN" sz="3200" b="1" smtClean="0">
              <a:solidFill>
                <a:srgbClr val="0070C0"/>
              </a:solidFill>
              <a:latin typeface="宋体" charset="-122"/>
              <a:ea typeface="宋体" charset="-122"/>
            </a:endParaRPr>
          </a:p>
          <a:p>
            <a:endParaRPr lang="en-US" altLang="zh-CN" sz="3200" b="1" smtClean="0">
              <a:solidFill>
                <a:srgbClr val="0070C0"/>
              </a:solidFill>
              <a:latin typeface="宋体" charset="-122"/>
              <a:ea typeface="宋体" charset="-122"/>
            </a:endParaRPr>
          </a:p>
          <a:p>
            <a:pPr>
              <a:lnSpc>
                <a:spcPct val="170000"/>
              </a:lnSpc>
              <a:buFont typeface="Webdings" pitchFamily="18" charset="2"/>
              <a:buNone/>
            </a:pPr>
            <a:endParaRPr lang="en-US" altLang="zh-CN" sz="6700" smtClean="0">
              <a:solidFill>
                <a:srgbClr val="0070C0"/>
              </a:solidFill>
              <a:latin typeface="宋体" charset="-122"/>
              <a:ea typeface="宋体" charset="-122"/>
            </a:endParaRPr>
          </a:p>
          <a:p>
            <a:endParaRPr lang="en-US" altLang="zh-CN" sz="3200" smtClean="0">
              <a:solidFill>
                <a:srgbClr val="0070C0"/>
              </a:solidFill>
            </a:endParaRPr>
          </a:p>
          <a:p>
            <a:pPr>
              <a:buFont typeface="Webdings" pitchFamily="18" charset="2"/>
              <a:buNone/>
            </a:pPr>
            <a:endParaRPr lang="en-US" altLang="zh-CN" sz="3200" smtClean="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additive="base">
                                        <p:cTn id="1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solidFill>
                  <a:srgbClr val="0070C0"/>
                </a:solidFill>
              </a:rPr>
              <a:t>二进制数字编码</a:t>
            </a:r>
            <a:endParaRPr lang="zh-CN" altLang="en-US" sz="3600" dirty="0">
              <a:solidFill>
                <a:srgbClr val="0070C0"/>
              </a:solidFill>
            </a:endParaRPr>
          </a:p>
        </p:txBody>
      </p:sp>
      <p:sp>
        <p:nvSpPr>
          <p:cNvPr id="3" name="内容占位符 2"/>
          <p:cNvSpPr>
            <a:spLocks noGrp="1"/>
          </p:cNvSpPr>
          <p:nvPr>
            <p:ph idx="1"/>
          </p:nvPr>
        </p:nvSpPr>
        <p:spPr bwMode="auto">
          <a:xfrm>
            <a:off x="750888" y="1500188"/>
            <a:ext cx="7764462" cy="5000625"/>
          </a:xfrm>
        </p:spPr>
        <p:txBody>
          <a:bodyPr wrap="square" numCol="1" anchor="t" anchorCtr="0" compatLnSpc="1">
            <a:prstTxWarp prst="textNoShape">
              <a:avLst/>
            </a:prstTxWarp>
          </a:bodyPr>
          <a:lstStyle/>
          <a:p>
            <a:r>
              <a:rPr lang="zh-CN" altLang="en-US" sz="3200" b="1" smtClean="0">
                <a:solidFill>
                  <a:srgbClr val="0070C0"/>
                </a:solidFill>
                <a:latin typeface="宋体" charset="-122"/>
                <a:ea typeface="宋体" charset="-122"/>
              </a:rPr>
              <a:t>“</a:t>
            </a:r>
            <a:r>
              <a:rPr lang="zh-CN" altLang="en-US" sz="3200" b="1" smtClean="0">
                <a:solidFill>
                  <a:srgbClr val="FF0000"/>
                </a:solidFill>
                <a:latin typeface="宋体" charset="-122"/>
                <a:ea typeface="宋体" charset="-122"/>
              </a:rPr>
              <a:t>溢出</a:t>
            </a:r>
            <a:r>
              <a:rPr lang="zh-CN" altLang="en-US" sz="3200" b="1" smtClean="0">
                <a:solidFill>
                  <a:srgbClr val="0070C0"/>
                </a:solidFill>
                <a:latin typeface="宋体" charset="-122"/>
                <a:ea typeface="宋体" charset="-122"/>
              </a:rPr>
              <a:t>”就是超出了该单字节补码的表示能力（</a:t>
            </a:r>
            <a:r>
              <a:rPr lang="en-US" altLang="zh-CN" sz="3200" b="1" smtClean="0">
                <a:solidFill>
                  <a:srgbClr val="0070C0"/>
                </a:solidFill>
                <a:latin typeface="宋体" charset="-122"/>
                <a:ea typeface="宋体" charset="-122"/>
              </a:rPr>
              <a:t>-128</a:t>
            </a:r>
            <a:r>
              <a:rPr lang="zh-CN" altLang="en-US" sz="3200" b="1" smtClean="0">
                <a:solidFill>
                  <a:srgbClr val="0070C0"/>
                </a:solidFill>
                <a:latin typeface="宋体" charset="-122"/>
                <a:ea typeface="宋体" charset="-122"/>
              </a:rPr>
              <a:t>，</a:t>
            </a:r>
            <a:r>
              <a:rPr lang="en-US" altLang="zh-CN" sz="3200" b="1" smtClean="0">
                <a:solidFill>
                  <a:srgbClr val="0070C0"/>
                </a:solidFill>
                <a:latin typeface="宋体" charset="-122"/>
                <a:ea typeface="宋体" charset="-122"/>
              </a:rPr>
              <a:t>+127</a:t>
            </a:r>
            <a:r>
              <a:rPr lang="zh-CN" altLang="en-US" sz="3200" b="1" smtClean="0">
                <a:solidFill>
                  <a:srgbClr val="0070C0"/>
                </a:solidFill>
                <a:latin typeface="宋体" charset="-122"/>
                <a:ea typeface="宋体" charset="-122"/>
              </a:rPr>
              <a:t>）</a:t>
            </a:r>
            <a:endParaRPr lang="en-US" altLang="zh-CN" sz="3200" b="1" smtClean="0">
              <a:solidFill>
                <a:srgbClr val="0070C0"/>
              </a:solidFill>
              <a:latin typeface="宋体" charset="-122"/>
              <a:ea typeface="宋体" charset="-122"/>
            </a:endParaRPr>
          </a:p>
          <a:p>
            <a:endParaRPr lang="en-US" altLang="zh-CN" sz="3200" b="1" smtClean="0">
              <a:solidFill>
                <a:srgbClr val="0070C0"/>
              </a:solidFill>
              <a:latin typeface="宋体" charset="-122"/>
              <a:ea typeface="宋体" charset="-122"/>
            </a:endParaRPr>
          </a:p>
          <a:p>
            <a:r>
              <a:rPr lang="zh-CN" altLang="en-US" sz="3200" b="1" smtClean="0">
                <a:solidFill>
                  <a:srgbClr val="0070C0"/>
                </a:solidFill>
                <a:latin typeface="宋体" charset="-122"/>
                <a:ea typeface="宋体" charset="-122"/>
              </a:rPr>
              <a:t>判定的方法：</a:t>
            </a:r>
            <a:endParaRPr lang="en-US" altLang="zh-CN" sz="3200" b="1" smtClean="0">
              <a:solidFill>
                <a:srgbClr val="0070C0"/>
              </a:solidFill>
              <a:latin typeface="宋体" charset="-122"/>
              <a:ea typeface="宋体" charset="-122"/>
            </a:endParaRPr>
          </a:p>
          <a:p>
            <a:pPr>
              <a:buFont typeface="Webdings" pitchFamily="18" charset="2"/>
              <a:buNone/>
            </a:pPr>
            <a:r>
              <a:rPr lang="en-US" altLang="zh-CN" sz="3200" b="1" smtClean="0">
                <a:solidFill>
                  <a:srgbClr val="0070C0"/>
                </a:solidFill>
                <a:latin typeface="宋体" charset="-122"/>
                <a:ea typeface="宋体" charset="-122"/>
              </a:rPr>
              <a:t>    </a:t>
            </a:r>
            <a:r>
              <a:rPr lang="zh-CN" altLang="en-US" sz="3200" b="1" smtClean="0">
                <a:solidFill>
                  <a:srgbClr val="0070C0"/>
                </a:solidFill>
                <a:latin typeface="宋体" charset="-122"/>
                <a:ea typeface="宋体" charset="-122"/>
              </a:rPr>
              <a:t>设次高位向最高位进位是</a:t>
            </a:r>
            <a:r>
              <a:rPr lang="en-US" altLang="zh-CN" sz="3200" b="1" smtClean="0">
                <a:solidFill>
                  <a:srgbClr val="0070C0"/>
                </a:solidFill>
                <a:latin typeface="宋体" charset="-122"/>
                <a:ea typeface="宋体" charset="-122"/>
              </a:rPr>
              <a:t>Cy6</a:t>
            </a:r>
            <a:r>
              <a:rPr lang="zh-CN" altLang="en-US" sz="3200" b="1" smtClean="0">
                <a:solidFill>
                  <a:srgbClr val="0070C0"/>
                </a:solidFill>
                <a:latin typeface="宋体" charset="-122"/>
                <a:ea typeface="宋体" charset="-122"/>
              </a:rPr>
              <a:t>，</a:t>
            </a:r>
            <a:endParaRPr lang="en-US" altLang="zh-CN" sz="3200" b="1" smtClean="0">
              <a:solidFill>
                <a:srgbClr val="0070C0"/>
              </a:solidFill>
              <a:latin typeface="宋体" charset="-122"/>
              <a:ea typeface="宋体" charset="-122"/>
            </a:endParaRPr>
          </a:p>
          <a:p>
            <a:pPr>
              <a:buFont typeface="Webdings" pitchFamily="18" charset="2"/>
              <a:buNone/>
            </a:pPr>
            <a:r>
              <a:rPr lang="en-US" altLang="zh-CN" sz="3200" b="1" smtClean="0">
                <a:solidFill>
                  <a:srgbClr val="0070C0"/>
                </a:solidFill>
                <a:latin typeface="宋体" charset="-122"/>
                <a:ea typeface="宋体" charset="-122"/>
              </a:rPr>
              <a:t>       </a:t>
            </a:r>
            <a:r>
              <a:rPr lang="zh-CN" altLang="en-US" sz="3200" b="1" smtClean="0">
                <a:solidFill>
                  <a:srgbClr val="0070C0"/>
                </a:solidFill>
                <a:latin typeface="宋体" charset="-122"/>
                <a:ea typeface="宋体" charset="-122"/>
              </a:rPr>
              <a:t>最高位向前的进位是</a:t>
            </a:r>
            <a:r>
              <a:rPr lang="en-US" altLang="zh-CN" sz="3200" b="1" smtClean="0">
                <a:solidFill>
                  <a:srgbClr val="0070C0"/>
                </a:solidFill>
                <a:latin typeface="宋体" charset="-122"/>
                <a:ea typeface="宋体" charset="-122"/>
              </a:rPr>
              <a:t>Cy7</a:t>
            </a:r>
            <a:r>
              <a:rPr lang="zh-CN" altLang="en-US" sz="3200" b="1" smtClean="0">
                <a:solidFill>
                  <a:srgbClr val="0070C0"/>
                </a:solidFill>
                <a:latin typeface="宋体" charset="-122"/>
                <a:ea typeface="宋体" charset="-122"/>
              </a:rPr>
              <a:t>，则</a:t>
            </a:r>
            <a:endParaRPr lang="en-US" altLang="zh-CN" sz="3200" b="1" smtClean="0">
              <a:solidFill>
                <a:srgbClr val="0070C0"/>
              </a:solidFill>
              <a:latin typeface="宋体" charset="-122"/>
              <a:ea typeface="宋体" charset="-122"/>
            </a:endParaRPr>
          </a:p>
          <a:p>
            <a:r>
              <a:rPr lang="zh-CN" altLang="en-US" sz="3200" b="1" smtClean="0">
                <a:solidFill>
                  <a:srgbClr val="0070C0"/>
                </a:solidFill>
                <a:latin typeface="宋体" charset="-122"/>
                <a:ea typeface="宋体" charset="-122"/>
              </a:rPr>
              <a:t>溢出事件</a:t>
            </a:r>
            <a:r>
              <a:rPr lang="en-US" altLang="zh-CN" sz="3200" b="1" smtClean="0">
                <a:solidFill>
                  <a:srgbClr val="0070C0"/>
                </a:solidFill>
                <a:latin typeface="宋体" charset="-122"/>
                <a:ea typeface="宋体" charset="-122"/>
              </a:rPr>
              <a:t>OV</a:t>
            </a:r>
            <a:r>
              <a:rPr lang="zh-CN" altLang="en-US" sz="3200" b="1" smtClean="0">
                <a:solidFill>
                  <a:srgbClr val="0070C0"/>
                </a:solidFill>
                <a:latin typeface="宋体" charset="-122"/>
                <a:ea typeface="宋体" charset="-122"/>
              </a:rPr>
              <a:t>是否为真的判定方法是</a:t>
            </a:r>
            <a:endParaRPr lang="en-US" altLang="zh-CN" sz="3200" b="1" smtClean="0">
              <a:solidFill>
                <a:srgbClr val="0070C0"/>
              </a:solidFill>
              <a:latin typeface="宋体" charset="-122"/>
              <a:ea typeface="宋体" charset="-122"/>
            </a:endParaRPr>
          </a:p>
          <a:p>
            <a:pPr>
              <a:buFont typeface="Webdings" pitchFamily="18" charset="2"/>
              <a:buNone/>
            </a:pPr>
            <a:r>
              <a:rPr lang="en-US" altLang="zh-CN" sz="3200" b="1" smtClean="0">
                <a:solidFill>
                  <a:srgbClr val="0070C0"/>
                </a:solidFill>
                <a:latin typeface="宋体" charset="-122"/>
                <a:ea typeface="宋体" charset="-122"/>
              </a:rPr>
              <a:t>      Cy6</a:t>
            </a:r>
            <a:r>
              <a:rPr lang="zh-CN" altLang="en-US" sz="3200" b="1" smtClean="0">
                <a:solidFill>
                  <a:srgbClr val="0070C0"/>
                </a:solidFill>
                <a:latin typeface="宋体" charset="-122"/>
                <a:ea typeface="宋体" charset="-122"/>
              </a:rPr>
              <a:t>和</a:t>
            </a:r>
            <a:r>
              <a:rPr lang="en-US" altLang="zh-CN" sz="3200" b="1" smtClean="0">
                <a:solidFill>
                  <a:srgbClr val="0070C0"/>
                </a:solidFill>
                <a:latin typeface="宋体" charset="-122"/>
                <a:ea typeface="宋体" charset="-122"/>
              </a:rPr>
              <a:t>Cy7</a:t>
            </a:r>
            <a:r>
              <a:rPr lang="zh-CN" altLang="en-US" sz="3200" b="1" smtClean="0">
                <a:solidFill>
                  <a:srgbClr val="0070C0"/>
                </a:solidFill>
                <a:latin typeface="宋体" charset="-122"/>
                <a:ea typeface="宋体" charset="-122"/>
              </a:rPr>
              <a:t>不同（一个有，一个没有）</a:t>
            </a:r>
            <a:endParaRPr lang="en-US" altLang="zh-CN" sz="3200" b="1" smtClean="0">
              <a:solidFill>
                <a:srgbClr val="0070C0"/>
              </a:solidFill>
              <a:latin typeface="宋体" charset="-122"/>
              <a:ea typeface="宋体" charset="-122"/>
            </a:endParaRPr>
          </a:p>
          <a:p>
            <a:pPr>
              <a:buFont typeface="Webdings" pitchFamily="18" charset="2"/>
              <a:buNone/>
            </a:pPr>
            <a:r>
              <a:rPr lang="zh-CN" altLang="en-US" sz="3200" b="1" smtClean="0">
                <a:solidFill>
                  <a:srgbClr val="0070C0"/>
                </a:solidFill>
                <a:latin typeface="宋体" charset="-122"/>
                <a:ea typeface="宋体" charset="-122"/>
              </a:rPr>
              <a:t>（后文会理解这就是</a:t>
            </a:r>
            <a:r>
              <a:rPr lang="en-US" altLang="zh-CN" sz="3200" b="1" smtClean="0">
                <a:solidFill>
                  <a:srgbClr val="0070C0"/>
                </a:solidFill>
                <a:latin typeface="宋体" charset="-122"/>
                <a:ea typeface="宋体" charset="-122"/>
              </a:rPr>
              <a:t>OV=Cy7⊕Cy6</a:t>
            </a:r>
            <a:r>
              <a:rPr lang="zh-CN" altLang="en-US" sz="3200" b="1" smtClean="0">
                <a:solidFill>
                  <a:srgbClr val="0070C0"/>
                </a:solidFill>
                <a:latin typeface="宋体" charset="-122"/>
                <a:ea typeface="宋体" charset="-122"/>
              </a:rPr>
              <a:t>）</a:t>
            </a:r>
            <a:endParaRPr lang="en-US" altLang="zh-CN" sz="3200" b="1" smtClean="0">
              <a:solidFill>
                <a:srgbClr val="0070C0"/>
              </a:solidFill>
              <a:latin typeface="宋体" charset="-122"/>
              <a:ea typeface="宋体" charset="-122"/>
            </a:endParaRPr>
          </a:p>
          <a:p>
            <a:endParaRPr lang="en-US" altLang="zh-CN" sz="3200" b="1" smtClean="0">
              <a:solidFill>
                <a:srgbClr val="0070C0"/>
              </a:solidFill>
              <a:latin typeface="宋体" charset="-122"/>
              <a:ea typeface="宋体" charset="-122"/>
            </a:endParaRPr>
          </a:p>
          <a:p>
            <a:pPr>
              <a:lnSpc>
                <a:spcPct val="170000"/>
              </a:lnSpc>
              <a:buFont typeface="Webdings" pitchFamily="18" charset="2"/>
              <a:buNone/>
            </a:pPr>
            <a:endParaRPr lang="en-US" altLang="zh-CN" sz="6700" smtClean="0">
              <a:solidFill>
                <a:srgbClr val="0070C0"/>
              </a:solidFill>
              <a:latin typeface="宋体" charset="-122"/>
              <a:ea typeface="宋体" charset="-122"/>
            </a:endParaRPr>
          </a:p>
          <a:p>
            <a:endParaRPr lang="en-US" altLang="zh-CN" sz="3200" smtClean="0">
              <a:solidFill>
                <a:srgbClr val="0070C0"/>
              </a:solidFill>
            </a:endParaRPr>
          </a:p>
          <a:p>
            <a:pPr>
              <a:buFont typeface="Webdings" pitchFamily="18" charset="2"/>
              <a:buNone/>
            </a:pPr>
            <a:endParaRPr lang="en-US" altLang="zh-CN" sz="3200" smtClean="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 calcmode="lin" valueType="num">
                                      <p:cBhvr additive="base">
                                        <p:cTn id="21"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5" end="5"/>
                                            </p:txEl>
                                          </p:spTgt>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sz="3200" dirty="0" smtClean="0">
                <a:solidFill>
                  <a:srgbClr val="FF0000"/>
                </a:solidFill>
              </a:rPr>
              <a:t>二进制编码的十进制数</a:t>
            </a:r>
            <a:r>
              <a:rPr lang="en-US" altLang="zh-CN" sz="3200" dirty="0" smtClean="0">
                <a:solidFill>
                  <a:srgbClr val="FF0000"/>
                </a:solidFill>
              </a:rPr>
              <a:t>——</a:t>
            </a:r>
            <a:r>
              <a:rPr lang="en-US" sz="3200" dirty="0" smtClean="0">
                <a:solidFill>
                  <a:srgbClr val="FF0000"/>
                </a:solidFill>
              </a:rPr>
              <a:t>BCD</a:t>
            </a:r>
            <a:r>
              <a:rPr lang="zh-CN" altLang="en-US" sz="3200" dirty="0" smtClean="0">
                <a:solidFill>
                  <a:srgbClr val="FF0000"/>
                </a:solidFill>
              </a:rPr>
              <a:t>码（</a:t>
            </a:r>
            <a:r>
              <a:rPr lang="en-US" sz="3200" dirty="0" smtClean="0">
                <a:solidFill>
                  <a:srgbClr val="FF0000"/>
                </a:solidFill>
              </a:rPr>
              <a:t>Binary Coded Decimal</a:t>
            </a:r>
            <a:r>
              <a:rPr lang="zh-CN" altLang="en-US" sz="3200" dirty="0" smtClean="0">
                <a:solidFill>
                  <a:srgbClr val="FF0000"/>
                </a:solidFill>
              </a:rPr>
              <a:t>）</a:t>
            </a:r>
            <a:endParaRPr lang="zh-CN" altLang="en-US" sz="3200" dirty="0">
              <a:solidFill>
                <a:srgbClr val="FF0000"/>
              </a:solidFill>
            </a:endParaRPr>
          </a:p>
        </p:txBody>
      </p:sp>
      <p:sp>
        <p:nvSpPr>
          <p:cNvPr id="3" name="内容占位符 2"/>
          <p:cNvSpPr>
            <a:spLocks noGrp="1"/>
          </p:cNvSpPr>
          <p:nvPr>
            <p:ph idx="1"/>
          </p:nvPr>
        </p:nvSpPr>
        <p:spPr bwMode="auto">
          <a:xfrm>
            <a:off x="750888" y="1698625"/>
            <a:ext cx="7764462" cy="4462463"/>
          </a:xfrm>
        </p:spPr>
        <p:txBody>
          <a:bodyPr wrap="square" numCol="1" anchor="t" anchorCtr="0" compatLnSpc="1">
            <a:prstTxWarp prst="textNoShape">
              <a:avLst/>
            </a:prstTxWarp>
          </a:bodyPr>
          <a:lstStyle/>
          <a:p>
            <a:r>
              <a:rPr lang="zh-CN" altLang="en-US" sz="3200" smtClean="0"/>
              <a:t>最常用的</a:t>
            </a:r>
            <a:r>
              <a:rPr lang="en-US" altLang="zh-CN" sz="3200" smtClean="0"/>
              <a:t>BCD</a:t>
            </a:r>
            <a:r>
              <a:rPr lang="zh-CN" altLang="en-US" sz="3200" smtClean="0"/>
              <a:t>编码方案     </a:t>
            </a:r>
            <a:r>
              <a:rPr lang="en-US" altLang="zh-CN" sz="3200" smtClean="0"/>
              <a:t>8421BCD</a:t>
            </a:r>
            <a:r>
              <a:rPr lang="zh-CN" altLang="en-US" sz="3200" smtClean="0"/>
              <a:t>码</a:t>
            </a:r>
            <a:endParaRPr lang="en-US" altLang="zh-CN" sz="3200" smtClean="0"/>
          </a:p>
          <a:p>
            <a:endParaRPr lang="en-US" altLang="zh-CN" sz="3200" smtClean="0"/>
          </a:p>
          <a:p>
            <a:r>
              <a:rPr lang="zh-CN" altLang="en-US" sz="3200" smtClean="0"/>
              <a:t>例 </a:t>
            </a:r>
            <a:r>
              <a:rPr lang="en-US" altLang="zh-CN" sz="3200" smtClean="0"/>
              <a:t>(15)</a:t>
            </a:r>
            <a:r>
              <a:rPr lang="en-US" altLang="zh-CN" sz="3200" baseline="-25000" smtClean="0"/>
              <a:t>BCD</a:t>
            </a:r>
            <a:r>
              <a:rPr lang="en-US" altLang="zh-CN" sz="3200" smtClean="0"/>
              <a:t>=0001 0101;</a:t>
            </a:r>
          </a:p>
          <a:p>
            <a:r>
              <a:rPr lang="en-US" altLang="zh-CN" sz="3200" smtClean="0"/>
              <a:t> (752)</a:t>
            </a:r>
            <a:r>
              <a:rPr lang="en-US" altLang="zh-CN" sz="3200" baseline="-25000" smtClean="0"/>
              <a:t>BCD</a:t>
            </a:r>
            <a:r>
              <a:rPr lang="en-US" altLang="zh-CN" sz="3200" smtClean="0"/>
              <a:t>=0111 0101 0010;</a:t>
            </a:r>
          </a:p>
          <a:p>
            <a:endParaRPr lang="en-US" altLang="zh-CN" sz="3200" smtClean="0"/>
          </a:p>
          <a:p>
            <a:r>
              <a:rPr lang="zh-CN" altLang="en-US" sz="3200" smtClean="0"/>
              <a:t>显然：</a:t>
            </a:r>
            <a:r>
              <a:rPr lang="en-US" altLang="zh-CN" sz="3200" smtClean="0"/>
              <a:t>1010,1011,1100,1101,1110,1111</a:t>
            </a:r>
          </a:p>
          <a:p>
            <a:r>
              <a:rPr lang="zh-CN" altLang="en-US" sz="3200" smtClean="0"/>
              <a:t>这六个</a:t>
            </a:r>
            <a:r>
              <a:rPr lang="en-US" altLang="zh-CN" sz="3200" smtClean="0"/>
              <a:t>4</a:t>
            </a:r>
            <a:r>
              <a:rPr lang="zh-CN" altLang="en-US" sz="3200" smtClean="0"/>
              <a:t>位</a:t>
            </a:r>
            <a:r>
              <a:rPr lang="en-US" altLang="zh-CN" sz="3200" smtClean="0"/>
              <a:t>2</a:t>
            </a:r>
            <a:r>
              <a:rPr lang="zh-CN" altLang="en-US" sz="3200" smtClean="0"/>
              <a:t>进制数编码为“非法</a:t>
            </a:r>
            <a:r>
              <a:rPr lang="en-US" altLang="zh-CN" sz="3200" smtClean="0"/>
              <a:t>BCD</a:t>
            </a:r>
            <a:r>
              <a:rPr lang="zh-CN" altLang="en-US" sz="3200" smtClean="0"/>
              <a:t>”。</a:t>
            </a:r>
            <a:endParaRPr lang="en-US" altLang="zh-CN" sz="3200" smtClean="0"/>
          </a:p>
          <a:p>
            <a:r>
              <a:rPr lang="zh-CN" altLang="en-US" sz="3200" smtClean="0">
                <a:solidFill>
                  <a:srgbClr val="FF0000"/>
                </a:solidFill>
              </a:rPr>
              <a:t>因此在做</a:t>
            </a:r>
            <a:r>
              <a:rPr lang="en-US" altLang="zh-CN" sz="3200" smtClean="0">
                <a:solidFill>
                  <a:srgbClr val="FF0000"/>
                </a:solidFill>
              </a:rPr>
              <a:t>BCD</a:t>
            </a:r>
            <a:r>
              <a:rPr lang="zh-CN" altLang="en-US" sz="3200" smtClean="0">
                <a:solidFill>
                  <a:srgbClr val="FF0000"/>
                </a:solidFill>
              </a:rPr>
              <a:t>加法时要注意“加</a:t>
            </a:r>
            <a:r>
              <a:rPr lang="en-US" altLang="zh-CN" sz="3200" smtClean="0">
                <a:solidFill>
                  <a:srgbClr val="FF0000"/>
                </a:solidFill>
              </a:rPr>
              <a:t>6</a:t>
            </a:r>
            <a:r>
              <a:rPr lang="zh-CN" altLang="en-US" sz="3200" smtClean="0">
                <a:solidFill>
                  <a:srgbClr val="FF0000"/>
                </a:solidFill>
              </a:rPr>
              <a:t>调整”</a:t>
            </a:r>
          </a:p>
        </p:txBody>
      </p:sp>
      <p:sp>
        <p:nvSpPr>
          <p:cNvPr id="4" name="右箭头 3"/>
          <p:cNvSpPr/>
          <p:nvPr/>
        </p:nvSpPr>
        <p:spPr>
          <a:xfrm>
            <a:off x="5143500" y="1928813"/>
            <a:ext cx="500063" cy="2143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t>重温逻辑运算</a:t>
            </a:r>
            <a:endParaRPr lang="zh-CN" altLang="en-US" sz="3600" dirty="0"/>
          </a:p>
        </p:txBody>
      </p:sp>
      <p:sp>
        <p:nvSpPr>
          <p:cNvPr id="47106" name="内容占位符 2"/>
          <p:cNvSpPr>
            <a:spLocks noGrp="1"/>
          </p:cNvSpPr>
          <p:nvPr>
            <p:ph idx="1"/>
          </p:nvPr>
        </p:nvSpPr>
        <p:spPr bwMode="auto">
          <a:xfrm>
            <a:off x="750888" y="1571625"/>
            <a:ext cx="7764462" cy="4589463"/>
          </a:xfrm>
        </p:spPr>
        <p:txBody>
          <a:bodyPr wrap="square" numCol="1" anchor="t" anchorCtr="0" compatLnSpc="1">
            <a:prstTxWarp prst="textNoShape">
              <a:avLst/>
            </a:prstTxWarp>
          </a:bodyPr>
          <a:lstStyle/>
          <a:p>
            <a:r>
              <a:rPr lang="zh-CN" altLang="en-US" sz="3200" smtClean="0">
                <a:solidFill>
                  <a:srgbClr val="002060"/>
                </a:solidFill>
              </a:rPr>
              <a:t>求反：</a:t>
            </a:r>
            <a:r>
              <a:rPr lang="en-US" altLang="zh-CN" sz="3200" smtClean="0">
                <a:solidFill>
                  <a:srgbClr val="002060"/>
                </a:solidFill>
              </a:rPr>
              <a:t>NOT  </a:t>
            </a:r>
            <a:r>
              <a:rPr lang="zh-CN" altLang="en-US" sz="3200" smtClean="0">
                <a:solidFill>
                  <a:srgbClr val="002060"/>
                </a:solidFill>
              </a:rPr>
              <a:t>（或称“非”）</a:t>
            </a:r>
            <a:endParaRPr lang="en-US" altLang="zh-CN" sz="3200" smtClean="0">
              <a:solidFill>
                <a:srgbClr val="002060"/>
              </a:solidFill>
            </a:endParaRPr>
          </a:p>
          <a:p>
            <a:r>
              <a:rPr lang="en-US" altLang="zh-CN" sz="3200" smtClean="0">
                <a:solidFill>
                  <a:srgbClr val="FF0000"/>
                </a:solidFill>
              </a:rPr>
              <a:t>     </a:t>
            </a:r>
            <a:r>
              <a:rPr lang="zh-CN" altLang="en-US" sz="3200" smtClean="0">
                <a:solidFill>
                  <a:srgbClr val="FF0000"/>
                </a:solidFill>
              </a:rPr>
              <a:t>单操作数运算，最高优先级</a:t>
            </a:r>
            <a:endParaRPr lang="en-US" altLang="zh-CN" sz="3200" smtClean="0">
              <a:solidFill>
                <a:srgbClr val="FF0000"/>
              </a:solidFill>
            </a:endParaRPr>
          </a:p>
          <a:p>
            <a:r>
              <a:rPr lang="en-US" altLang="zh-CN" sz="3200" smtClean="0">
                <a:solidFill>
                  <a:srgbClr val="FF0000"/>
                </a:solidFill>
              </a:rPr>
              <a:t>   </a:t>
            </a:r>
            <a:r>
              <a:rPr lang="zh-CN" altLang="en-US" sz="3200" smtClean="0">
                <a:solidFill>
                  <a:srgbClr val="002060"/>
                </a:solidFill>
              </a:rPr>
              <a:t>若</a:t>
            </a:r>
            <a:r>
              <a:rPr lang="en-US" altLang="zh-CN" sz="3200" smtClean="0">
                <a:solidFill>
                  <a:srgbClr val="002060"/>
                </a:solidFill>
              </a:rPr>
              <a:t>A=1(</a:t>
            </a:r>
            <a:r>
              <a:rPr lang="zh-CN" altLang="en-US" sz="3200" smtClean="0">
                <a:solidFill>
                  <a:srgbClr val="002060"/>
                </a:solidFill>
              </a:rPr>
              <a:t>逻辑真的编码</a:t>
            </a:r>
            <a:r>
              <a:rPr lang="en-US" altLang="zh-CN" sz="3200" smtClean="0">
                <a:solidFill>
                  <a:srgbClr val="002060"/>
                </a:solidFill>
              </a:rPr>
              <a:t>)</a:t>
            </a:r>
            <a:r>
              <a:rPr lang="zh-CN" altLang="en-US" sz="3200" smtClean="0">
                <a:solidFill>
                  <a:srgbClr val="002060"/>
                </a:solidFill>
              </a:rPr>
              <a:t>，</a:t>
            </a:r>
            <a:endParaRPr lang="en-US" altLang="zh-CN" sz="3200" smtClean="0">
              <a:solidFill>
                <a:srgbClr val="002060"/>
              </a:solidFill>
            </a:endParaRPr>
          </a:p>
          <a:p>
            <a:r>
              <a:rPr lang="en-US" altLang="zh-CN" sz="3200" smtClean="0">
                <a:solidFill>
                  <a:srgbClr val="002060"/>
                </a:solidFill>
              </a:rPr>
              <a:t>    NOT A=0(</a:t>
            </a:r>
            <a:r>
              <a:rPr lang="zh-CN" altLang="en-US" sz="3200" smtClean="0">
                <a:solidFill>
                  <a:srgbClr val="002060"/>
                </a:solidFill>
              </a:rPr>
              <a:t>逻辑假的编码</a:t>
            </a:r>
            <a:r>
              <a:rPr lang="en-US" altLang="zh-CN" sz="3200" smtClean="0">
                <a:solidFill>
                  <a:srgbClr val="002060"/>
                </a:solidFill>
              </a:rPr>
              <a:t>)</a:t>
            </a:r>
            <a:r>
              <a:rPr lang="zh-CN" altLang="en-US" sz="3200" smtClean="0">
                <a:solidFill>
                  <a:srgbClr val="002060"/>
                </a:solidFill>
              </a:rPr>
              <a:t>；反之亦然</a:t>
            </a:r>
            <a:endParaRPr lang="en-US" altLang="zh-CN" sz="3200" smtClean="0">
              <a:solidFill>
                <a:srgbClr val="002060"/>
              </a:solidFill>
            </a:endParaRPr>
          </a:p>
          <a:p>
            <a:endParaRPr lang="en-US" altLang="zh-CN" sz="3200" smtClean="0">
              <a:solidFill>
                <a:srgbClr val="FF0000"/>
              </a:solidFill>
            </a:endParaRPr>
          </a:p>
          <a:p>
            <a:r>
              <a:rPr lang="zh-CN" altLang="en-US" sz="3200" smtClean="0">
                <a:solidFill>
                  <a:srgbClr val="002060"/>
                </a:solidFill>
              </a:rPr>
              <a:t>数字逻辑的替代定理告诉我们：</a:t>
            </a:r>
            <a:endParaRPr lang="en-US" altLang="zh-CN" sz="3200" smtClean="0">
              <a:solidFill>
                <a:srgbClr val="002060"/>
              </a:solidFill>
            </a:endParaRPr>
          </a:p>
          <a:p>
            <a:r>
              <a:rPr lang="en-US" altLang="zh-CN" sz="3200" smtClean="0">
                <a:solidFill>
                  <a:srgbClr val="FF0000"/>
                </a:solidFill>
              </a:rPr>
              <a:t>   A</a:t>
            </a:r>
            <a:r>
              <a:rPr lang="zh-CN" altLang="en-US" sz="3200" smtClean="0">
                <a:solidFill>
                  <a:srgbClr val="FF0000"/>
                </a:solidFill>
              </a:rPr>
              <a:t>可以是最终取值为逻辑值（真或者假之一）的任何一个运算式子或对象。</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t>重温逻辑运算</a:t>
            </a:r>
            <a:endParaRPr lang="zh-CN" altLang="en-US" sz="3600" dirty="0"/>
          </a:p>
        </p:txBody>
      </p:sp>
      <p:sp>
        <p:nvSpPr>
          <p:cNvPr id="48130" name="内容占位符 2"/>
          <p:cNvSpPr>
            <a:spLocks noGrp="1"/>
          </p:cNvSpPr>
          <p:nvPr>
            <p:ph idx="1"/>
          </p:nvPr>
        </p:nvSpPr>
        <p:spPr bwMode="auto">
          <a:xfrm>
            <a:off x="750888" y="1571625"/>
            <a:ext cx="7764462" cy="4589463"/>
          </a:xfrm>
        </p:spPr>
        <p:txBody>
          <a:bodyPr wrap="square" numCol="1" anchor="t" anchorCtr="0" compatLnSpc="1">
            <a:prstTxWarp prst="textNoShape">
              <a:avLst/>
            </a:prstTxWarp>
          </a:bodyPr>
          <a:lstStyle/>
          <a:p>
            <a:r>
              <a:rPr lang="zh-CN" altLang="en-US" sz="3200" smtClean="0">
                <a:solidFill>
                  <a:srgbClr val="002060"/>
                </a:solidFill>
              </a:rPr>
              <a:t>逻辑与：</a:t>
            </a:r>
            <a:r>
              <a:rPr lang="en-US" altLang="zh-CN" sz="3200" smtClean="0">
                <a:solidFill>
                  <a:srgbClr val="002060"/>
                </a:solidFill>
              </a:rPr>
              <a:t>AND  </a:t>
            </a:r>
            <a:r>
              <a:rPr lang="zh-CN" altLang="en-US" sz="3200" smtClean="0">
                <a:solidFill>
                  <a:srgbClr val="002060"/>
                </a:solidFill>
              </a:rPr>
              <a:t>（或称“逻辑乘”）</a:t>
            </a:r>
            <a:endParaRPr lang="en-US" altLang="zh-CN" sz="3200" smtClean="0">
              <a:solidFill>
                <a:srgbClr val="002060"/>
              </a:solidFill>
            </a:endParaRPr>
          </a:p>
          <a:p>
            <a:r>
              <a:rPr lang="en-US" altLang="zh-CN" sz="3200" smtClean="0">
                <a:solidFill>
                  <a:srgbClr val="FF0000"/>
                </a:solidFill>
              </a:rPr>
              <a:t>     </a:t>
            </a:r>
            <a:r>
              <a:rPr lang="zh-CN" altLang="en-US" sz="3200" smtClean="0">
                <a:solidFill>
                  <a:srgbClr val="FF0000"/>
                </a:solidFill>
              </a:rPr>
              <a:t>双操作数运算，次高优先级</a:t>
            </a:r>
            <a:endParaRPr lang="en-US" altLang="zh-CN" sz="3200" smtClean="0">
              <a:solidFill>
                <a:srgbClr val="FF0000"/>
              </a:solidFill>
            </a:endParaRPr>
          </a:p>
          <a:p>
            <a:r>
              <a:rPr lang="en-US" altLang="zh-CN" sz="3200" smtClean="0">
                <a:solidFill>
                  <a:srgbClr val="FF0000"/>
                </a:solidFill>
              </a:rPr>
              <a:t>   </a:t>
            </a:r>
            <a:r>
              <a:rPr lang="zh-CN" altLang="en-US" sz="3200" smtClean="0">
                <a:solidFill>
                  <a:srgbClr val="002060"/>
                </a:solidFill>
              </a:rPr>
              <a:t>若</a:t>
            </a:r>
            <a:r>
              <a:rPr lang="en-US" altLang="zh-CN" sz="3200" smtClean="0">
                <a:solidFill>
                  <a:srgbClr val="002060"/>
                </a:solidFill>
              </a:rPr>
              <a:t>A=1</a:t>
            </a:r>
            <a:r>
              <a:rPr lang="zh-CN" altLang="en-US" sz="3200" smtClean="0">
                <a:solidFill>
                  <a:srgbClr val="002060"/>
                </a:solidFill>
              </a:rPr>
              <a:t>，</a:t>
            </a:r>
            <a:r>
              <a:rPr lang="en-US" altLang="zh-CN" sz="3200" smtClean="0">
                <a:solidFill>
                  <a:srgbClr val="002060"/>
                </a:solidFill>
              </a:rPr>
              <a:t>B=1(</a:t>
            </a:r>
            <a:r>
              <a:rPr lang="zh-CN" altLang="en-US" sz="3200" smtClean="0">
                <a:solidFill>
                  <a:srgbClr val="002060"/>
                </a:solidFill>
              </a:rPr>
              <a:t>逻辑真的编码</a:t>
            </a:r>
            <a:r>
              <a:rPr lang="en-US" altLang="zh-CN" sz="3200" smtClean="0">
                <a:solidFill>
                  <a:srgbClr val="002060"/>
                </a:solidFill>
              </a:rPr>
              <a:t>)</a:t>
            </a:r>
            <a:r>
              <a:rPr lang="zh-CN" altLang="en-US" sz="3200" smtClean="0">
                <a:solidFill>
                  <a:srgbClr val="002060"/>
                </a:solidFill>
              </a:rPr>
              <a:t>，</a:t>
            </a:r>
            <a:endParaRPr lang="en-US" altLang="zh-CN" sz="3200" smtClean="0">
              <a:solidFill>
                <a:srgbClr val="002060"/>
              </a:solidFill>
            </a:endParaRPr>
          </a:p>
          <a:p>
            <a:r>
              <a:rPr lang="en-US" altLang="zh-CN" sz="3200" smtClean="0">
                <a:solidFill>
                  <a:srgbClr val="002060"/>
                </a:solidFill>
              </a:rPr>
              <a:t>    </a:t>
            </a:r>
            <a:r>
              <a:rPr lang="zh-CN" altLang="en-US" sz="3200" smtClean="0">
                <a:solidFill>
                  <a:srgbClr val="002060"/>
                </a:solidFill>
              </a:rPr>
              <a:t>则 </a:t>
            </a:r>
            <a:r>
              <a:rPr lang="en-US" altLang="zh-CN" sz="3200" smtClean="0">
                <a:solidFill>
                  <a:srgbClr val="002060"/>
                </a:solidFill>
              </a:rPr>
              <a:t>A AND B = 1</a:t>
            </a:r>
            <a:r>
              <a:rPr lang="zh-CN" altLang="en-US" sz="3200" smtClean="0">
                <a:solidFill>
                  <a:srgbClr val="002060"/>
                </a:solidFill>
              </a:rPr>
              <a:t>；</a:t>
            </a:r>
            <a:endParaRPr lang="en-US" altLang="zh-CN" sz="3200" smtClean="0">
              <a:solidFill>
                <a:srgbClr val="002060"/>
              </a:solidFill>
            </a:endParaRPr>
          </a:p>
          <a:p>
            <a:endParaRPr lang="en-US" altLang="zh-CN" sz="3200" smtClean="0">
              <a:solidFill>
                <a:srgbClr val="FF0000"/>
              </a:solidFill>
            </a:endParaRPr>
          </a:p>
          <a:p>
            <a:r>
              <a:rPr lang="zh-CN" altLang="en-US" sz="3200" smtClean="0">
                <a:solidFill>
                  <a:srgbClr val="002060"/>
                </a:solidFill>
              </a:rPr>
              <a:t>对于</a:t>
            </a:r>
            <a:r>
              <a:rPr lang="en-US" altLang="zh-CN" sz="3200" smtClean="0">
                <a:solidFill>
                  <a:srgbClr val="002060"/>
                </a:solidFill>
              </a:rPr>
              <a:t>A</a:t>
            </a:r>
            <a:r>
              <a:rPr lang="zh-CN" altLang="en-US" sz="3200" smtClean="0">
                <a:solidFill>
                  <a:srgbClr val="002060"/>
                </a:solidFill>
              </a:rPr>
              <a:t>，</a:t>
            </a:r>
            <a:r>
              <a:rPr lang="en-US" altLang="zh-CN" sz="3200" smtClean="0">
                <a:solidFill>
                  <a:srgbClr val="002060"/>
                </a:solidFill>
              </a:rPr>
              <a:t>B</a:t>
            </a:r>
            <a:r>
              <a:rPr lang="zh-CN" altLang="en-US" sz="3200" smtClean="0">
                <a:solidFill>
                  <a:srgbClr val="002060"/>
                </a:solidFill>
              </a:rPr>
              <a:t>取值的任何其他组合如（</a:t>
            </a:r>
            <a:r>
              <a:rPr lang="en-US" altLang="zh-CN" sz="3200" smtClean="0">
                <a:solidFill>
                  <a:srgbClr val="002060"/>
                </a:solidFill>
              </a:rPr>
              <a:t>1,0</a:t>
            </a:r>
            <a:r>
              <a:rPr lang="zh-CN" altLang="en-US" sz="3200" smtClean="0">
                <a:solidFill>
                  <a:srgbClr val="002060"/>
                </a:solidFill>
              </a:rPr>
              <a:t>），</a:t>
            </a:r>
            <a:endParaRPr lang="en-US" altLang="zh-CN" sz="3200" smtClean="0">
              <a:solidFill>
                <a:srgbClr val="002060"/>
              </a:solidFill>
            </a:endParaRPr>
          </a:p>
          <a:p>
            <a:pPr>
              <a:buFont typeface="Webdings" pitchFamily="18" charset="2"/>
              <a:buNone/>
            </a:pPr>
            <a:r>
              <a:rPr lang="en-US" altLang="zh-CN" sz="3200" smtClean="0">
                <a:solidFill>
                  <a:srgbClr val="002060"/>
                </a:solidFill>
              </a:rPr>
              <a:t>  </a:t>
            </a:r>
            <a:r>
              <a:rPr lang="zh-CN" altLang="en-US" sz="3200" smtClean="0">
                <a:solidFill>
                  <a:srgbClr val="002060"/>
                </a:solidFill>
              </a:rPr>
              <a:t>（</a:t>
            </a:r>
            <a:r>
              <a:rPr lang="en-US" altLang="zh-CN" sz="3200" smtClean="0">
                <a:solidFill>
                  <a:srgbClr val="002060"/>
                </a:solidFill>
              </a:rPr>
              <a:t>0,1</a:t>
            </a:r>
            <a:r>
              <a:rPr lang="zh-CN" altLang="en-US" sz="3200" smtClean="0">
                <a:solidFill>
                  <a:srgbClr val="002060"/>
                </a:solidFill>
              </a:rPr>
              <a:t>），（</a:t>
            </a:r>
            <a:r>
              <a:rPr lang="en-US" altLang="zh-CN" sz="3200" smtClean="0">
                <a:solidFill>
                  <a:srgbClr val="002060"/>
                </a:solidFill>
              </a:rPr>
              <a:t>0,0</a:t>
            </a:r>
            <a:r>
              <a:rPr lang="zh-CN" altLang="en-US" sz="3200" smtClean="0">
                <a:solidFill>
                  <a:srgbClr val="002060"/>
                </a:solidFill>
              </a:rPr>
              <a:t>） 皆有 </a:t>
            </a:r>
            <a:r>
              <a:rPr lang="en-US" altLang="zh-CN" sz="3200" smtClean="0">
                <a:solidFill>
                  <a:srgbClr val="002060"/>
                </a:solidFill>
              </a:rPr>
              <a:t>A AND B = 0</a:t>
            </a:r>
            <a:endParaRPr lang="zh-CN" altLang="en-US" sz="3200" smtClean="0">
              <a:solidFill>
                <a:srgbClr val="00206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t>重温逻辑运算</a:t>
            </a:r>
            <a:endParaRPr lang="zh-CN" altLang="en-US" sz="3600" dirty="0"/>
          </a:p>
        </p:txBody>
      </p:sp>
      <p:sp>
        <p:nvSpPr>
          <p:cNvPr id="49154" name="内容占位符 2"/>
          <p:cNvSpPr>
            <a:spLocks noGrp="1"/>
          </p:cNvSpPr>
          <p:nvPr>
            <p:ph idx="1"/>
          </p:nvPr>
        </p:nvSpPr>
        <p:spPr bwMode="auto">
          <a:xfrm>
            <a:off x="750888" y="1571625"/>
            <a:ext cx="7764462" cy="4589463"/>
          </a:xfrm>
        </p:spPr>
        <p:txBody>
          <a:bodyPr wrap="square" numCol="1" anchor="t" anchorCtr="0" compatLnSpc="1">
            <a:prstTxWarp prst="textNoShape">
              <a:avLst/>
            </a:prstTxWarp>
          </a:bodyPr>
          <a:lstStyle/>
          <a:p>
            <a:r>
              <a:rPr lang="zh-CN" altLang="en-US" sz="3200" smtClean="0">
                <a:solidFill>
                  <a:srgbClr val="002060"/>
                </a:solidFill>
              </a:rPr>
              <a:t>逻辑或：</a:t>
            </a:r>
            <a:r>
              <a:rPr lang="en-US" altLang="zh-CN" sz="3200" smtClean="0">
                <a:solidFill>
                  <a:srgbClr val="002060"/>
                </a:solidFill>
              </a:rPr>
              <a:t>OR  </a:t>
            </a:r>
            <a:r>
              <a:rPr lang="zh-CN" altLang="en-US" sz="3200" smtClean="0">
                <a:solidFill>
                  <a:srgbClr val="002060"/>
                </a:solidFill>
              </a:rPr>
              <a:t>（或称“逻辑加”）</a:t>
            </a:r>
            <a:endParaRPr lang="en-US" altLang="zh-CN" sz="3200" smtClean="0">
              <a:solidFill>
                <a:srgbClr val="002060"/>
              </a:solidFill>
            </a:endParaRPr>
          </a:p>
          <a:p>
            <a:r>
              <a:rPr lang="en-US" altLang="zh-CN" sz="3200" smtClean="0">
                <a:solidFill>
                  <a:srgbClr val="FF0000"/>
                </a:solidFill>
              </a:rPr>
              <a:t>     </a:t>
            </a:r>
            <a:r>
              <a:rPr lang="zh-CN" altLang="en-US" sz="3200" smtClean="0">
                <a:solidFill>
                  <a:srgbClr val="FF0000"/>
                </a:solidFill>
              </a:rPr>
              <a:t>双操作数运算，最低优先级</a:t>
            </a:r>
            <a:endParaRPr lang="en-US" altLang="zh-CN" sz="3200" smtClean="0">
              <a:solidFill>
                <a:srgbClr val="FF0000"/>
              </a:solidFill>
            </a:endParaRPr>
          </a:p>
          <a:p>
            <a:r>
              <a:rPr lang="en-US" altLang="zh-CN" sz="3200" smtClean="0">
                <a:solidFill>
                  <a:srgbClr val="FF0000"/>
                </a:solidFill>
              </a:rPr>
              <a:t>   </a:t>
            </a:r>
            <a:r>
              <a:rPr lang="zh-CN" altLang="en-US" sz="3200" smtClean="0">
                <a:solidFill>
                  <a:srgbClr val="002060"/>
                </a:solidFill>
              </a:rPr>
              <a:t>若</a:t>
            </a:r>
            <a:r>
              <a:rPr lang="en-US" altLang="zh-CN" sz="3200" smtClean="0">
                <a:solidFill>
                  <a:srgbClr val="002060"/>
                </a:solidFill>
              </a:rPr>
              <a:t>A=0</a:t>
            </a:r>
            <a:r>
              <a:rPr lang="zh-CN" altLang="en-US" sz="3200" smtClean="0">
                <a:solidFill>
                  <a:srgbClr val="002060"/>
                </a:solidFill>
              </a:rPr>
              <a:t>，</a:t>
            </a:r>
            <a:r>
              <a:rPr lang="en-US" altLang="zh-CN" sz="3200" smtClean="0">
                <a:solidFill>
                  <a:srgbClr val="002060"/>
                </a:solidFill>
              </a:rPr>
              <a:t>B=0(</a:t>
            </a:r>
            <a:r>
              <a:rPr lang="zh-CN" altLang="en-US" sz="3200" smtClean="0">
                <a:solidFill>
                  <a:srgbClr val="002060"/>
                </a:solidFill>
              </a:rPr>
              <a:t>逻辑假的编码</a:t>
            </a:r>
            <a:r>
              <a:rPr lang="en-US" altLang="zh-CN" sz="3200" smtClean="0">
                <a:solidFill>
                  <a:srgbClr val="002060"/>
                </a:solidFill>
              </a:rPr>
              <a:t>)</a:t>
            </a:r>
            <a:r>
              <a:rPr lang="zh-CN" altLang="en-US" sz="3200" smtClean="0">
                <a:solidFill>
                  <a:srgbClr val="002060"/>
                </a:solidFill>
              </a:rPr>
              <a:t>，</a:t>
            </a:r>
            <a:endParaRPr lang="en-US" altLang="zh-CN" sz="3200" smtClean="0">
              <a:solidFill>
                <a:srgbClr val="002060"/>
              </a:solidFill>
            </a:endParaRPr>
          </a:p>
          <a:p>
            <a:r>
              <a:rPr lang="en-US" altLang="zh-CN" sz="3200" smtClean="0">
                <a:solidFill>
                  <a:srgbClr val="002060"/>
                </a:solidFill>
              </a:rPr>
              <a:t>    </a:t>
            </a:r>
            <a:r>
              <a:rPr lang="zh-CN" altLang="en-US" sz="3200" smtClean="0">
                <a:solidFill>
                  <a:srgbClr val="002060"/>
                </a:solidFill>
              </a:rPr>
              <a:t>则 </a:t>
            </a:r>
            <a:r>
              <a:rPr lang="en-US" altLang="zh-CN" sz="3200" smtClean="0">
                <a:solidFill>
                  <a:srgbClr val="002060"/>
                </a:solidFill>
              </a:rPr>
              <a:t>A OR B = 0</a:t>
            </a:r>
            <a:r>
              <a:rPr lang="zh-CN" altLang="en-US" sz="3200" smtClean="0">
                <a:solidFill>
                  <a:srgbClr val="002060"/>
                </a:solidFill>
              </a:rPr>
              <a:t>；</a:t>
            </a:r>
            <a:endParaRPr lang="en-US" altLang="zh-CN" sz="3200" smtClean="0">
              <a:solidFill>
                <a:srgbClr val="002060"/>
              </a:solidFill>
            </a:endParaRPr>
          </a:p>
          <a:p>
            <a:endParaRPr lang="en-US" altLang="zh-CN" sz="3200" smtClean="0">
              <a:solidFill>
                <a:srgbClr val="FF0000"/>
              </a:solidFill>
            </a:endParaRPr>
          </a:p>
          <a:p>
            <a:r>
              <a:rPr lang="zh-CN" altLang="en-US" sz="3200" smtClean="0">
                <a:solidFill>
                  <a:srgbClr val="002060"/>
                </a:solidFill>
              </a:rPr>
              <a:t>对于</a:t>
            </a:r>
            <a:r>
              <a:rPr lang="en-US" altLang="zh-CN" sz="3200" smtClean="0">
                <a:solidFill>
                  <a:srgbClr val="002060"/>
                </a:solidFill>
              </a:rPr>
              <a:t>A</a:t>
            </a:r>
            <a:r>
              <a:rPr lang="zh-CN" altLang="en-US" sz="3200" smtClean="0">
                <a:solidFill>
                  <a:srgbClr val="002060"/>
                </a:solidFill>
              </a:rPr>
              <a:t>，</a:t>
            </a:r>
            <a:r>
              <a:rPr lang="en-US" altLang="zh-CN" sz="3200" smtClean="0">
                <a:solidFill>
                  <a:srgbClr val="002060"/>
                </a:solidFill>
              </a:rPr>
              <a:t>B</a:t>
            </a:r>
            <a:r>
              <a:rPr lang="zh-CN" altLang="en-US" sz="3200" smtClean="0">
                <a:solidFill>
                  <a:srgbClr val="002060"/>
                </a:solidFill>
              </a:rPr>
              <a:t>取值的任何其他组合如（</a:t>
            </a:r>
            <a:r>
              <a:rPr lang="en-US" altLang="zh-CN" sz="3200" smtClean="0">
                <a:solidFill>
                  <a:srgbClr val="002060"/>
                </a:solidFill>
              </a:rPr>
              <a:t>1,0</a:t>
            </a:r>
            <a:r>
              <a:rPr lang="zh-CN" altLang="en-US" sz="3200" smtClean="0">
                <a:solidFill>
                  <a:srgbClr val="002060"/>
                </a:solidFill>
              </a:rPr>
              <a:t>），</a:t>
            </a:r>
            <a:endParaRPr lang="en-US" altLang="zh-CN" sz="3200" smtClean="0">
              <a:solidFill>
                <a:srgbClr val="002060"/>
              </a:solidFill>
            </a:endParaRPr>
          </a:p>
          <a:p>
            <a:pPr>
              <a:buFont typeface="Webdings" pitchFamily="18" charset="2"/>
              <a:buNone/>
            </a:pPr>
            <a:r>
              <a:rPr lang="en-US" altLang="zh-CN" sz="3200" smtClean="0">
                <a:solidFill>
                  <a:srgbClr val="002060"/>
                </a:solidFill>
              </a:rPr>
              <a:t>  </a:t>
            </a:r>
            <a:r>
              <a:rPr lang="zh-CN" altLang="en-US" sz="3200" smtClean="0">
                <a:solidFill>
                  <a:srgbClr val="002060"/>
                </a:solidFill>
              </a:rPr>
              <a:t>（</a:t>
            </a:r>
            <a:r>
              <a:rPr lang="en-US" altLang="zh-CN" sz="3200" smtClean="0">
                <a:solidFill>
                  <a:srgbClr val="002060"/>
                </a:solidFill>
              </a:rPr>
              <a:t>0,1</a:t>
            </a:r>
            <a:r>
              <a:rPr lang="zh-CN" altLang="en-US" sz="3200" smtClean="0">
                <a:solidFill>
                  <a:srgbClr val="002060"/>
                </a:solidFill>
              </a:rPr>
              <a:t>），（</a:t>
            </a:r>
            <a:r>
              <a:rPr lang="en-US" altLang="zh-CN" sz="3200" smtClean="0">
                <a:solidFill>
                  <a:srgbClr val="002060"/>
                </a:solidFill>
              </a:rPr>
              <a:t>1,1</a:t>
            </a:r>
            <a:r>
              <a:rPr lang="zh-CN" altLang="en-US" sz="3200" smtClean="0">
                <a:solidFill>
                  <a:srgbClr val="002060"/>
                </a:solidFill>
              </a:rPr>
              <a:t>） 皆有 </a:t>
            </a:r>
            <a:r>
              <a:rPr lang="en-US" altLang="zh-CN" sz="3200" smtClean="0">
                <a:solidFill>
                  <a:srgbClr val="002060"/>
                </a:solidFill>
              </a:rPr>
              <a:t>A OR B = 1</a:t>
            </a:r>
            <a:endParaRPr lang="zh-CN" altLang="en-US" sz="3200" smtClean="0">
              <a:solidFill>
                <a:srgbClr val="00206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357299"/>
            <a:ext cx="7886700" cy="1071570"/>
          </a:xfrm>
        </p:spPr>
        <p:txBody>
          <a:bodyPr/>
          <a:lstStyle/>
          <a:p>
            <a:pPr algn="ctr" fontAlgn="auto">
              <a:spcAft>
                <a:spcPts val="0"/>
              </a:spcAft>
              <a:defRPr/>
            </a:pPr>
            <a:r>
              <a:rPr lang="zh-CN" altLang="en-US" sz="3200" dirty="0" smtClean="0"/>
              <a:t>内容概要</a:t>
            </a:r>
            <a:endParaRPr lang="zh-CN" altLang="en-US" sz="3200" dirty="0"/>
          </a:p>
        </p:txBody>
      </p:sp>
      <p:sp>
        <p:nvSpPr>
          <p:cNvPr id="3" name="内容占位符 2"/>
          <p:cNvSpPr>
            <a:spLocks noGrp="1"/>
          </p:cNvSpPr>
          <p:nvPr>
            <p:ph idx="1"/>
          </p:nvPr>
        </p:nvSpPr>
        <p:spPr bwMode="auto">
          <a:xfrm>
            <a:off x="571500" y="2286000"/>
            <a:ext cx="8229600" cy="928688"/>
          </a:xfrm>
        </p:spPr>
        <p:txBody>
          <a:bodyPr wrap="square" numCol="1" anchor="t" anchorCtr="0" compatLnSpc="1">
            <a:prstTxWarp prst="textNoShape">
              <a:avLst/>
            </a:prstTxWarp>
            <a:normAutofit fontScale="25000" lnSpcReduction="20000"/>
          </a:bodyPr>
          <a:lstStyle/>
          <a:p>
            <a:pPr>
              <a:buFont typeface="Webdings" pitchFamily="18" charset="2"/>
              <a:buNone/>
            </a:pPr>
            <a:r>
              <a:rPr lang="zh-CN" altLang="en-US" sz="11200" b="1" dirty="0" smtClean="0"/>
              <a:t>第</a:t>
            </a:r>
            <a:r>
              <a:rPr lang="zh-CN" altLang="en-US" sz="11200" b="1" dirty="0" smtClean="0">
                <a:hlinkClick r:id="rId3" action="ppaction://hlinksldjump"/>
              </a:rPr>
              <a:t>四</a:t>
            </a:r>
            <a:r>
              <a:rPr lang="zh-CN" altLang="en-US" sz="11200" b="1" dirty="0" smtClean="0"/>
              <a:t>章  输入输出</a:t>
            </a:r>
            <a:endParaRPr lang="en-US" altLang="zh-CN" sz="11200" b="1" dirty="0" smtClean="0"/>
          </a:p>
          <a:p>
            <a:pPr>
              <a:buFont typeface="Webdings" pitchFamily="18" charset="2"/>
              <a:buNone/>
            </a:pPr>
            <a:r>
              <a:rPr lang="en-US" altLang="zh-CN" sz="11200" b="1" dirty="0" smtClean="0"/>
              <a:t>   4-1   </a:t>
            </a:r>
            <a:r>
              <a:rPr lang="zh-CN" altLang="en-US" sz="11200" b="1" dirty="0" smtClean="0"/>
              <a:t>基本概念</a:t>
            </a:r>
            <a:endParaRPr lang="en-US" altLang="zh-CN" sz="11200" b="1" dirty="0" smtClean="0"/>
          </a:p>
          <a:p>
            <a:pPr>
              <a:buFont typeface="Webdings" pitchFamily="18" charset="2"/>
              <a:buNone/>
            </a:pPr>
            <a:endParaRPr lang="en-US" altLang="zh-CN" sz="2400" b="1" dirty="0" smtClean="0"/>
          </a:p>
          <a:p>
            <a:pPr>
              <a:buFont typeface="Webdings" pitchFamily="18" charset="2"/>
              <a:buNone/>
            </a:pPr>
            <a:r>
              <a:rPr lang="en-US" altLang="zh-CN" sz="2400" b="1" dirty="0" smtClean="0"/>
              <a:t>   </a:t>
            </a:r>
          </a:p>
        </p:txBody>
      </p:sp>
      <p:sp>
        <p:nvSpPr>
          <p:cNvPr id="4" name="TextBox 3"/>
          <p:cNvSpPr txBox="1">
            <a:spLocks noChangeArrowheads="1"/>
          </p:cNvSpPr>
          <p:nvPr/>
        </p:nvSpPr>
        <p:spPr bwMode="auto">
          <a:xfrm>
            <a:off x="395288" y="4500563"/>
            <a:ext cx="8286750" cy="1754187"/>
          </a:xfrm>
          <a:prstGeom prst="rect">
            <a:avLst/>
          </a:prstGeom>
          <a:noFill/>
          <a:ln w="9525">
            <a:noFill/>
            <a:miter lim="800000"/>
            <a:headEnd/>
            <a:tailEnd/>
          </a:ln>
        </p:spPr>
        <p:txBody>
          <a:bodyPr>
            <a:spAutoFit/>
          </a:bodyPr>
          <a:lstStyle/>
          <a:p>
            <a:pPr>
              <a:lnSpc>
                <a:spcPct val="150000"/>
              </a:lnSpc>
            </a:pPr>
            <a:r>
              <a:rPr lang="zh-CN" altLang="en-US" b="1">
                <a:latin typeface="黑体" pitchFamily="49" charset="-122"/>
                <a:ea typeface="黑体" pitchFamily="49" charset="-122"/>
              </a:rPr>
              <a:t> 第</a:t>
            </a:r>
            <a:r>
              <a:rPr lang="zh-CN" altLang="en-US" b="1">
                <a:latin typeface="黑体" pitchFamily="49" charset="-122"/>
                <a:ea typeface="黑体" pitchFamily="49" charset="-122"/>
                <a:hlinkClick r:id="rId4" action="ppaction://hlinksldjump"/>
              </a:rPr>
              <a:t>五</a:t>
            </a:r>
            <a:r>
              <a:rPr lang="zh-CN" altLang="en-US" b="1">
                <a:latin typeface="黑体" pitchFamily="49" charset="-122"/>
                <a:ea typeface="黑体" pitchFamily="49" charset="-122"/>
              </a:rPr>
              <a:t>章  中断</a:t>
            </a:r>
            <a:endParaRPr lang="en-US" altLang="zh-CN" b="1">
              <a:latin typeface="黑体" pitchFamily="49" charset="-122"/>
              <a:ea typeface="黑体" pitchFamily="49" charset="-122"/>
            </a:endParaRPr>
          </a:p>
          <a:p>
            <a:pPr>
              <a:lnSpc>
                <a:spcPct val="150000"/>
              </a:lnSpc>
            </a:pPr>
            <a:r>
              <a:rPr lang="en-US" altLang="zh-CN" b="1">
                <a:ea typeface="黑体" pitchFamily="49" charset="-122"/>
              </a:rPr>
              <a:t>      5-1     </a:t>
            </a:r>
            <a:r>
              <a:rPr lang="zh-CN" altLang="en-US" b="1">
                <a:ea typeface="黑体" pitchFamily="49" charset="-122"/>
              </a:rPr>
              <a:t> 中断技术基本概念</a:t>
            </a:r>
            <a:endParaRPr lang="en-US" altLang="zh-CN" b="1">
              <a:ea typeface="黑体" pitchFamily="49" charset="-122"/>
            </a:endParaRPr>
          </a:p>
          <a:p>
            <a:pPr>
              <a:lnSpc>
                <a:spcPct val="150000"/>
              </a:lnSpc>
            </a:pPr>
            <a:r>
              <a:rPr lang="en-US" altLang="zh-CN" b="1">
                <a:ea typeface="黑体" pitchFamily="49" charset="-122"/>
              </a:rPr>
              <a:t>      5</a:t>
            </a:r>
            <a:r>
              <a:rPr lang="en-US" altLang="zh-CN" b="1">
                <a:ea typeface="黑体" pitchFamily="49" charset="-122"/>
                <a:hlinkClick r:id="rId5" action="ppaction://hlinksldjump"/>
              </a:rPr>
              <a:t>-</a:t>
            </a:r>
            <a:r>
              <a:rPr lang="en-US" altLang="zh-CN" b="1">
                <a:ea typeface="黑体" pitchFamily="49" charset="-122"/>
              </a:rPr>
              <a:t>2      MCS-51</a:t>
            </a:r>
            <a:r>
              <a:rPr lang="zh-CN" altLang="en-US" b="1">
                <a:ea typeface="黑体" pitchFamily="49" charset="-122"/>
              </a:rPr>
              <a:t>单片机中断系统</a:t>
            </a:r>
            <a:endParaRPr lang="en-US" altLang="zh-CN" b="1">
              <a:ea typeface="黑体" pitchFamily="49" charset="-122"/>
            </a:endParaRPr>
          </a:p>
        </p:txBody>
      </p:sp>
      <p:grpSp>
        <p:nvGrpSpPr>
          <p:cNvPr id="9" name="组合 8"/>
          <p:cNvGrpSpPr>
            <a:grpSpLocks/>
          </p:cNvGrpSpPr>
          <p:nvPr/>
        </p:nvGrpSpPr>
        <p:grpSpPr bwMode="auto">
          <a:xfrm>
            <a:off x="785813" y="3214688"/>
            <a:ext cx="6215062" cy="1104900"/>
            <a:chOff x="785786" y="3214686"/>
            <a:chExt cx="6215106" cy="1104607"/>
          </a:xfrm>
        </p:grpSpPr>
        <p:pic>
          <p:nvPicPr>
            <p:cNvPr id="19462" name="Picture 2"/>
            <p:cNvPicPr>
              <a:picLocks noChangeAspect="1" noChangeArrowheads="1"/>
            </p:cNvPicPr>
            <p:nvPr/>
          </p:nvPicPr>
          <p:blipFill>
            <a:blip r:embed="rId6"/>
            <a:srcRect/>
            <a:stretch>
              <a:fillRect/>
            </a:stretch>
          </p:blipFill>
          <p:spPr bwMode="auto">
            <a:xfrm>
              <a:off x="2714612" y="3286124"/>
              <a:ext cx="428625" cy="352425"/>
            </a:xfrm>
            <a:prstGeom prst="rect">
              <a:avLst/>
            </a:prstGeom>
            <a:noFill/>
            <a:ln w="9525">
              <a:noFill/>
              <a:miter lim="800000"/>
              <a:headEnd/>
              <a:tailEnd/>
            </a:ln>
          </p:spPr>
        </p:pic>
        <p:sp>
          <p:nvSpPr>
            <p:cNvPr id="19463" name="TextBox 5"/>
            <p:cNvSpPr txBox="1">
              <a:spLocks noChangeArrowheads="1"/>
            </p:cNvSpPr>
            <p:nvPr/>
          </p:nvSpPr>
          <p:spPr bwMode="auto">
            <a:xfrm>
              <a:off x="785786" y="3214686"/>
              <a:ext cx="6215106" cy="461665"/>
            </a:xfrm>
            <a:prstGeom prst="rect">
              <a:avLst/>
            </a:prstGeom>
            <a:noFill/>
            <a:ln w="9525">
              <a:noFill/>
              <a:miter lim="800000"/>
              <a:headEnd/>
              <a:tailEnd/>
            </a:ln>
          </p:spPr>
          <p:txBody>
            <a:bodyPr>
              <a:spAutoFit/>
            </a:bodyPr>
            <a:lstStyle/>
            <a:p>
              <a:r>
                <a:rPr lang="en-US" altLang="zh-CN">
                  <a:ea typeface="黑体" pitchFamily="49" charset="-122"/>
                </a:rPr>
                <a:t>   </a:t>
              </a:r>
              <a:r>
                <a:rPr lang="en-US" altLang="zh-CN" b="1">
                  <a:ea typeface="黑体" pitchFamily="49" charset="-122"/>
                </a:rPr>
                <a:t>4</a:t>
              </a:r>
              <a:r>
                <a:rPr lang="en-US" altLang="zh-CN" b="1">
                  <a:ea typeface="黑体" pitchFamily="49" charset="-122"/>
                  <a:hlinkClick r:id="rId7" action="ppaction://hlinksldjump"/>
                </a:rPr>
                <a:t>-</a:t>
              </a:r>
              <a:r>
                <a:rPr lang="en-US" altLang="zh-CN" b="1">
                  <a:ea typeface="黑体" pitchFamily="49" charset="-122"/>
                </a:rPr>
                <a:t>2      CPU       </a:t>
              </a:r>
              <a:r>
                <a:rPr lang="zh-CN" altLang="en-US" b="1">
                  <a:ea typeface="黑体" pitchFamily="49" charset="-122"/>
                </a:rPr>
                <a:t>外设  的   方式</a:t>
              </a:r>
              <a:r>
                <a:rPr lang="en-US" altLang="zh-CN" b="1">
                  <a:ea typeface="黑体" pitchFamily="49" charset="-122"/>
                </a:rPr>
                <a:t>   </a:t>
              </a:r>
              <a:endParaRPr lang="zh-CN" altLang="en-US" b="1">
                <a:ea typeface="黑体" pitchFamily="49" charset="-122"/>
              </a:endParaRPr>
            </a:p>
          </p:txBody>
        </p:sp>
        <p:sp>
          <p:nvSpPr>
            <p:cNvPr id="19464" name="TextBox 6"/>
            <p:cNvSpPr txBox="1">
              <a:spLocks noChangeArrowheads="1"/>
            </p:cNvSpPr>
            <p:nvPr/>
          </p:nvSpPr>
          <p:spPr bwMode="auto">
            <a:xfrm>
              <a:off x="1000100" y="3857628"/>
              <a:ext cx="6000792" cy="461665"/>
            </a:xfrm>
            <a:prstGeom prst="rect">
              <a:avLst/>
            </a:prstGeom>
            <a:noFill/>
            <a:ln w="9525">
              <a:noFill/>
              <a:miter lim="800000"/>
              <a:headEnd/>
              <a:tailEnd/>
            </a:ln>
          </p:spPr>
          <p:txBody>
            <a:bodyPr>
              <a:spAutoFit/>
            </a:bodyPr>
            <a:lstStyle/>
            <a:p>
              <a:r>
                <a:rPr lang="en-US" altLang="zh-CN" b="1">
                  <a:ea typeface="黑体" pitchFamily="49" charset="-122"/>
                </a:rPr>
                <a:t> 4</a:t>
              </a:r>
              <a:r>
                <a:rPr lang="en-US" altLang="zh-CN" b="1">
                  <a:ea typeface="黑体" pitchFamily="49" charset="-122"/>
                  <a:hlinkClick r:id="rId8" action="ppaction://hlinksldjump"/>
                </a:rPr>
                <a:t>-</a:t>
              </a:r>
              <a:r>
                <a:rPr lang="en-US" altLang="zh-CN" b="1">
                  <a:ea typeface="黑体" pitchFamily="49" charset="-122"/>
                </a:rPr>
                <a:t>3      51</a:t>
              </a:r>
              <a:r>
                <a:rPr lang="zh-CN" altLang="en-US" b="1">
                  <a:ea typeface="黑体" pitchFamily="49" charset="-122"/>
                </a:rPr>
                <a:t>单片机的并行</a:t>
              </a:r>
              <a:r>
                <a:rPr lang="en-US" altLang="zh-CN" b="1">
                  <a:ea typeface="黑体" pitchFamily="49" charset="-122"/>
                </a:rPr>
                <a:t>I/O</a:t>
              </a:r>
              <a:r>
                <a:rPr lang="zh-CN" altLang="en-US" b="1">
                  <a:ea typeface="黑体" pitchFamily="49" charset="-122"/>
                </a:rPr>
                <a:t>接口</a:t>
              </a:r>
            </a:p>
          </p:txBody>
        </p:sp>
      </p:grpSp>
      <p:sp>
        <p:nvSpPr>
          <p:cNvPr id="8" name="下箭头 7">
            <a:hlinkClick r:id="rId9" action="ppaction://hlinksldjump"/>
          </p:cNvPr>
          <p:cNvSpPr/>
          <p:nvPr/>
        </p:nvSpPr>
        <p:spPr>
          <a:xfrm>
            <a:off x="8001000" y="5572125"/>
            <a:ext cx="785813" cy="928688"/>
          </a:xfrm>
          <a:prstGeom prst="down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additive="base">
                                        <p:cTn id="2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t>重温逻辑运算</a:t>
            </a:r>
            <a:endParaRPr lang="zh-CN" altLang="en-US" sz="3600" dirty="0"/>
          </a:p>
        </p:txBody>
      </p:sp>
      <p:sp>
        <p:nvSpPr>
          <p:cNvPr id="50178" name="内容占位符 2"/>
          <p:cNvSpPr>
            <a:spLocks noGrp="1"/>
          </p:cNvSpPr>
          <p:nvPr>
            <p:ph idx="1"/>
          </p:nvPr>
        </p:nvSpPr>
        <p:spPr bwMode="auto">
          <a:xfrm>
            <a:off x="750888" y="1571625"/>
            <a:ext cx="7764462" cy="1643063"/>
          </a:xfrm>
        </p:spPr>
        <p:txBody>
          <a:bodyPr wrap="square" numCol="1" anchor="t" anchorCtr="0" compatLnSpc="1">
            <a:prstTxWarp prst="textNoShape">
              <a:avLst/>
            </a:prstTxWarp>
          </a:bodyPr>
          <a:lstStyle/>
          <a:p>
            <a:r>
              <a:rPr lang="zh-CN" altLang="en-US" sz="3200" smtClean="0">
                <a:solidFill>
                  <a:srgbClr val="002060"/>
                </a:solidFill>
              </a:rPr>
              <a:t>最常用的基本逻辑运算组合：</a:t>
            </a:r>
            <a:endParaRPr lang="en-US" altLang="zh-CN" sz="3200" smtClean="0">
              <a:solidFill>
                <a:srgbClr val="002060"/>
              </a:solidFill>
            </a:endParaRPr>
          </a:p>
          <a:p>
            <a:r>
              <a:rPr lang="en-US" altLang="zh-CN" sz="3200" smtClean="0">
                <a:solidFill>
                  <a:srgbClr val="002060"/>
                </a:solidFill>
              </a:rPr>
              <a:t>          XOR </a:t>
            </a:r>
            <a:r>
              <a:rPr lang="zh-CN" altLang="en-US" sz="3200" smtClean="0">
                <a:solidFill>
                  <a:srgbClr val="002060"/>
                </a:solidFill>
              </a:rPr>
              <a:t>（异或）</a:t>
            </a:r>
            <a:endParaRPr lang="en-US" altLang="zh-CN" sz="3200" smtClean="0">
              <a:solidFill>
                <a:srgbClr val="002060"/>
              </a:solidFill>
            </a:endParaRPr>
          </a:p>
          <a:p>
            <a:r>
              <a:rPr lang="en-US" altLang="zh-CN" sz="3200" smtClean="0">
                <a:solidFill>
                  <a:srgbClr val="FF0000"/>
                </a:solidFill>
              </a:rPr>
              <a:t> </a:t>
            </a:r>
            <a:r>
              <a:rPr lang="zh-CN" altLang="en-US" sz="3200" smtClean="0">
                <a:solidFill>
                  <a:srgbClr val="FF0000"/>
                </a:solidFill>
              </a:rPr>
              <a:t>真值表：</a:t>
            </a:r>
            <a:r>
              <a:rPr lang="en-US" altLang="zh-CN" sz="3200" smtClean="0">
                <a:solidFill>
                  <a:srgbClr val="FF0000"/>
                </a:solidFill>
              </a:rPr>
              <a:t>    </a:t>
            </a:r>
          </a:p>
        </p:txBody>
      </p:sp>
      <p:pic>
        <p:nvPicPr>
          <p:cNvPr id="50179" name="Picture 2"/>
          <p:cNvPicPr>
            <a:picLocks noChangeAspect="1" noChangeArrowheads="1"/>
          </p:cNvPicPr>
          <p:nvPr/>
        </p:nvPicPr>
        <p:blipFill>
          <a:blip r:embed="rId2"/>
          <a:srcRect/>
          <a:stretch>
            <a:fillRect/>
          </a:stretch>
        </p:blipFill>
        <p:spPr bwMode="auto">
          <a:xfrm>
            <a:off x="1714500" y="3163888"/>
            <a:ext cx="5143500" cy="3336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3"/>
          <p:cNvPicPr>
            <a:picLocks noGrp="1" noChangeAspect="1" noChangeArrowheads="1"/>
          </p:cNvPicPr>
          <p:nvPr>
            <p:ph idx="1"/>
          </p:nvPr>
        </p:nvPicPr>
        <p:blipFill>
          <a:blip r:embed="rId2"/>
          <a:srcRect/>
          <a:stretch>
            <a:fillRect/>
          </a:stretch>
        </p:blipFill>
        <p:spPr bwMode="auto">
          <a:xfrm>
            <a:off x="1571625" y="1403350"/>
            <a:ext cx="5214938" cy="5253038"/>
          </a:xfrm>
        </p:spPr>
      </p:pic>
      <p:sp>
        <p:nvSpPr>
          <p:cNvPr id="2" name="标题 1"/>
          <p:cNvSpPr>
            <a:spLocks noGrp="1"/>
          </p:cNvSpPr>
          <p:nvPr>
            <p:ph type="title"/>
          </p:nvPr>
        </p:nvSpPr>
        <p:spPr/>
        <p:txBody>
          <a:bodyPr/>
          <a:lstStyle/>
          <a:p>
            <a:pPr algn="ctr" fontAlgn="auto">
              <a:spcAft>
                <a:spcPts val="0"/>
              </a:spcAft>
              <a:defRPr/>
            </a:pPr>
            <a:r>
              <a:rPr lang="en-US" altLang="zh-CN" sz="3600" dirty="0" smtClean="0"/>
              <a:t>1-2 </a:t>
            </a:r>
            <a:r>
              <a:rPr lang="zh-CN" altLang="en-US" sz="3600" dirty="0" smtClean="0"/>
              <a:t>微型计算机典型结构及工作原理</a:t>
            </a:r>
            <a:endParaRPr lang="zh-CN" altLang="en-US" sz="3600" dirty="0"/>
          </a:p>
        </p:txBody>
      </p:sp>
      <p:sp>
        <p:nvSpPr>
          <p:cNvPr id="51203" name="TextBox 4"/>
          <p:cNvSpPr txBox="1">
            <a:spLocks noChangeArrowheads="1"/>
          </p:cNvSpPr>
          <p:nvPr/>
        </p:nvSpPr>
        <p:spPr bwMode="auto">
          <a:xfrm>
            <a:off x="5786438" y="5715000"/>
            <a:ext cx="2857500" cy="584200"/>
          </a:xfrm>
          <a:prstGeom prst="rect">
            <a:avLst/>
          </a:prstGeom>
          <a:noFill/>
          <a:ln w="9525">
            <a:noFill/>
            <a:miter lim="800000"/>
            <a:headEnd/>
            <a:tailEnd/>
          </a:ln>
        </p:spPr>
        <p:txBody>
          <a:bodyPr>
            <a:spAutoFit/>
          </a:bodyPr>
          <a:lstStyle/>
          <a:p>
            <a:r>
              <a:rPr lang="zh-CN" altLang="en-US" sz="3200">
                <a:solidFill>
                  <a:srgbClr val="00B0F0"/>
                </a:solidFill>
                <a:ea typeface="黑体" pitchFamily="49" charset="-122"/>
              </a:rPr>
              <a:t>典型结构框图</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1-2 </a:t>
            </a:r>
            <a:r>
              <a:rPr lang="zh-CN" altLang="en-US" sz="3600" dirty="0" smtClean="0"/>
              <a:t>微型计算机典型结构及工作原理</a:t>
            </a:r>
            <a:endParaRPr lang="zh-CN" altLang="en-US" sz="3600" dirty="0"/>
          </a:p>
        </p:txBody>
      </p:sp>
      <p:sp>
        <p:nvSpPr>
          <p:cNvPr id="6" name="内容占位符 5"/>
          <p:cNvSpPr>
            <a:spLocks noGrp="1"/>
          </p:cNvSpPr>
          <p:nvPr>
            <p:ph idx="1"/>
          </p:nvPr>
        </p:nvSpPr>
        <p:spPr bwMode="auto">
          <a:xfrm>
            <a:off x="750888" y="1698625"/>
            <a:ext cx="7764462" cy="3873500"/>
          </a:xfrm>
        </p:spPr>
        <p:txBody>
          <a:bodyPr wrap="square" numCol="1" anchor="t" anchorCtr="0" compatLnSpc="1">
            <a:prstTxWarp prst="textNoShape">
              <a:avLst/>
            </a:prstTxWarp>
          </a:bodyPr>
          <a:lstStyle/>
          <a:p>
            <a:r>
              <a:rPr lang="zh-CN" altLang="en-US" sz="3200" smtClean="0">
                <a:latin typeface="宋体" charset="-122"/>
                <a:ea typeface="宋体" charset="-122"/>
              </a:rPr>
              <a:t>世界至今尚未突破的“冯</a:t>
            </a:r>
            <a:r>
              <a:rPr lang="en-US" altLang="zh-CN" sz="3200" smtClean="0">
                <a:latin typeface="宋体" charset="-122"/>
                <a:ea typeface="宋体" charset="-122"/>
              </a:rPr>
              <a:t>.</a:t>
            </a:r>
            <a:r>
              <a:rPr lang="zh-CN" altLang="en-US" sz="3200" smtClean="0">
                <a:latin typeface="宋体" charset="-122"/>
                <a:ea typeface="宋体" charset="-122"/>
              </a:rPr>
              <a:t>诺依曼”机理的典型数字电子计算机基本结构如上图示</a:t>
            </a:r>
            <a:endParaRPr lang="en-US" altLang="zh-CN" sz="3200" smtClean="0">
              <a:latin typeface="宋体" charset="-122"/>
              <a:ea typeface="宋体" charset="-122"/>
            </a:endParaRPr>
          </a:p>
          <a:p>
            <a:r>
              <a:rPr lang="zh-CN" altLang="en-US" sz="3200" smtClean="0">
                <a:latin typeface="宋体" charset="-122"/>
                <a:ea typeface="宋体" charset="-122"/>
              </a:rPr>
              <a:t>“事先”存储在内部存储器的程序，被中央处理单元（</a:t>
            </a:r>
            <a:r>
              <a:rPr lang="en-US" altLang="zh-CN" sz="3200" smtClean="0">
                <a:latin typeface="宋体" charset="-122"/>
                <a:ea typeface="宋体" charset="-122"/>
              </a:rPr>
              <a:t>CPU</a:t>
            </a:r>
            <a:r>
              <a:rPr lang="zh-CN" altLang="en-US" sz="3200" smtClean="0">
                <a:latin typeface="宋体" charset="-122"/>
                <a:ea typeface="宋体" charset="-122"/>
              </a:rPr>
              <a:t>）依次读出一条条指令，经过指令译码，产生控制时序，指挥存储器（</a:t>
            </a:r>
            <a:r>
              <a:rPr lang="en-US" altLang="zh-CN" sz="3200" smtClean="0">
                <a:latin typeface="宋体" charset="-122"/>
                <a:ea typeface="宋体" charset="-122"/>
              </a:rPr>
              <a:t>M</a:t>
            </a:r>
            <a:r>
              <a:rPr lang="zh-CN" altLang="en-US" sz="3200" smtClean="0">
                <a:latin typeface="宋体" charset="-122"/>
                <a:ea typeface="宋体" charset="-122"/>
              </a:rPr>
              <a:t>）、输入输出接口（</a:t>
            </a:r>
            <a:r>
              <a:rPr lang="en-US" altLang="zh-CN" sz="3200" smtClean="0">
                <a:latin typeface="宋体" charset="-122"/>
                <a:ea typeface="宋体" charset="-122"/>
              </a:rPr>
              <a:t>I/O</a:t>
            </a:r>
            <a:r>
              <a:rPr lang="zh-CN" altLang="en-US" sz="3200" smtClean="0">
                <a:latin typeface="宋体" charset="-122"/>
                <a:ea typeface="宋体" charset="-122"/>
              </a:rPr>
              <a:t>）等各个电路单元或部件，实现各类信息的传输和运算。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1-2 </a:t>
            </a:r>
            <a:r>
              <a:rPr lang="zh-CN" altLang="en-US" sz="3600" dirty="0" smtClean="0"/>
              <a:t>微型计算机典型结构及工作原理</a:t>
            </a:r>
            <a:endParaRPr lang="zh-CN" altLang="en-US" sz="3600" dirty="0"/>
          </a:p>
        </p:txBody>
      </p:sp>
      <p:sp>
        <p:nvSpPr>
          <p:cNvPr id="6" name="内容占位符 5"/>
          <p:cNvSpPr>
            <a:spLocks noGrp="1"/>
          </p:cNvSpPr>
          <p:nvPr>
            <p:ph idx="1"/>
          </p:nvPr>
        </p:nvSpPr>
        <p:spPr>
          <a:xfrm>
            <a:off x="750888" y="1698625"/>
            <a:ext cx="7764462" cy="5159375"/>
          </a:xfrm>
        </p:spPr>
        <p:txBody>
          <a:bodyPr>
            <a:normAutofit fontScale="92500" lnSpcReduction="10000"/>
          </a:bodyPr>
          <a:lstStyle/>
          <a:p>
            <a:pPr indent="-170815" fontAlgn="auto">
              <a:spcAft>
                <a:spcPts val="0"/>
              </a:spcAft>
              <a:defRPr/>
            </a:pPr>
            <a:r>
              <a:rPr lang="zh-CN" altLang="en-US" sz="3200" dirty="0" smtClean="0">
                <a:latin typeface="宋体" pitchFamily="2" charset="-122"/>
                <a:ea typeface="宋体" pitchFamily="2" charset="-122"/>
              </a:rPr>
              <a:t>总线：信息传输的一组公共线。</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en-US" altLang="zh-CN" sz="3200" dirty="0" smtClean="0">
                <a:latin typeface="宋体" pitchFamily="2" charset="-122"/>
                <a:ea typeface="宋体" pitchFamily="2" charset="-122"/>
              </a:rPr>
              <a:t>     </a:t>
            </a:r>
            <a:r>
              <a:rPr lang="zh-CN" altLang="en-US" sz="3200" dirty="0" smtClean="0">
                <a:latin typeface="宋体" pitchFamily="2" charset="-122"/>
                <a:ea typeface="宋体" pitchFamily="2" charset="-122"/>
              </a:rPr>
              <a:t>地址总线（</a:t>
            </a:r>
            <a:r>
              <a:rPr lang="en-US" altLang="zh-CN" sz="3200" dirty="0" smtClean="0">
                <a:latin typeface="宋体" pitchFamily="2" charset="-122"/>
                <a:ea typeface="宋体" pitchFamily="2" charset="-122"/>
              </a:rPr>
              <a:t>AB</a:t>
            </a:r>
            <a:r>
              <a:rPr lang="zh-CN" altLang="en-US" sz="3200" dirty="0" smtClean="0">
                <a:latin typeface="宋体" pitchFamily="2" charset="-122"/>
                <a:ea typeface="宋体" pitchFamily="2" charset="-122"/>
              </a:rPr>
              <a:t>）：</a:t>
            </a:r>
            <a:r>
              <a:rPr lang="en-US" altLang="zh-CN" sz="3200" dirty="0" smtClean="0">
                <a:latin typeface="宋体" pitchFamily="2" charset="-122"/>
                <a:ea typeface="宋体" pitchFamily="2" charset="-122"/>
              </a:rPr>
              <a:t>CPU</a:t>
            </a:r>
            <a:r>
              <a:rPr lang="zh-CN" altLang="en-US" sz="3200" dirty="0" smtClean="0">
                <a:latin typeface="宋体" pitchFamily="2" charset="-122"/>
                <a:ea typeface="宋体" pitchFamily="2" charset="-122"/>
              </a:rPr>
              <a:t>访问各单元对象需要彼此区别，为此为他们都一一编排了唯一的代码（相当于唯一门牌号）→</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zh-CN" altLang="en-US" sz="3200" dirty="0" smtClean="0">
                <a:latin typeface="宋体" pitchFamily="2" charset="-122"/>
                <a:ea typeface="宋体" pitchFamily="2" charset="-122"/>
              </a:rPr>
              <a:t>称之为“地址”（地址编码）。</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en-US" altLang="zh-CN" sz="3200" dirty="0" smtClean="0">
                <a:latin typeface="宋体" pitchFamily="2" charset="-122"/>
                <a:ea typeface="宋体" pitchFamily="2" charset="-122"/>
              </a:rPr>
              <a:t>   </a:t>
            </a:r>
            <a:r>
              <a:rPr lang="zh-CN" altLang="en-US" sz="3200" dirty="0" smtClean="0">
                <a:latin typeface="宋体" pitchFamily="2" charset="-122"/>
                <a:ea typeface="宋体" pitchFamily="2" charset="-122"/>
              </a:rPr>
              <a:t>传输地址编码信息的一组公共线称之为</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en-US" altLang="zh-CN" sz="3200" dirty="0" smtClean="0">
                <a:latin typeface="宋体" pitchFamily="2" charset="-122"/>
                <a:ea typeface="宋体" pitchFamily="2" charset="-122"/>
              </a:rPr>
              <a:t>  </a:t>
            </a:r>
            <a:r>
              <a:rPr lang="zh-CN" altLang="en-US" sz="3200" dirty="0" smtClean="0">
                <a:solidFill>
                  <a:srgbClr val="FF0000"/>
                </a:solidFill>
                <a:latin typeface="宋体" pitchFamily="2" charset="-122"/>
                <a:ea typeface="宋体" pitchFamily="2" charset="-122"/>
              </a:rPr>
              <a:t>地址总线</a:t>
            </a:r>
            <a:r>
              <a:rPr lang="zh-CN" altLang="en-US" sz="3200" dirty="0" smtClean="0">
                <a:latin typeface="宋体" pitchFamily="2" charset="-122"/>
                <a:ea typeface="宋体" pitchFamily="2" charset="-122"/>
              </a:rPr>
              <a:t>。</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zh-CN" altLang="en-US" sz="3200" dirty="0" smtClean="0">
                <a:latin typeface="宋体" pitchFamily="2" charset="-122"/>
                <a:ea typeface="宋体" pitchFamily="2" charset="-122"/>
              </a:rPr>
              <a:t>地址总线都是</a:t>
            </a:r>
            <a:r>
              <a:rPr lang="zh-CN" altLang="en-US" sz="3200" dirty="0" smtClean="0">
                <a:solidFill>
                  <a:srgbClr val="FF0000"/>
                </a:solidFill>
                <a:latin typeface="宋体" pitchFamily="2" charset="-122"/>
                <a:ea typeface="宋体" pitchFamily="2" charset="-122"/>
              </a:rPr>
              <a:t>单向传输</a:t>
            </a:r>
            <a:r>
              <a:rPr lang="zh-CN" altLang="en-US" sz="3200" dirty="0" smtClean="0">
                <a:latin typeface="宋体" pitchFamily="2" charset="-122"/>
                <a:ea typeface="宋体" pitchFamily="2" charset="-122"/>
              </a:rPr>
              <a:t>的。</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zh-CN" altLang="en-US" sz="3200" dirty="0" smtClean="0">
                <a:latin typeface="宋体" pitchFamily="2" charset="-122"/>
                <a:ea typeface="宋体" pitchFamily="2" charset="-122"/>
              </a:rPr>
              <a:t>地址总线的“</a:t>
            </a:r>
            <a:r>
              <a:rPr lang="zh-CN" altLang="en-US" sz="3200" dirty="0" smtClean="0">
                <a:solidFill>
                  <a:srgbClr val="FF0000"/>
                </a:solidFill>
                <a:latin typeface="宋体" pitchFamily="2" charset="-122"/>
                <a:ea typeface="宋体" pitchFamily="2" charset="-122"/>
              </a:rPr>
              <a:t>宽度</a:t>
            </a:r>
            <a:r>
              <a:rPr lang="zh-CN" altLang="en-US" sz="3200" dirty="0" smtClean="0">
                <a:latin typeface="宋体" pitchFamily="2" charset="-122"/>
                <a:ea typeface="宋体" pitchFamily="2" charset="-122"/>
              </a:rPr>
              <a:t>”（条数或者</a:t>
            </a:r>
            <a:r>
              <a:rPr lang="en-US" altLang="zh-CN" sz="3200" dirty="0" smtClean="0">
                <a:latin typeface="宋体" pitchFamily="2" charset="-122"/>
                <a:ea typeface="宋体" pitchFamily="2" charset="-122"/>
              </a:rPr>
              <a:t>bit</a:t>
            </a:r>
            <a:r>
              <a:rPr lang="zh-CN" altLang="en-US" sz="3200" dirty="0" smtClean="0">
                <a:latin typeface="宋体" pitchFamily="2" charset="-122"/>
                <a:ea typeface="宋体" pitchFamily="2" charset="-122"/>
              </a:rPr>
              <a:t>位数）</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zh-CN" altLang="en-US" sz="3200" dirty="0" smtClean="0">
                <a:latin typeface="宋体" pitchFamily="2" charset="-122"/>
                <a:ea typeface="宋体" pitchFamily="2" charset="-122"/>
              </a:rPr>
              <a:t>决定了访问对象的范围广度。</a:t>
            </a:r>
            <a:r>
              <a:rPr lang="en-US" altLang="zh-CN" sz="3200" dirty="0" smtClean="0">
                <a:latin typeface="宋体" pitchFamily="2" charset="-122"/>
                <a:ea typeface="宋体" pitchFamily="2" charset="-122"/>
              </a:rPr>
              <a:t> </a:t>
            </a:r>
            <a:endParaRPr lang="zh-CN" altLang="en-US" sz="3200" dirty="0">
              <a:latin typeface="宋体" pitchFamily="2" charset="-122"/>
              <a:ea typeface="宋体" pitchFamily="2" charset="-122"/>
            </a:endParaRPr>
          </a:p>
        </p:txBody>
      </p:sp>
      <p:sp>
        <p:nvSpPr>
          <p:cNvPr id="4" name="右箭头 3"/>
          <p:cNvSpPr/>
          <p:nvPr/>
        </p:nvSpPr>
        <p:spPr>
          <a:xfrm>
            <a:off x="6858000" y="1928813"/>
            <a:ext cx="428625"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 calcmode="lin" valueType="num">
                                      <p:cBhvr additive="base">
                                        <p:cTn id="11"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 calcmode="lin" valueType="num">
                                      <p:cBhvr additive="base">
                                        <p:cTn id="17" dur="500" fill="hold"/>
                                        <p:tgtEl>
                                          <p:spTgt spid="6">
                                            <p:txEl>
                                              <p:pRg st="4" end="4"/>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6">
                                            <p:txEl>
                                              <p:pRg st="4" end="4"/>
                                            </p:txEl>
                                          </p:spTgt>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anim calcmode="lin" valueType="num">
                                      <p:cBhvr additive="base">
                                        <p:cTn id="21" dur="500" fill="hold"/>
                                        <p:tgtEl>
                                          <p:spTgt spid="6">
                                            <p:txEl>
                                              <p:pRg st="5" end="5"/>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6">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21600000">
                                      <p:cBhvr>
                                        <p:cTn id="26" dur="2000" fill="hold"/>
                                        <p:tgtEl>
                                          <p:spTgt spid="6">
                                            <p:txEl>
                                              <p:pRg st="5" end="5"/>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 calcmode="lin" valueType="num">
                                      <p:cBhvr additive="base">
                                        <p:cTn id="3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6">
                                            <p:txEl>
                                              <p:pRg st="8" end="8"/>
                                            </p:txEl>
                                          </p:spTgt>
                                        </p:tgtEl>
                                        <p:attrNameLst>
                                          <p:attrName>style.visibility</p:attrName>
                                        </p:attrNameLst>
                                      </p:cBhvr>
                                      <p:to>
                                        <p:strVal val="visible"/>
                                      </p:to>
                                    </p:set>
                                    <p:anim calcmode="lin" valueType="num">
                                      <p:cBhvr additive="base">
                                        <p:cTn id="41"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1-2 </a:t>
            </a:r>
            <a:r>
              <a:rPr lang="zh-CN" altLang="en-US" sz="3600" dirty="0" smtClean="0"/>
              <a:t>微型计算机典型结构及工作原理</a:t>
            </a:r>
            <a:endParaRPr lang="zh-CN" altLang="en-US" sz="3600" dirty="0"/>
          </a:p>
        </p:txBody>
      </p:sp>
      <p:sp>
        <p:nvSpPr>
          <p:cNvPr id="6" name="内容占位符 5"/>
          <p:cNvSpPr>
            <a:spLocks noGrp="1"/>
          </p:cNvSpPr>
          <p:nvPr>
            <p:ph idx="1"/>
          </p:nvPr>
        </p:nvSpPr>
        <p:spPr>
          <a:xfrm>
            <a:off x="750888" y="1698625"/>
            <a:ext cx="7764462" cy="4945063"/>
          </a:xfrm>
        </p:spPr>
        <p:txBody>
          <a:bodyPr>
            <a:normAutofit fontScale="92500" lnSpcReduction="20000"/>
          </a:bodyPr>
          <a:lstStyle/>
          <a:p>
            <a:pPr indent="-170815" fontAlgn="auto">
              <a:spcAft>
                <a:spcPts val="0"/>
              </a:spcAft>
              <a:defRPr/>
            </a:pPr>
            <a:r>
              <a:rPr lang="zh-CN" altLang="en-US" sz="3200" dirty="0" smtClean="0">
                <a:latin typeface="宋体" pitchFamily="2" charset="-122"/>
                <a:ea typeface="宋体" pitchFamily="2" charset="-122"/>
              </a:rPr>
              <a:t>总线：信息传输的一组公共线。</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en-US" altLang="zh-CN" sz="3200" dirty="0" smtClean="0">
                <a:latin typeface="宋体" pitchFamily="2" charset="-122"/>
                <a:ea typeface="宋体" pitchFamily="2" charset="-122"/>
              </a:rPr>
              <a:t>     </a:t>
            </a:r>
            <a:r>
              <a:rPr lang="zh-CN" altLang="en-US" sz="3200" dirty="0" smtClean="0">
                <a:latin typeface="宋体" pitchFamily="2" charset="-122"/>
                <a:ea typeface="宋体" pitchFamily="2" charset="-122"/>
              </a:rPr>
              <a:t>数据总线（</a:t>
            </a:r>
            <a:r>
              <a:rPr lang="en-US" altLang="zh-CN" sz="3200" dirty="0" smtClean="0">
                <a:latin typeface="宋体" pitchFamily="2" charset="-122"/>
                <a:ea typeface="宋体" pitchFamily="2" charset="-122"/>
              </a:rPr>
              <a:t>DB</a:t>
            </a:r>
            <a:r>
              <a:rPr lang="zh-CN" altLang="en-US" sz="3200" dirty="0" smtClean="0">
                <a:latin typeface="宋体" pitchFamily="2" charset="-122"/>
                <a:ea typeface="宋体" pitchFamily="2" charset="-122"/>
              </a:rPr>
              <a:t>）：在</a:t>
            </a:r>
            <a:r>
              <a:rPr lang="en-US" altLang="zh-CN" sz="3200" dirty="0" smtClean="0">
                <a:latin typeface="宋体" pitchFamily="2" charset="-122"/>
                <a:ea typeface="宋体" pitchFamily="2" charset="-122"/>
              </a:rPr>
              <a:t>CPU</a:t>
            </a:r>
            <a:r>
              <a:rPr lang="zh-CN" altLang="en-US" sz="3200" dirty="0" smtClean="0">
                <a:latin typeface="宋体" pitchFamily="2" charset="-122"/>
                <a:ea typeface="宋体" pitchFamily="2" charset="-122"/>
              </a:rPr>
              <a:t>和存储器以及各个外部设备之间传输指令代码和各种信息编码的一组公共线。</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zh-CN" altLang="en-US" sz="3200" dirty="0" smtClean="0">
                <a:latin typeface="宋体" pitchFamily="2" charset="-122"/>
                <a:ea typeface="宋体" pitchFamily="2" charset="-122"/>
              </a:rPr>
              <a:t>换言之指令编码和信息编码统称为数据（数据编码）。</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en-US" altLang="zh-CN" sz="3200" dirty="0" smtClean="0">
                <a:latin typeface="宋体" pitchFamily="2" charset="-122"/>
                <a:ea typeface="宋体" pitchFamily="2" charset="-122"/>
              </a:rPr>
              <a:t>   </a:t>
            </a:r>
            <a:r>
              <a:rPr lang="zh-CN" altLang="en-US" sz="3200" dirty="0" smtClean="0">
                <a:latin typeface="宋体" pitchFamily="2" charset="-122"/>
                <a:ea typeface="宋体" pitchFamily="2" charset="-122"/>
              </a:rPr>
              <a:t>数据总线都是</a:t>
            </a:r>
            <a:r>
              <a:rPr lang="zh-CN" altLang="en-US" sz="3200" dirty="0" smtClean="0">
                <a:solidFill>
                  <a:srgbClr val="FF0000"/>
                </a:solidFill>
                <a:latin typeface="宋体" pitchFamily="2" charset="-122"/>
                <a:ea typeface="宋体" pitchFamily="2" charset="-122"/>
              </a:rPr>
              <a:t>双向</a:t>
            </a:r>
            <a:r>
              <a:rPr lang="zh-CN" altLang="en-US" sz="3200" dirty="0" smtClean="0">
                <a:latin typeface="宋体" pitchFamily="2" charset="-122"/>
                <a:ea typeface="宋体" pitchFamily="2" charset="-122"/>
              </a:rPr>
              <a:t>、</a:t>
            </a:r>
            <a:r>
              <a:rPr lang="zh-CN" altLang="en-US" sz="3200" dirty="0" smtClean="0">
                <a:solidFill>
                  <a:srgbClr val="FF0000"/>
                </a:solidFill>
                <a:latin typeface="宋体" pitchFamily="2" charset="-122"/>
                <a:ea typeface="宋体" pitchFamily="2" charset="-122"/>
              </a:rPr>
              <a:t>三态</a:t>
            </a:r>
            <a:r>
              <a:rPr lang="zh-CN" altLang="en-US" sz="3200" dirty="0" smtClean="0">
                <a:latin typeface="宋体" pitchFamily="2" charset="-122"/>
                <a:ea typeface="宋体" pitchFamily="2" charset="-122"/>
              </a:rPr>
              <a:t>的。</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en-US" altLang="zh-CN" sz="3200" dirty="0" smtClean="0">
                <a:latin typeface="宋体" pitchFamily="2" charset="-122"/>
                <a:ea typeface="宋体" pitchFamily="2" charset="-122"/>
              </a:rPr>
              <a:t>  </a:t>
            </a:r>
            <a:r>
              <a:rPr lang="zh-CN" altLang="en-US" sz="3200" dirty="0" smtClean="0">
                <a:latin typeface="宋体" pitchFamily="2" charset="-122"/>
                <a:ea typeface="宋体" pitchFamily="2" charset="-122"/>
              </a:rPr>
              <a:t>数据信息传输到</a:t>
            </a:r>
            <a:r>
              <a:rPr lang="en-US" altLang="zh-CN" sz="3200" dirty="0" smtClean="0">
                <a:latin typeface="宋体" pitchFamily="2" charset="-122"/>
                <a:ea typeface="宋体" pitchFamily="2" charset="-122"/>
              </a:rPr>
              <a:t>CPU</a:t>
            </a:r>
            <a:r>
              <a:rPr lang="zh-CN" altLang="en-US" sz="3200" dirty="0" smtClean="0">
                <a:latin typeface="宋体" pitchFamily="2" charset="-122"/>
                <a:ea typeface="宋体" pitchFamily="2" charset="-122"/>
              </a:rPr>
              <a:t>称之为“</a:t>
            </a:r>
            <a:r>
              <a:rPr lang="zh-CN" altLang="en-US" sz="3200" dirty="0" smtClean="0">
                <a:solidFill>
                  <a:srgbClr val="FF0000"/>
                </a:solidFill>
                <a:latin typeface="宋体" pitchFamily="2" charset="-122"/>
                <a:ea typeface="宋体" pitchFamily="2" charset="-122"/>
              </a:rPr>
              <a:t>读</a:t>
            </a:r>
            <a:r>
              <a:rPr lang="zh-CN" altLang="en-US" sz="3200" dirty="0" smtClean="0">
                <a:latin typeface="宋体" pitchFamily="2" charset="-122"/>
                <a:ea typeface="宋体" pitchFamily="2" charset="-122"/>
              </a:rPr>
              <a:t>”操作，反之出自</a:t>
            </a:r>
            <a:r>
              <a:rPr lang="en-US" altLang="zh-CN" sz="3200" dirty="0" smtClean="0">
                <a:latin typeface="宋体" pitchFamily="2" charset="-122"/>
                <a:ea typeface="宋体" pitchFamily="2" charset="-122"/>
              </a:rPr>
              <a:t>CPU</a:t>
            </a:r>
            <a:r>
              <a:rPr lang="zh-CN" altLang="en-US" sz="3200" dirty="0" smtClean="0">
                <a:latin typeface="宋体" pitchFamily="2" charset="-122"/>
                <a:ea typeface="宋体" pitchFamily="2" charset="-122"/>
              </a:rPr>
              <a:t>而传向存储器或者</a:t>
            </a:r>
            <a:r>
              <a:rPr lang="en-US" altLang="zh-CN" sz="3200" dirty="0" smtClean="0">
                <a:latin typeface="宋体" pitchFamily="2" charset="-122"/>
                <a:ea typeface="宋体" pitchFamily="2" charset="-122"/>
              </a:rPr>
              <a:t>I/O</a:t>
            </a:r>
            <a:r>
              <a:rPr lang="zh-CN" altLang="en-US" sz="3200" dirty="0" smtClean="0">
                <a:latin typeface="宋体" pitchFamily="2" charset="-122"/>
                <a:ea typeface="宋体" pitchFamily="2" charset="-122"/>
              </a:rPr>
              <a:t>端口的数据信息称之为“</a:t>
            </a:r>
            <a:r>
              <a:rPr lang="zh-CN" altLang="en-US" sz="3200" dirty="0" smtClean="0">
                <a:solidFill>
                  <a:srgbClr val="FF0000"/>
                </a:solidFill>
                <a:latin typeface="宋体" pitchFamily="2" charset="-122"/>
                <a:ea typeface="宋体" pitchFamily="2" charset="-122"/>
              </a:rPr>
              <a:t>写</a:t>
            </a:r>
            <a:r>
              <a:rPr lang="zh-CN" altLang="en-US" sz="3200" dirty="0" smtClean="0">
                <a:latin typeface="宋体" pitchFamily="2" charset="-122"/>
                <a:ea typeface="宋体" pitchFamily="2" charset="-122"/>
              </a:rPr>
              <a:t>”操作。显然都基于</a:t>
            </a:r>
            <a:r>
              <a:rPr lang="en-US" altLang="zh-CN" sz="3200" dirty="0" smtClean="0">
                <a:latin typeface="宋体" pitchFamily="2" charset="-122"/>
                <a:ea typeface="宋体" pitchFamily="2" charset="-122"/>
              </a:rPr>
              <a:t>CPU</a:t>
            </a:r>
            <a:r>
              <a:rPr lang="zh-CN" altLang="en-US" sz="3200" dirty="0" smtClean="0">
                <a:latin typeface="宋体" pitchFamily="2" charset="-122"/>
                <a:ea typeface="宋体" pitchFamily="2" charset="-122"/>
              </a:rPr>
              <a:t>操作。</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en-US" altLang="zh-CN" sz="3200" dirty="0" smtClean="0">
                <a:latin typeface="宋体" pitchFamily="2" charset="-122"/>
                <a:ea typeface="宋体" pitchFamily="2" charset="-122"/>
              </a:rPr>
              <a:t>            </a:t>
            </a:r>
            <a:endParaRPr lang="zh-CN" altLang="en-US" sz="3200" dirty="0">
              <a:latin typeface="宋体" pitchFamily="2" charset="-122"/>
              <a:ea typeface="宋体" pitchFamily="2" charset="-122"/>
            </a:endParaRPr>
          </a:p>
        </p:txBody>
      </p:sp>
      <p:sp>
        <p:nvSpPr>
          <p:cNvPr id="4" name="右箭头 3"/>
          <p:cNvSpPr/>
          <p:nvPr/>
        </p:nvSpPr>
        <p:spPr>
          <a:xfrm>
            <a:off x="6858000" y="1928813"/>
            <a:ext cx="428625"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 calcmode="lin" valueType="num">
                                      <p:cBhvr additive="base">
                                        <p:cTn id="11"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 calcmode="lin" valueType="num">
                                      <p:cBhvr additive="base">
                                        <p:cTn id="17" dur="500" fill="hold"/>
                                        <p:tgtEl>
                                          <p:spTgt spid="6">
                                            <p:txEl>
                                              <p:pRg st="4" end="4"/>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6">
                                            <p:txEl>
                                              <p:pRg st="4" end="4"/>
                                            </p:txEl>
                                          </p:spTgt>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anim calcmode="lin" valueType="num">
                                      <p:cBhvr additive="base">
                                        <p:cTn id="21" dur="500" fill="hold"/>
                                        <p:tgtEl>
                                          <p:spTgt spid="6">
                                            <p:txEl>
                                              <p:pRg st="5" end="5"/>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6">
                                            <p:txEl>
                                              <p:pRg st="5" end="5"/>
                                            </p:txEl>
                                          </p:spTgt>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1600000">
                                      <p:cBhvr>
                                        <p:cTn id="30" dur="2000" fill="hold"/>
                                        <p:tgtEl>
                                          <p:spTgt spid="6">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1-2 </a:t>
            </a:r>
            <a:r>
              <a:rPr lang="zh-CN" altLang="en-US" sz="3600" dirty="0" smtClean="0"/>
              <a:t>微型计算机典型结构及工作原理</a:t>
            </a:r>
            <a:endParaRPr lang="zh-CN" altLang="en-US" sz="3600" dirty="0"/>
          </a:p>
        </p:txBody>
      </p:sp>
      <p:sp>
        <p:nvSpPr>
          <p:cNvPr id="6" name="内容占位符 5"/>
          <p:cNvSpPr>
            <a:spLocks noGrp="1"/>
          </p:cNvSpPr>
          <p:nvPr>
            <p:ph idx="1"/>
          </p:nvPr>
        </p:nvSpPr>
        <p:spPr>
          <a:xfrm>
            <a:off x="750888" y="1698625"/>
            <a:ext cx="7764462" cy="4945063"/>
          </a:xfrm>
        </p:spPr>
        <p:txBody>
          <a:bodyPr>
            <a:normAutofit lnSpcReduction="10000"/>
          </a:bodyPr>
          <a:lstStyle/>
          <a:p>
            <a:pPr indent="-170815" fontAlgn="auto">
              <a:spcAft>
                <a:spcPts val="0"/>
              </a:spcAft>
              <a:defRPr/>
            </a:pPr>
            <a:r>
              <a:rPr lang="zh-CN" altLang="en-US" sz="3200" dirty="0" smtClean="0">
                <a:latin typeface="宋体" pitchFamily="2" charset="-122"/>
                <a:ea typeface="宋体" pitchFamily="2" charset="-122"/>
              </a:rPr>
              <a:t>总线：信息传输的一组公共线。</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en-US" altLang="zh-CN" sz="3200" dirty="0" smtClean="0">
                <a:latin typeface="宋体" pitchFamily="2" charset="-122"/>
                <a:ea typeface="宋体" pitchFamily="2" charset="-122"/>
              </a:rPr>
              <a:t>     </a:t>
            </a:r>
            <a:r>
              <a:rPr lang="zh-CN" altLang="en-US" sz="3200" dirty="0" smtClean="0">
                <a:latin typeface="宋体" pitchFamily="2" charset="-122"/>
                <a:ea typeface="宋体" pitchFamily="2" charset="-122"/>
              </a:rPr>
              <a:t>控制总线（</a:t>
            </a:r>
            <a:r>
              <a:rPr lang="en-US" altLang="zh-CN" sz="3200" dirty="0" smtClean="0">
                <a:latin typeface="宋体" pitchFamily="2" charset="-122"/>
                <a:ea typeface="宋体" pitchFamily="2" charset="-122"/>
              </a:rPr>
              <a:t>CB</a:t>
            </a:r>
            <a:r>
              <a:rPr lang="zh-CN" altLang="en-US" sz="3200" dirty="0" smtClean="0">
                <a:latin typeface="宋体" pitchFamily="2" charset="-122"/>
                <a:ea typeface="宋体" pitchFamily="2" charset="-122"/>
              </a:rPr>
              <a:t>）：在</a:t>
            </a:r>
            <a:r>
              <a:rPr lang="en-US" altLang="zh-CN" sz="3200" dirty="0" smtClean="0">
                <a:latin typeface="宋体" pitchFamily="2" charset="-122"/>
                <a:ea typeface="宋体" pitchFamily="2" charset="-122"/>
              </a:rPr>
              <a:t>CPU</a:t>
            </a:r>
            <a:r>
              <a:rPr lang="zh-CN" altLang="en-US" sz="3200" dirty="0" smtClean="0">
                <a:latin typeface="宋体" pitchFamily="2" charset="-122"/>
                <a:ea typeface="宋体" pitchFamily="2" charset="-122"/>
              </a:rPr>
              <a:t>和存储器以及各个外部设备之间、特别是在</a:t>
            </a:r>
            <a:r>
              <a:rPr lang="en-US" altLang="zh-CN" sz="3200" dirty="0" smtClean="0">
                <a:latin typeface="宋体" pitchFamily="2" charset="-122"/>
                <a:ea typeface="宋体" pitchFamily="2" charset="-122"/>
              </a:rPr>
              <a:t>CPU</a:t>
            </a:r>
            <a:r>
              <a:rPr lang="zh-CN" altLang="en-US" sz="3200" dirty="0" smtClean="0">
                <a:latin typeface="宋体" pitchFamily="2" charset="-122"/>
                <a:ea typeface="宋体" pitchFamily="2" charset="-122"/>
              </a:rPr>
              <a:t>电路引脚上传输控制信号的信号线总称。</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en-US" altLang="zh-CN" sz="3200" dirty="0" smtClean="0">
                <a:latin typeface="宋体" pitchFamily="2" charset="-122"/>
                <a:ea typeface="宋体" pitchFamily="2" charset="-122"/>
              </a:rPr>
              <a:t>   </a:t>
            </a:r>
            <a:r>
              <a:rPr lang="zh-CN" altLang="en-US" sz="3200" dirty="0" smtClean="0">
                <a:latin typeface="宋体" pitchFamily="2" charset="-122"/>
                <a:ea typeface="宋体" pitchFamily="2" charset="-122"/>
              </a:rPr>
              <a:t>这些控制信号有的是控制</a:t>
            </a:r>
            <a:r>
              <a:rPr lang="en-US" altLang="zh-CN" sz="3200" dirty="0" smtClean="0">
                <a:latin typeface="宋体" pitchFamily="2" charset="-122"/>
                <a:ea typeface="宋体" pitchFamily="2" charset="-122"/>
              </a:rPr>
              <a:t>CPU</a:t>
            </a:r>
            <a:r>
              <a:rPr lang="zh-CN" altLang="en-US" sz="3200" dirty="0" smtClean="0">
                <a:latin typeface="宋体" pitchFamily="2" charset="-122"/>
                <a:ea typeface="宋体" pitchFamily="2" charset="-122"/>
              </a:rPr>
              <a:t>的（输入），有的是</a:t>
            </a:r>
            <a:r>
              <a:rPr lang="en-US" altLang="zh-CN" sz="3200" dirty="0" smtClean="0">
                <a:latin typeface="宋体" pitchFamily="2" charset="-122"/>
                <a:ea typeface="宋体" pitchFamily="2" charset="-122"/>
              </a:rPr>
              <a:t>CPU</a:t>
            </a:r>
            <a:r>
              <a:rPr lang="zh-CN" altLang="en-US" sz="3200" dirty="0" smtClean="0">
                <a:latin typeface="宋体" pitchFamily="2" charset="-122"/>
                <a:ea typeface="宋体" pitchFamily="2" charset="-122"/>
              </a:rPr>
              <a:t>控制其外部电路部件的（输出）。</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zh-CN" altLang="en-US" sz="3200" dirty="0" smtClean="0">
                <a:latin typeface="宋体" pitchFamily="2" charset="-122"/>
                <a:ea typeface="宋体" pitchFamily="2" charset="-122"/>
              </a:rPr>
              <a:t>控制信号均以</a:t>
            </a:r>
            <a:r>
              <a:rPr lang="zh-CN" altLang="en-US" sz="3200" dirty="0" smtClean="0">
                <a:solidFill>
                  <a:srgbClr val="FF0000"/>
                </a:solidFill>
                <a:latin typeface="宋体" pitchFamily="2" charset="-122"/>
                <a:ea typeface="宋体" pitchFamily="2" charset="-122"/>
              </a:rPr>
              <a:t>主时钟</a:t>
            </a:r>
            <a:r>
              <a:rPr lang="zh-CN" altLang="en-US" sz="3200" dirty="0" smtClean="0">
                <a:latin typeface="宋体" pitchFamily="2" charset="-122"/>
                <a:ea typeface="宋体" pitchFamily="2" charset="-122"/>
              </a:rPr>
              <a:t>为基准，保证严格的</a:t>
            </a:r>
            <a:r>
              <a:rPr lang="zh-CN" altLang="en-US" sz="3200" dirty="0" smtClean="0">
                <a:solidFill>
                  <a:srgbClr val="FF0000"/>
                </a:solidFill>
                <a:latin typeface="宋体" pitchFamily="2" charset="-122"/>
                <a:ea typeface="宋体" pitchFamily="2" charset="-122"/>
              </a:rPr>
              <a:t>时序</a:t>
            </a:r>
            <a:r>
              <a:rPr lang="zh-CN" altLang="en-US" sz="3200" dirty="0" smtClean="0">
                <a:latin typeface="宋体" pitchFamily="2" charset="-122"/>
                <a:ea typeface="宋体" pitchFamily="2" charset="-122"/>
              </a:rPr>
              <a:t>。</a:t>
            </a:r>
            <a:endParaRPr lang="en-US" altLang="zh-CN" sz="3200" dirty="0" smtClean="0">
              <a:latin typeface="宋体" pitchFamily="2" charset="-122"/>
              <a:ea typeface="宋体" pitchFamily="2" charset="-122"/>
            </a:endParaRPr>
          </a:p>
          <a:p>
            <a:pPr indent="-170815" fontAlgn="auto">
              <a:spcAft>
                <a:spcPts val="0"/>
              </a:spcAft>
              <a:buFont typeface="Webdings" pitchFamily="18" charset="2"/>
              <a:buNone/>
              <a:defRPr/>
            </a:pPr>
            <a:r>
              <a:rPr lang="en-US" altLang="zh-CN" sz="3200" dirty="0" smtClean="0">
                <a:latin typeface="宋体" pitchFamily="2" charset="-122"/>
                <a:ea typeface="宋体" pitchFamily="2" charset="-122"/>
              </a:rPr>
              <a:t>            </a:t>
            </a:r>
            <a:endParaRPr lang="zh-CN" altLang="en-US" sz="3200" dirty="0">
              <a:latin typeface="宋体" pitchFamily="2" charset="-122"/>
              <a:ea typeface="宋体" pitchFamily="2" charset="-122"/>
            </a:endParaRPr>
          </a:p>
        </p:txBody>
      </p:sp>
      <p:sp>
        <p:nvSpPr>
          <p:cNvPr id="4" name="右箭头 3"/>
          <p:cNvSpPr/>
          <p:nvPr/>
        </p:nvSpPr>
        <p:spPr>
          <a:xfrm>
            <a:off x="6858000" y="1928813"/>
            <a:ext cx="428625"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 calcmode="lin" valueType="num">
                                      <p:cBhvr additive="base">
                                        <p:cTn id="13"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
                                            <p:txEl>
                                              <p:pRg st="3" end="3"/>
                                            </p:txEl>
                                          </p:spTgt>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 calcmode="lin" valueType="num">
                                      <p:cBhvr additive="base">
                                        <p:cTn id="17" dur="500" fill="hold"/>
                                        <p:tgtEl>
                                          <p:spTgt spid="6">
                                            <p:txEl>
                                              <p:pRg st="4" end="4"/>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6">
                                            <p:txEl>
                                              <p:pRg st="4" end="4"/>
                                            </p:txEl>
                                          </p:spTgt>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anim calcmode="lin" valueType="num">
                                      <p:cBhvr additive="base">
                                        <p:cTn id="21" dur="500" fill="hold"/>
                                        <p:tgtEl>
                                          <p:spTgt spid="6">
                                            <p:txEl>
                                              <p:pRg st="5" end="5"/>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6">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21600000">
                                      <p:cBhvr>
                                        <p:cTn id="26" dur="2000" fill="hold"/>
                                        <p:tgtEl>
                                          <p:spTgt spid="6">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en-US" altLang="zh-CN" sz="3600" dirty="0" smtClean="0"/>
              <a:t>2  </a:t>
            </a:r>
            <a:r>
              <a:rPr lang="zh-CN" altLang="en-US" sz="3600" dirty="0" smtClean="0"/>
              <a:t>单片机硬件基础</a:t>
            </a:r>
            <a:endParaRPr lang="zh-CN" altLang="en-US" sz="3600" dirty="0"/>
          </a:p>
        </p:txBody>
      </p:sp>
      <p:sp>
        <p:nvSpPr>
          <p:cNvPr id="3" name="内容占位符 2"/>
          <p:cNvSpPr>
            <a:spLocks noGrp="1"/>
          </p:cNvSpPr>
          <p:nvPr>
            <p:ph idx="1"/>
          </p:nvPr>
        </p:nvSpPr>
        <p:spPr>
          <a:xfrm>
            <a:off x="750888" y="1428750"/>
            <a:ext cx="7764462" cy="5000625"/>
          </a:xfrm>
        </p:spPr>
        <p:txBody>
          <a:bodyPr>
            <a:normAutofit fontScale="92500" lnSpcReduction="20000"/>
          </a:bodyPr>
          <a:lstStyle/>
          <a:p>
            <a:pPr indent="-170815" fontAlgn="auto">
              <a:lnSpc>
                <a:spcPct val="150000"/>
              </a:lnSpc>
              <a:spcAft>
                <a:spcPts val="0"/>
              </a:spcAft>
              <a:defRPr/>
            </a:pPr>
            <a:r>
              <a:rPr lang="zh-CN" altLang="en-US" sz="3200" dirty="0" smtClean="0"/>
              <a:t>在计算机科学与应用的实践中．微型计算机分支向着提高性能（包括速度和可靠性等</a:t>
            </a:r>
            <a:r>
              <a:rPr lang="en-US" sz="3200" dirty="0" smtClean="0"/>
              <a:t>)</a:t>
            </a:r>
            <a:r>
              <a:rPr lang="zh-CN" altLang="en-US" sz="3200" dirty="0" smtClean="0"/>
              <a:t>，扩充功能</a:t>
            </a:r>
            <a:r>
              <a:rPr lang="en-US" sz="3200" dirty="0" smtClean="0"/>
              <a:t>(</a:t>
            </a:r>
            <a:r>
              <a:rPr lang="zh-CN" altLang="en-US" sz="3200" dirty="0" smtClean="0"/>
              <a:t>包括开发多媒体</a:t>
            </a:r>
            <a:r>
              <a:rPr lang="en-US" sz="3200" dirty="0" smtClean="0"/>
              <a:t>Multimedia</a:t>
            </a:r>
            <a:r>
              <a:rPr lang="zh-CN" altLang="en-US" sz="3200" dirty="0" smtClean="0"/>
              <a:t>技术</a:t>
            </a:r>
            <a:r>
              <a:rPr lang="en-US" sz="3200" dirty="0" smtClean="0"/>
              <a:t>),</a:t>
            </a:r>
            <a:r>
              <a:rPr lang="zh-CN" altLang="en-US" sz="3200" dirty="0" smtClean="0"/>
              <a:t>增加集成度（缩小体积），降低功耗等方向不断地发展。单片机</a:t>
            </a:r>
            <a:r>
              <a:rPr lang="en-US" sz="3200" dirty="0" smtClean="0"/>
              <a:t>(Single Chip Computer,SCC)</a:t>
            </a:r>
            <a:r>
              <a:rPr lang="zh-CN" altLang="en-US" sz="3200" dirty="0" smtClean="0"/>
              <a:t>又称微控制器（</a:t>
            </a:r>
            <a:r>
              <a:rPr lang="en-US" sz="3200" dirty="0" smtClean="0"/>
              <a:t>Micro-controller</a:t>
            </a:r>
            <a:r>
              <a:rPr lang="zh-CN" altLang="en-US" sz="3200" dirty="0" smtClean="0"/>
              <a:t>）就是微型计算机迅速发展进程中的一个兴旺的家族。</a:t>
            </a:r>
            <a:endParaRPr lang="zh-CN" altLang="en-US" sz="32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en-US" altLang="zh-CN" sz="3600" dirty="0" smtClean="0"/>
              <a:t>2  </a:t>
            </a:r>
            <a:r>
              <a:rPr lang="zh-CN" altLang="en-US" sz="3600" dirty="0" smtClean="0"/>
              <a:t>单片机硬件基础</a:t>
            </a:r>
            <a:endParaRPr lang="zh-CN" altLang="en-US" sz="3600" dirty="0"/>
          </a:p>
        </p:txBody>
      </p:sp>
      <p:sp>
        <p:nvSpPr>
          <p:cNvPr id="3" name="内容占位符 2"/>
          <p:cNvSpPr>
            <a:spLocks noGrp="1"/>
          </p:cNvSpPr>
          <p:nvPr>
            <p:ph idx="1"/>
          </p:nvPr>
        </p:nvSpPr>
        <p:spPr>
          <a:xfrm>
            <a:off x="750888" y="1428750"/>
            <a:ext cx="7764462" cy="5000625"/>
          </a:xfrm>
        </p:spPr>
        <p:txBody>
          <a:bodyPr>
            <a:normAutofit lnSpcReduction="10000"/>
          </a:bodyPr>
          <a:lstStyle/>
          <a:p>
            <a:pPr indent="-170815" fontAlgn="auto">
              <a:lnSpc>
                <a:spcPct val="150000"/>
              </a:lnSpc>
              <a:spcAft>
                <a:spcPts val="0"/>
              </a:spcAft>
              <a:defRPr/>
            </a:pPr>
            <a:r>
              <a:rPr lang="zh-CN" altLang="en-US" sz="3200" dirty="0" smtClean="0"/>
              <a:t>着眼于汽车电控、智能仪表或智能终端、军事、工业装置乃至生活用具的自动控制等广泛应用，厂家在一个大规模集成电路芯片上制成了</a:t>
            </a:r>
            <a:r>
              <a:rPr lang="en-US" sz="3200" dirty="0" smtClean="0"/>
              <a:t>CPU</a:t>
            </a:r>
            <a:r>
              <a:rPr lang="zh-CN" altLang="en-US" sz="3200" dirty="0" smtClean="0"/>
              <a:t>和一定容量的程序存储器和数据存锗器以及一定数量的输人、输出接口</a:t>
            </a:r>
            <a:r>
              <a:rPr lang="en-US" sz="3200" dirty="0" smtClean="0"/>
              <a:t>(Interface</a:t>
            </a:r>
            <a:r>
              <a:rPr lang="zh-CN" altLang="en-US" sz="3200" dirty="0" smtClean="0"/>
              <a:t>），构造了完整的计算机结构，故称之为单片机。</a:t>
            </a:r>
          </a:p>
          <a:p>
            <a:pPr indent="-170815" fontAlgn="auto">
              <a:lnSpc>
                <a:spcPct val="150000"/>
              </a:lnSpc>
              <a:spcAft>
                <a:spcPts val="0"/>
              </a:spcAft>
              <a:defRPr/>
            </a:pPr>
            <a:endParaRPr lang="zh-CN" altLang="en-US" sz="32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428605"/>
            <a:ext cx="7886700" cy="571503"/>
          </a:xfrm>
        </p:spPr>
        <p:txBody>
          <a:bodyPr>
            <a:normAutofit fontScale="90000"/>
          </a:bodyPr>
          <a:lstStyle/>
          <a:p>
            <a:pPr fontAlgn="auto">
              <a:spcAft>
                <a:spcPts val="0"/>
              </a:spcAft>
              <a:defRPr/>
            </a:pPr>
            <a:r>
              <a:rPr lang="en-US" altLang="zh-CN" sz="4000" dirty="0" smtClean="0"/>
              <a:t>51</a:t>
            </a:r>
            <a:r>
              <a:rPr lang="zh-CN" altLang="en-US" sz="4000" dirty="0" smtClean="0"/>
              <a:t>系列单片机的结构框图</a:t>
            </a:r>
            <a:r>
              <a:rPr lang="en-US" altLang="zh-CN" sz="4000" dirty="0" smtClean="0"/>
              <a:t>——</a:t>
            </a:r>
            <a:r>
              <a:rPr lang="zh-CN" altLang="en-US" sz="4000" dirty="0" smtClean="0"/>
              <a:t>例如</a:t>
            </a:r>
            <a:endParaRPr lang="zh-CN" altLang="en-US" sz="4000" dirty="0"/>
          </a:p>
        </p:txBody>
      </p:sp>
      <p:pic>
        <p:nvPicPr>
          <p:cNvPr id="58370" name="Picture 3"/>
          <p:cNvPicPr>
            <a:picLocks noChangeAspect="1" noChangeArrowheads="1"/>
          </p:cNvPicPr>
          <p:nvPr/>
        </p:nvPicPr>
        <p:blipFill>
          <a:blip r:embed="rId2"/>
          <a:srcRect/>
          <a:stretch>
            <a:fillRect/>
          </a:stretch>
        </p:blipFill>
        <p:spPr bwMode="auto">
          <a:xfrm>
            <a:off x="0" y="1071563"/>
            <a:ext cx="9121775" cy="5500687"/>
          </a:xfrm>
          <a:prstGeom prst="rect">
            <a:avLst/>
          </a:prstGeom>
          <a:noFill/>
          <a:ln w="9525">
            <a:noFill/>
            <a:miter lim="800000"/>
            <a:headEnd/>
            <a:tailEnd/>
          </a:ln>
        </p:spPr>
      </p:pic>
      <p:sp>
        <p:nvSpPr>
          <p:cNvPr id="58371" name="TextBox 3"/>
          <p:cNvSpPr txBox="1">
            <a:spLocks noChangeArrowheads="1"/>
          </p:cNvSpPr>
          <p:nvPr/>
        </p:nvSpPr>
        <p:spPr bwMode="auto">
          <a:xfrm>
            <a:off x="0" y="4214813"/>
            <a:ext cx="1571625" cy="584200"/>
          </a:xfrm>
          <a:prstGeom prst="rect">
            <a:avLst/>
          </a:prstGeom>
          <a:noFill/>
          <a:ln w="9525">
            <a:noFill/>
            <a:miter lim="800000"/>
            <a:headEnd/>
            <a:tailEnd/>
          </a:ln>
        </p:spPr>
        <p:txBody>
          <a:bodyPr>
            <a:spAutoFit/>
          </a:bodyPr>
          <a:lstStyle/>
          <a:p>
            <a:r>
              <a:rPr lang="zh-CN" altLang="en-US" sz="3200">
                <a:ea typeface="黑体" pitchFamily="49" charset="-122"/>
              </a:rPr>
              <a:t>图</a:t>
            </a:r>
            <a:r>
              <a:rPr lang="en-US" altLang="zh-CN" sz="3200">
                <a:ea typeface="黑体" pitchFamily="49" charset="-122"/>
              </a:rPr>
              <a:t>2-1</a:t>
            </a:r>
            <a:endParaRPr lang="zh-CN" altLang="en-US" sz="3200">
              <a:ea typeface="黑体" pitchFamily="49"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内容占位符 2"/>
          <p:cNvSpPr>
            <a:spLocks noGrp="1"/>
          </p:cNvSpPr>
          <p:nvPr>
            <p:ph idx="1"/>
          </p:nvPr>
        </p:nvSpPr>
        <p:spPr bwMode="auto">
          <a:xfrm>
            <a:off x="500063" y="571500"/>
            <a:ext cx="8015287" cy="5589588"/>
          </a:xfrm>
        </p:spPr>
        <p:txBody>
          <a:bodyPr wrap="square" numCol="1" anchor="t" anchorCtr="0" compatLnSpc="1">
            <a:prstTxWarp prst="textNoShape">
              <a:avLst/>
            </a:prstTxWarp>
          </a:bodyPr>
          <a:lstStyle/>
          <a:p>
            <a:r>
              <a:rPr lang="zh-CN" altLang="en-US" sz="3200" smtClean="0"/>
              <a:t>图</a:t>
            </a:r>
            <a:r>
              <a:rPr lang="en-US" altLang="zh-CN" sz="3200" smtClean="0"/>
              <a:t>2-1</a:t>
            </a:r>
            <a:r>
              <a:rPr lang="zh-CN" altLang="en-US" sz="3200" smtClean="0"/>
              <a:t>是外形封装如下集成芯片的内部展示</a:t>
            </a:r>
          </a:p>
        </p:txBody>
      </p:sp>
      <p:pic>
        <p:nvPicPr>
          <p:cNvPr id="59394" name="Picture 2"/>
          <p:cNvPicPr>
            <a:picLocks noChangeAspect="1" noChangeArrowheads="1"/>
          </p:cNvPicPr>
          <p:nvPr/>
        </p:nvPicPr>
        <p:blipFill>
          <a:blip r:embed="rId2"/>
          <a:srcRect/>
          <a:stretch>
            <a:fillRect/>
          </a:stretch>
        </p:blipFill>
        <p:spPr bwMode="auto">
          <a:xfrm>
            <a:off x="642938" y="1214438"/>
            <a:ext cx="7807325" cy="4946650"/>
          </a:xfrm>
          <a:prstGeom prst="rect">
            <a:avLst/>
          </a:prstGeom>
          <a:noFill/>
          <a:ln w="9525">
            <a:noFill/>
            <a:miter lim="800000"/>
            <a:headEnd/>
            <a:tailEnd/>
          </a:ln>
        </p:spPr>
      </p:pic>
      <p:sp>
        <p:nvSpPr>
          <p:cNvPr id="59395" name="TextBox 4"/>
          <p:cNvSpPr txBox="1">
            <a:spLocks noChangeArrowheads="1"/>
          </p:cNvSpPr>
          <p:nvPr/>
        </p:nvSpPr>
        <p:spPr bwMode="auto">
          <a:xfrm>
            <a:off x="4071938" y="5929313"/>
            <a:ext cx="2214562" cy="523875"/>
          </a:xfrm>
          <a:prstGeom prst="rect">
            <a:avLst/>
          </a:prstGeom>
          <a:noFill/>
          <a:ln w="9525">
            <a:noFill/>
            <a:miter lim="800000"/>
            <a:headEnd/>
            <a:tailEnd/>
          </a:ln>
        </p:spPr>
        <p:txBody>
          <a:bodyPr>
            <a:spAutoFit/>
          </a:bodyPr>
          <a:lstStyle/>
          <a:p>
            <a:r>
              <a:rPr lang="zh-CN" altLang="en-US" sz="2800">
                <a:ea typeface="黑体" pitchFamily="49" charset="-122"/>
              </a:rPr>
              <a:t>图</a:t>
            </a:r>
            <a:r>
              <a:rPr lang="en-US" altLang="zh-CN" sz="2800">
                <a:ea typeface="黑体" pitchFamily="49" charset="-122"/>
              </a:rPr>
              <a:t>2-2</a:t>
            </a:r>
            <a:endParaRPr lang="zh-CN" altLang="en-US" sz="2800">
              <a:ea typeface="黑体"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57233"/>
            <a:ext cx="7886700" cy="1071570"/>
          </a:xfrm>
        </p:spPr>
        <p:txBody>
          <a:bodyPr/>
          <a:lstStyle/>
          <a:p>
            <a:pPr algn="ctr" fontAlgn="auto">
              <a:spcAft>
                <a:spcPts val="0"/>
              </a:spcAft>
              <a:defRPr/>
            </a:pPr>
            <a:r>
              <a:rPr lang="zh-CN" altLang="en-US" sz="3200" dirty="0" smtClean="0"/>
              <a:t>内容概要</a:t>
            </a:r>
            <a:endParaRPr lang="zh-CN" altLang="en-US" sz="3200" dirty="0"/>
          </a:p>
        </p:txBody>
      </p:sp>
      <p:sp>
        <p:nvSpPr>
          <p:cNvPr id="20482" name="内容占位符 2"/>
          <p:cNvSpPr>
            <a:spLocks noGrp="1"/>
          </p:cNvSpPr>
          <p:nvPr>
            <p:ph idx="1"/>
          </p:nvPr>
        </p:nvSpPr>
        <p:spPr bwMode="auto">
          <a:xfrm>
            <a:off x="571500" y="1928813"/>
            <a:ext cx="8229600" cy="928687"/>
          </a:xfrm>
        </p:spPr>
        <p:txBody>
          <a:bodyPr wrap="square" numCol="1" anchor="t" anchorCtr="0" compatLnSpc="1">
            <a:prstTxWarp prst="textNoShape">
              <a:avLst/>
            </a:prstTxWarp>
          </a:bodyPr>
          <a:lstStyle/>
          <a:p>
            <a:pPr>
              <a:buFont typeface="Webdings" pitchFamily="18" charset="2"/>
              <a:buNone/>
            </a:pPr>
            <a:r>
              <a:rPr lang="zh-CN" altLang="en-US" sz="2400" b="1" smtClean="0"/>
              <a:t>第</a:t>
            </a:r>
            <a:r>
              <a:rPr lang="zh-CN" altLang="en-US" sz="2400" b="1" smtClean="0">
                <a:hlinkClick r:id="rId3" action="ppaction://hlinksldjump"/>
              </a:rPr>
              <a:t>六</a:t>
            </a:r>
            <a:r>
              <a:rPr lang="zh-CN" altLang="en-US" sz="2400" b="1" smtClean="0"/>
              <a:t>章  计数</a:t>
            </a:r>
            <a:r>
              <a:rPr lang="en-US" altLang="zh-CN" sz="2400" b="1" smtClean="0"/>
              <a:t>/</a:t>
            </a:r>
            <a:r>
              <a:rPr lang="zh-CN" altLang="en-US" sz="2400" b="1" smtClean="0"/>
              <a:t>定时器（</a:t>
            </a:r>
            <a:r>
              <a:rPr lang="en-US" altLang="zh-CN" sz="2400" b="1" smtClean="0"/>
              <a:t>C/T</a:t>
            </a:r>
            <a:r>
              <a:rPr lang="zh-CN" altLang="en-US" sz="2400" b="1" smtClean="0"/>
              <a:t>）</a:t>
            </a:r>
            <a:endParaRPr lang="en-US" altLang="zh-CN" sz="2400" b="1" smtClean="0"/>
          </a:p>
          <a:p>
            <a:pPr>
              <a:buFont typeface="Webdings" pitchFamily="18" charset="2"/>
              <a:buNone/>
            </a:pPr>
            <a:r>
              <a:rPr lang="en-US" altLang="zh-CN" sz="2400" b="1" smtClean="0"/>
              <a:t>   6-1   C/T</a:t>
            </a:r>
            <a:r>
              <a:rPr lang="zh-CN" altLang="en-US" sz="2400" b="1" smtClean="0"/>
              <a:t>的模式控制及控制寄存器 </a:t>
            </a:r>
            <a:endParaRPr lang="en-US" altLang="zh-CN" sz="2400" b="1" smtClean="0"/>
          </a:p>
          <a:p>
            <a:pPr>
              <a:buFont typeface="Webdings" pitchFamily="18" charset="2"/>
              <a:buNone/>
            </a:pPr>
            <a:endParaRPr lang="en-US" altLang="zh-CN" sz="2400" b="1" smtClean="0"/>
          </a:p>
        </p:txBody>
      </p:sp>
      <p:sp>
        <p:nvSpPr>
          <p:cNvPr id="4" name="TextBox 3"/>
          <p:cNvSpPr txBox="1">
            <a:spLocks noChangeArrowheads="1"/>
          </p:cNvSpPr>
          <p:nvPr/>
        </p:nvSpPr>
        <p:spPr bwMode="auto">
          <a:xfrm>
            <a:off x="395288" y="4143375"/>
            <a:ext cx="8286750" cy="2308225"/>
          </a:xfrm>
          <a:prstGeom prst="rect">
            <a:avLst/>
          </a:prstGeom>
          <a:noFill/>
          <a:ln w="9525">
            <a:noFill/>
            <a:miter lim="800000"/>
            <a:headEnd/>
            <a:tailEnd/>
          </a:ln>
        </p:spPr>
        <p:txBody>
          <a:bodyPr>
            <a:spAutoFit/>
          </a:bodyPr>
          <a:lstStyle/>
          <a:p>
            <a:pPr>
              <a:lnSpc>
                <a:spcPct val="150000"/>
              </a:lnSpc>
            </a:pPr>
            <a:r>
              <a:rPr lang="zh-CN" altLang="en-US" b="1">
                <a:latin typeface="黑体" pitchFamily="49" charset="-122"/>
                <a:ea typeface="黑体" pitchFamily="49" charset="-122"/>
              </a:rPr>
              <a:t> 第</a:t>
            </a:r>
            <a:r>
              <a:rPr lang="zh-CN" altLang="en-US" b="1">
                <a:latin typeface="黑体" pitchFamily="49" charset="-122"/>
                <a:ea typeface="黑体" pitchFamily="49" charset="-122"/>
                <a:hlinkClick r:id="rId4" action="ppaction://hlinksldjump"/>
              </a:rPr>
              <a:t>七</a:t>
            </a:r>
            <a:r>
              <a:rPr lang="zh-CN" altLang="en-US" b="1">
                <a:latin typeface="黑体" pitchFamily="49" charset="-122"/>
                <a:ea typeface="黑体" pitchFamily="49" charset="-122"/>
              </a:rPr>
              <a:t>章  </a:t>
            </a:r>
            <a:r>
              <a:rPr lang="en-US" altLang="zh-CN" b="1">
                <a:latin typeface="黑体" pitchFamily="49" charset="-122"/>
                <a:ea typeface="黑体" pitchFamily="49" charset="-122"/>
              </a:rPr>
              <a:t>MCS-51</a:t>
            </a:r>
            <a:r>
              <a:rPr lang="zh-CN" altLang="en-US" b="1">
                <a:latin typeface="黑体" pitchFamily="49" charset="-122"/>
                <a:ea typeface="黑体" pitchFamily="49" charset="-122"/>
              </a:rPr>
              <a:t>单片机的串行</a:t>
            </a:r>
            <a:r>
              <a:rPr lang="en-US" altLang="zh-CN" b="1">
                <a:latin typeface="黑体" pitchFamily="49" charset="-122"/>
                <a:ea typeface="黑体" pitchFamily="49" charset="-122"/>
              </a:rPr>
              <a:t>I/O</a:t>
            </a:r>
            <a:r>
              <a:rPr lang="zh-CN" altLang="en-US" b="1">
                <a:latin typeface="黑体" pitchFamily="49" charset="-122"/>
                <a:ea typeface="黑体" pitchFamily="49" charset="-122"/>
              </a:rPr>
              <a:t>口</a:t>
            </a:r>
            <a:endParaRPr lang="en-US" altLang="zh-CN" b="1">
              <a:latin typeface="黑体" pitchFamily="49" charset="-122"/>
              <a:ea typeface="黑体" pitchFamily="49" charset="-122"/>
            </a:endParaRPr>
          </a:p>
          <a:p>
            <a:pPr>
              <a:lnSpc>
                <a:spcPct val="150000"/>
              </a:lnSpc>
            </a:pPr>
            <a:r>
              <a:rPr lang="en-US" altLang="zh-CN" b="1">
                <a:ea typeface="黑体" pitchFamily="49" charset="-122"/>
              </a:rPr>
              <a:t>      7-1     </a:t>
            </a:r>
            <a:r>
              <a:rPr lang="zh-CN" altLang="en-US" b="1">
                <a:ea typeface="黑体" pitchFamily="49" charset="-122"/>
              </a:rPr>
              <a:t> 浅谈串行通信</a:t>
            </a:r>
            <a:endParaRPr lang="en-US" altLang="zh-CN" b="1">
              <a:ea typeface="黑体" pitchFamily="49" charset="-122"/>
            </a:endParaRPr>
          </a:p>
          <a:p>
            <a:pPr>
              <a:lnSpc>
                <a:spcPct val="150000"/>
              </a:lnSpc>
            </a:pPr>
            <a:r>
              <a:rPr lang="en-US" altLang="zh-CN" b="1">
                <a:ea typeface="黑体" pitchFamily="49" charset="-122"/>
              </a:rPr>
              <a:t>      7</a:t>
            </a:r>
            <a:r>
              <a:rPr lang="en-US" altLang="zh-CN" b="1">
                <a:ea typeface="黑体" pitchFamily="49" charset="-122"/>
                <a:hlinkClick r:id="rId5" action="ppaction://hlinksldjump"/>
              </a:rPr>
              <a:t>-</a:t>
            </a:r>
            <a:r>
              <a:rPr lang="en-US" altLang="zh-CN" b="1">
                <a:ea typeface="黑体" pitchFamily="49" charset="-122"/>
              </a:rPr>
              <a:t>2      MCS-51</a:t>
            </a:r>
            <a:r>
              <a:rPr lang="zh-CN" altLang="en-US" b="1">
                <a:ea typeface="黑体" pitchFamily="49" charset="-122"/>
              </a:rPr>
              <a:t>单片机串口</a:t>
            </a:r>
            <a:endParaRPr lang="en-US" altLang="zh-CN" b="1">
              <a:ea typeface="黑体" pitchFamily="49" charset="-122"/>
            </a:endParaRPr>
          </a:p>
          <a:p>
            <a:pPr>
              <a:lnSpc>
                <a:spcPct val="150000"/>
              </a:lnSpc>
            </a:pPr>
            <a:r>
              <a:rPr lang="en-US" altLang="zh-CN" b="1">
                <a:ea typeface="黑体" pitchFamily="49" charset="-122"/>
              </a:rPr>
              <a:t>      7</a:t>
            </a:r>
            <a:r>
              <a:rPr lang="en-US" altLang="zh-CN" b="1">
                <a:ea typeface="黑体" pitchFamily="49" charset="-122"/>
                <a:hlinkClick r:id="rId6" action="ppaction://hlinksldjump"/>
              </a:rPr>
              <a:t>-</a:t>
            </a:r>
            <a:r>
              <a:rPr lang="en-US" altLang="zh-CN" b="1">
                <a:ea typeface="黑体" pitchFamily="49" charset="-122"/>
              </a:rPr>
              <a:t>3      MCS-51</a:t>
            </a:r>
            <a:r>
              <a:rPr lang="zh-CN" altLang="en-US" b="1">
                <a:ea typeface="黑体" pitchFamily="49" charset="-122"/>
              </a:rPr>
              <a:t>单片机串口应用</a:t>
            </a:r>
            <a:endParaRPr lang="en-US" altLang="zh-CN" b="1">
              <a:ea typeface="黑体" pitchFamily="49" charset="-122"/>
            </a:endParaRPr>
          </a:p>
        </p:txBody>
      </p:sp>
      <p:sp>
        <p:nvSpPr>
          <p:cNvPr id="6" name="TextBox 5"/>
          <p:cNvSpPr txBox="1"/>
          <p:nvPr/>
        </p:nvSpPr>
        <p:spPr>
          <a:xfrm>
            <a:off x="785813" y="2857500"/>
            <a:ext cx="7500937" cy="461963"/>
          </a:xfrm>
          <a:prstGeom prst="rect">
            <a:avLst/>
          </a:prstGeom>
          <a:noFill/>
        </p:spPr>
        <p:txBody>
          <a:bodyPr>
            <a:spAutoFit/>
          </a:bodyPr>
          <a:lstStyle/>
          <a:p>
            <a:pPr fontAlgn="auto">
              <a:spcBef>
                <a:spcPts val="0"/>
              </a:spcBef>
              <a:spcAft>
                <a:spcPts val="0"/>
              </a:spcAft>
              <a:defRPr/>
            </a:pPr>
            <a:r>
              <a:rPr lang="en-US" altLang="zh-CN" dirty="0">
                <a:latin typeface="+mn-lt"/>
                <a:ea typeface="+mn-ea"/>
              </a:rPr>
              <a:t>   </a:t>
            </a:r>
            <a:r>
              <a:rPr lang="en-US" altLang="zh-CN" b="1" dirty="0">
                <a:latin typeface="+mn-ea"/>
                <a:ea typeface="+mn-ea"/>
              </a:rPr>
              <a:t>6</a:t>
            </a:r>
            <a:r>
              <a:rPr lang="en-US" altLang="zh-CN" b="1" dirty="0">
                <a:latin typeface="+mn-ea"/>
                <a:ea typeface="+mn-ea"/>
                <a:hlinkClick r:id="rId7" action="ppaction://hlinksldjump"/>
              </a:rPr>
              <a:t>-</a:t>
            </a:r>
            <a:r>
              <a:rPr lang="en-US" altLang="zh-CN" b="1" dirty="0">
                <a:latin typeface="+mn-ea"/>
                <a:ea typeface="+mn-ea"/>
              </a:rPr>
              <a:t>2</a:t>
            </a:r>
            <a:r>
              <a:rPr lang="en-US" altLang="zh-CN" b="1" dirty="0">
                <a:latin typeface="+mn-lt"/>
                <a:ea typeface="+mn-ea"/>
              </a:rPr>
              <a:t>     C/T0</a:t>
            </a:r>
            <a:r>
              <a:rPr lang="zh-CN" altLang="en-US" b="1" dirty="0">
                <a:latin typeface="+mn-lt"/>
                <a:ea typeface="+mn-ea"/>
              </a:rPr>
              <a:t>与</a:t>
            </a:r>
            <a:r>
              <a:rPr lang="en-US" altLang="zh-CN" b="1" dirty="0">
                <a:latin typeface="+mn-lt"/>
                <a:ea typeface="+mn-ea"/>
              </a:rPr>
              <a:t>C/T1</a:t>
            </a:r>
            <a:r>
              <a:rPr lang="zh-CN" altLang="en-US" b="1" dirty="0">
                <a:latin typeface="+mn-lt"/>
                <a:ea typeface="+mn-ea"/>
              </a:rPr>
              <a:t> 的工作方式及工作模式</a:t>
            </a:r>
            <a:r>
              <a:rPr lang="en-US" altLang="zh-CN" b="1" dirty="0">
                <a:latin typeface="+mn-lt"/>
                <a:ea typeface="+mn-ea"/>
              </a:rPr>
              <a:t>   </a:t>
            </a:r>
            <a:endParaRPr lang="zh-CN" altLang="en-US" b="1" dirty="0">
              <a:latin typeface="+mn-lt"/>
              <a:ea typeface="+mn-ea"/>
            </a:endParaRPr>
          </a:p>
        </p:txBody>
      </p:sp>
      <p:sp>
        <p:nvSpPr>
          <p:cNvPr id="7" name="TextBox 6"/>
          <p:cNvSpPr txBox="1"/>
          <p:nvPr/>
        </p:nvSpPr>
        <p:spPr>
          <a:xfrm>
            <a:off x="928688" y="3500438"/>
            <a:ext cx="6072187" cy="461962"/>
          </a:xfrm>
          <a:prstGeom prst="rect">
            <a:avLst/>
          </a:prstGeom>
          <a:noFill/>
        </p:spPr>
        <p:txBody>
          <a:bodyPr>
            <a:spAutoFit/>
          </a:bodyPr>
          <a:lstStyle/>
          <a:p>
            <a:pPr fontAlgn="auto">
              <a:spcBef>
                <a:spcPts val="0"/>
              </a:spcBef>
              <a:spcAft>
                <a:spcPts val="0"/>
              </a:spcAft>
              <a:defRPr/>
            </a:pPr>
            <a:r>
              <a:rPr lang="en-US" altLang="zh-CN" b="1" dirty="0">
                <a:latin typeface="+mn-ea"/>
                <a:ea typeface="+mn-ea"/>
              </a:rPr>
              <a:t> 6</a:t>
            </a:r>
            <a:r>
              <a:rPr lang="en-US" altLang="zh-CN" b="1" dirty="0">
                <a:latin typeface="+mn-ea"/>
                <a:ea typeface="+mn-ea"/>
                <a:hlinkClick r:id="rId8" action="ppaction://hlinksldjump"/>
              </a:rPr>
              <a:t>-</a:t>
            </a:r>
            <a:r>
              <a:rPr lang="en-US" altLang="zh-CN" b="1" dirty="0">
                <a:latin typeface="+mn-ea"/>
                <a:ea typeface="+mn-ea"/>
              </a:rPr>
              <a:t>3  </a:t>
            </a:r>
            <a:r>
              <a:rPr lang="zh-CN" altLang="en-US" b="1" dirty="0">
                <a:latin typeface="+mn-ea"/>
                <a:ea typeface="+mn-ea"/>
              </a:rPr>
              <a:t>计数器</a:t>
            </a:r>
            <a:r>
              <a:rPr lang="en-US" altLang="zh-CN" b="1" dirty="0">
                <a:latin typeface="+mn-ea"/>
                <a:ea typeface="+mn-ea"/>
              </a:rPr>
              <a:t>/</a:t>
            </a:r>
            <a:r>
              <a:rPr lang="zh-CN" altLang="en-US" b="1" dirty="0">
                <a:latin typeface="+mn-ea"/>
                <a:ea typeface="+mn-ea"/>
              </a:rPr>
              <a:t>定时器的应用</a:t>
            </a:r>
            <a:endParaRPr lang="zh-CN" altLang="en-US" b="1" dirty="0">
              <a:latin typeface="+mn-lt"/>
              <a:ea typeface="+mn-ea"/>
            </a:endParaRPr>
          </a:p>
        </p:txBody>
      </p:sp>
      <p:sp>
        <p:nvSpPr>
          <p:cNvPr id="8" name="下箭头 7">
            <a:hlinkClick r:id="rId9" action="ppaction://hlinksldjump"/>
          </p:cNvPr>
          <p:cNvSpPr/>
          <p:nvPr/>
        </p:nvSpPr>
        <p:spPr>
          <a:xfrm>
            <a:off x="7643813" y="5500688"/>
            <a:ext cx="857250" cy="10001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additive="base">
                                        <p:cTn id="2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 calcmode="lin" valueType="num">
                                      <p:cBhvr additive="base">
                                        <p:cTn id="2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57167"/>
            <a:ext cx="7886700" cy="714380"/>
          </a:xfrm>
        </p:spPr>
        <p:txBody>
          <a:bodyPr/>
          <a:lstStyle/>
          <a:p>
            <a:pPr fontAlgn="auto">
              <a:spcAft>
                <a:spcPts val="0"/>
              </a:spcAft>
              <a:defRPr/>
            </a:pPr>
            <a:r>
              <a:rPr lang="zh-CN" altLang="en-US" sz="3600" dirty="0" smtClean="0"/>
              <a:t>从应用者的关注来研习</a:t>
            </a:r>
            <a:r>
              <a:rPr lang="en-US" altLang="zh-CN" sz="3600" dirty="0" smtClean="0"/>
              <a:t>51</a:t>
            </a:r>
            <a:r>
              <a:rPr lang="zh-CN" altLang="en-US" sz="3600" dirty="0" smtClean="0"/>
              <a:t>单片机</a:t>
            </a:r>
            <a:endParaRPr lang="zh-CN" altLang="en-US" sz="3600" dirty="0"/>
          </a:p>
        </p:txBody>
      </p:sp>
      <p:sp>
        <p:nvSpPr>
          <p:cNvPr id="3" name="内容占位符 2"/>
          <p:cNvSpPr>
            <a:spLocks noGrp="1"/>
          </p:cNvSpPr>
          <p:nvPr>
            <p:ph idx="1"/>
          </p:nvPr>
        </p:nvSpPr>
        <p:spPr bwMode="auto">
          <a:xfrm>
            <a:off x="750888" y="1143000"/>
            <a:ext cx="7764462" cy="5018088"/>
          </a:xfrm>
        </p:spPr>
        <p:txBody>
          <a:bodyPr wrap="square" numCol="1" anchor="t" anchorCtr="0" compatLnSpc="1">
            <a:prstTxWarp prst="textNoShape">
              <a:avLst/>
            </a:prstTxWarp>
          </a:bodyPr>
          <a:lstStyle/>
          <a:p>
            <a:r>
              <a:rPr lang="en-US" altLang="zh-CN" sz="3200" smtClean="0"/>
              <a:t>1.</a:t>
            </a:r>
            <a:r>
              <a:rPr lang="zh-CN" altLang="en-US" sz="3200" smtClean="0"/>
              <a:t>单一电源由</a:t>
            </a:r>
            <a:r>
              <a:rPr lang="en-US" altLang="zh-CN" sz="3200" smtClean="0"/>
              <a:t>Vcc</a:t>
            </a:r>
            <a:r>
              <a:rPr lang="zh-CN" altLang="en-US" sz="3200" smtClean="0"/>
              <a:t>与</a:t>
            </a:r>
            <a:r>
              <a:rPr lang="en-US" altLang="zh-CN" sz="3200" smtClean="0"/>
              <a:t>GND(</a:t>
            </a:r>
            <a:r>
              <a:rPr lang="zh-CN" altLang="en-US" sz="3200" smtClean="0"/>
              <a:t>或</a:t>
            </a:r>
            <a:r>
              <a:rPr lang="en-US" altLang="zh-CN" sz="3200" smtClean="0"/>
              <a:t>Vss)</a:t>
            </a:r>
            <a:r>
              <a:rPr lang="zh-CN" altLang="en-US" sz="3200" smtClean="0"/>
              <a:t>接入</a:t>
            </a:r>
            <a:r>
              <a:rPr lang="en-US" altLang="zh-CN" sz="3200" smtClean="0"/>
              <a:t>(+5V</a:t>
            </a:r>
            <a:r>
              <a:rPr lang="zh-CN" altLang="en-US" sz="3200" smtClean="0"/>
              <a:t>电源）</a:t>
            </a:r>
            <a:endParaRPr lang="en-US" altLang="zh-CN" sz="3200" smtClean="0"/>
          </a:p>
          <a:p>
            <a:endParaRPr lang="en-US" altLang="zh-CN" sz="3200" smtClean="0"/>
          </a:p>
          <a:p>
            <a:r>
              <a:rPr lang="en-US" altLang="zh-CN" sz="3200" smtClean="0"/>
              <a:t>2.</a:t>
            </a:r>
            <a:r>
              <a:rPr lang="zh-CN" altLang="en-US" sz="3200" smtClean="0"/>
              <a:t>时钟电路</a:t>
            </a:r>
            <a:r>
              <a:rPr lang="en-US" altLang="zh-CN" sz="3200" smtClean="0"/>
              <a:t>XTALl</a:t>
            </a:r>
            <a:r>
              <a:rPr lang="zh-CN" altLang="en-US" sz="3200" smtClean="0"/>
              <a:t>与</a:t>
            </a:r>
            <a:r>
              <a:rPr lang="en-US" altLang="zh-CN" sz="3200" smtClean="0"/>
              <a:t>XTAL2</a:t>
            </a:r>
            <a:r>
              <a:rPr lang="zh-CN" altLang="en-US" sz="3200" smtClean="0"/>
              <a:t>内部设有数字方波振荡电路，只需接入一颗无源石英晶体（决定了主时钟频率）。</a:t>
            </a:r>
            <a:endParaRPr lang="en-US" altLang="zh-CN" sz="3200" smtClean="0"/>
          </a:p>
          <a:p>
            <a:endParaRPr lang="en-US" altLang="zh-CN" sz="3200" smtClean="0"/>
          </a:p>
          <a:p>
            <a:pPr>
              <a:buFont typeface="Webdings" pitchFamily="18" charset="2"/>
              <a:buNone/>
            </a:pPr>
            <a:endParaRPr lang="en-US" altLang="zh-CN" sz="3200" smtClean="0"/>
          </a:p>
          <a:p>
            <a:endParaRPr lang="zh-CN" altLang="en-US" sz="32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57167"/>
            <a:ext cx="7886700" cy="714380"/>
          </a:xfrm>
        </p:spPr>
        <p:txBody>
          <a:bodyPr/>
          <a:lstStyle/>
          <a:p>
            <a:pPr fontAlgn="auto">
              <a:spcAft>
                <a:spcPts val="0"/>
              </a:spcAft>
              <a:defRPr/>
            </a:pPr>
            <a:r>
              <a:rPr lang="zh-CN" altLang="en-US" sz="3600" dirty="0" smtClean="0"/>
              <a:t>从应用者的关注来研习</a:t>
            </a:r>
            <a:r>
              <a:rPr lang="en-US" altLang="zh-CN" sz="3600" dirty="0" smtClean="0"/>
              <a:t>51</a:t>
            </a:r>
            <a:r>
              <a:rPr lang="zh-CN" altLang="en-US" sz="3600" dirty="0" smtClean="0"/>
              <a:t>单片机</a:t>
            </a:r>
            <a:endParaRPr lang="zh-CN" altLang="en-US" sz="3600" dirty="0"/>
          </a:p>
        </p:txBody>
      </p:sp>
      <p:sp>
        <p:nvSpPr>
          <p:cNvPr id="61442" name="内容占位符 2"/>
          <p:cNvSpPr>
            <a:spLocks noGrp="1"/>
          </p:cNvSpPr>
          <p:nvPr>
            <p:ph idx="1"/>
          </p:nvPr>
        </p:nvSpPr>
        <p:spPr bwMode="auto">
          <a:xfrm>
            <a:off x="750888" y="1143000"/>
            <a:ext cx="7764462" cy="5018088"/>
          </a:xfrm>
        </p:spPr>
        <p:txBody>
          <a:bodyPr wrap="square" numCol="1" anchor="t" anchorCtr="0" compatLnSpc="1">
            <a:prstTxWarp prst="textNoShape">
              <a:avLst/>
            </a:prstTxWarp>
          </a:bodyPr>
          <a:lstStyle/>
          <a:p>
            <a:r>
              <a:rPr lang="zh-CN" altLang="en-US" sz="3200" smtClean="0"/>
              <a:t>典型的主时钟电路</a:t>
            </a:r>
          </a:p>
        </p:txBody>
      </p:sp>
      <p:pic>
        <p:nvPicPr>
          <p:cNvPr id="61443" name="Picture 2"/>
          <p:cNvPicPr>
            <a:picLocks noChangeAspect="1" noChangeArrowheads="1"/>
          </p:cNvPicPr>
          <p:nvPr/>
        </p:nvPicPr>
        <p:blipFill>
          <a:blip r:embed="rId2"/>
          <a:srcRect/>
          <a:stretch>
            <a:fillRect/>
          </a:stretch>
        </p:blipFill>
        <p:spPr bwMode="auto">
          <a:xfrm>
            <a:off x="1857375" y="1785938"/>
            <a:ext cx="4929188" cy="4333875"/>
          </a:xfrm>
          <a:prstGeom prst="rect">
            <a:avLst/>
          </a:prstGeom>
          <a:noFill/>
          <a:ln w="9525">
            <a:noFill/>
            <a:miter lim="800000"/>
            <a:headEnd/>
            <a:tailEnd/>
          </a:ln>
        </p:spPr>
      </p:pic>
      <p:sp>
        <p:nvSpPr>
          <p:cNvPr id="61444" name="TextBox 4"/>
          <p:cNvSpPr txBox="1">
            <a:spLocks noChangeArrowheads="1"/>
          </p:cNvSpPr>
          <p:nvPr/>
        </p:nvSpPr>
        <p:spPr bwMode="auto">
          <a:xfrm>
            <a:off x="6143625" y="2928938"/>
            <a:ext cx="2500313" cy="523875"/>
          </a:xfrm>
          <a:prstGeom prst="rect">
            <a:avLst/>
          </a:prstGeom>
          <a:noFill/>
          <a:ln w="9525">
            <a:noFill/>
            <a:miter lim="800000"/>
            <a:headEnd/>
            <a:tailEnd/>
          </a:ln>
        </p:spPr>
        <p:txBody>
          <a:bodyPr>
            <a:spAutoFit/>
          </a:bodyPr>
          <a:lstStyle/>
          <a:p>
            <a:r>
              <a:rPr lang="zh-CN" altLang="en-US" sz="2800">
                <a:ea typeface="黑体" pitchFamily="49" charset="-122"/>
              </a:rPr>
              <a:t>图</a:t>
            </a:r>
            <a:r>
              <a:rPr lang="en-US" altLang="zh-CN" sz="2800">
                <a:ea typeface="黑体" pitchFamily="49" charset="-122"/>
              </a:rPr>
              <a:t>2-3</a:t>
            </a:r>
            <a:endParaRPr lang="zh-CN" altLang="en-US" sz="2800">
              <a:ea typeface="黑体" pitchFamily="49"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98031"/>
          </a:xfrm>
        </p:spPr>
        <p:txBody>
          <a:bodyPr/>
          <a:lstStyle/>
          <a:p>
            <a:pPr fontAlgn="auto">
              <a:spcAft>
                <a:spcPts val="0"/>
              </a:spcAft>
              <a:defRPr/>
            </a:pPr>
            <a:r>
              <a:rPr lang="zh-CN" altLang="en-US" sz="3200" dirty="0" smtClean="0"/>
              <a:t>从时钟开始对“时序”的认知</a:t>
            </a:r>
            <a:endParaRPr lang="zh-CN" altLang="en-US" sz="3200" dirty="0"/>
          </a:p>
        </p:txBody>
      </p:sp>
      <p:sp>
        <p:nvSpPr>
          <p:cNvPr id="3" name="内容占位符 2"/>
          <p:cNvSpPr>
            <a:spLocks noGrp="1"/>
          </p:cNvSpPr>
          <p:nvPr>
            <p:ph idx="1"/>
          </p:nvPr>
        </p:nvSpPr>
        <p:spPr bwMode="auto">
          <a:xfrm>
            <a:off x="750888" y="1357313"/>
            <a:ext cx="7764462" cy="4803775"/>
          </a:xfrm>
        </p:spPr>
        <p:txBody>
          <a:bodyPr wrap="square" numCol="1" anchor="t" anchorCtr="0" compatLnSpc="1">
            <a:prstTxWarp prst="textNoShape">
              <a:avLst/>
            </a:prstTxWarp>
          </a:bodyPr>
          <a:lstStyle/>
          <a:p>
            <a:r>
              <a:rPr lang="zh-CN" altLang="en-US" sz="3200" smtClean="0">
                <a:solidFill>
                  <a:srgbClr val="0070C0"/>
                </a:solidFill>
              </a:rPr>
              <a:t>众所周知，计算机一切功能的实现都基于执行“指令”乃至指令的有逻辑排列</a:t>
            </a:r>
            <a:r>
              <a:rPr lang="en-US" altLang="zh-CN" sz="3200" smtClean="0">
                <a:solidFill>
                  <a:srgbClr val="0070C0"/>
                </a:solidFill>
              </a:rPr>
              <a:t>——</a:t>
            </a:r>
            <a:r>
              <a:rPr lang="zh-CN" altLang="en-US" sz="3200" smtClean="0">
                <a:solidFill>
                  <a:srgbClr val="0070C0"/>
                </a:solidFill>
              </a:rPr>
              <a:t>程序。</a:t>
            </a:r>
            <a:endParaRPr lang="en-US" altLang="zh-CN" sz="3200" smtClean="0">
              <a:solidFill>
                <a:srgbClr val="0070C0"/>
              </a:solidFill>
            </a:endParaRPr>
          </a:p>
          <a:p>
            <a:endParaRPr lang="en-US" altLang="zh-CN" sz="3200" smtClean="0">
              <a:solidFill>
                <a:srgbClr val="0070C0"/>
              </a:solidFill>
            </a:endParaRPr>
          </a:p>
          <a:p>
            <a:r>
              <a:rPr lang="zh-CN" altLang="en-US" sz="3200" smtClean="0"/>
              <a:t>一条指令可以分解为若干基本的微操作，而这此些微操作在时间上有严格的先后次序。完成某一操作的各微操作间的次序就是计算机的时序。</a:t>
            </a:r>
            <a:endParaRPr lang="en-US" altLang="zh-CN" sz="3200" smtClean="0">
              <a:solidFill>
                <a:srgbClr val="0070C0"/>
              </a:solidFill>
            </a:endParaRPr>
          </a:p>
          <a:p>
            <a:endParaRPr lang="zh-CN" altLang="en-US" sz="32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98031"/>
          </a:xfrm>
        </p:spPr>
        <p:txBody>
          <a:bodyPr/>
          <a:lstStyle/>
          <a:p>
            <a:pPr fontAlgn="auto">
              <a:spcAft>
                <a:spcPts val="0"/>
              </a:spcAft>
              <a:defRPr/>
            </a:pPr>
            <a:r>
              <a:rPr lang="zh-CN" altLang="en-US" sz="3200" dirty="0" smtClean="0"/>
              <a:t>从时钟开始对“时序”的认知</a:t>
            </a:r>
            <a:endParaRPr lang="zh-CN" altLang="en-US" sz="3200" dirty="0"/>
          </a:p>
        </p:txBody>
      </p:sp>
      <p:sp>
        <p:nvSpPr>
          <p:cNvPr id="3" name="内容占位符 2"/>
          <p:cNvSpPr>
            <a:spLocks noGrp="1"/>
          </p:cNvSpPr>
          <p:nvPr>
            <p:ph idx="1"/>
          </p:nvPr>
        </p:nvSpPr>
        <p:spPr bwMode="auto">
          <a:xfrm>
            <a:off x="750888" y="1357313"/>
            <a:ext cx="7764462" cy="4803775"/>
          </a:xfrm>
        </p:spPr>
        <p:txBody>
          <a:bodyPr wrap="square" numCol="1" anchor="t" anchorCtr="0" compatLnSpc="1">
            <a:prstTxWarp prst="textNoShape">
              <a:avLst/>
            </a:prstTxWarp>
          </a:bodyPr>
          <a:lstStyle/>
          <a:p>
            <a:r>
              <a:rPr lang="zh-CN" altLang="en-US" sz="3200" smtClean="0"/>
              <a:t>振荡周期：是指为单片机提供定时信号的振荡源输出信号的周期。</a:t>
            </a:r>
            <a:endParaRPr lang="en-US" altLang="zh-CN" sz="3200" smtClean="0"/>
          </a:p>
          <a:p>
            <a:endParaRPr lang="zh-CN" altLang="en-US" sz="3200" smtClean="0"/>
          </a:p>
          <a:p>
            <a:r>
              <a:rPr lang="zh-CN" altLang="en-US" sz="3200" smtClean="0"/>
              <a:t>状态周期（</a:t>
            </a:r>
            <a:r>
              <a:rPr lang="en-US" altLang="zh-CN" sz="3200" smtClean="0"/>
              <a:t>S</a:t>
            </a:r>
            <a:r>
              <a:rPr lang="zh-CN" altLang="en-US" sz="3200" smtClean="0"/>
              <a:t>周期）：它是振荡周期的两倍，每个震荡周期分成两半；在</a:t>
            </a:r>
            <a:r>
              <a:rPr lang="en-US" altLang="zh-CN" sz="3200" smtClean="0"/>
              <a:t>P1</a:t>
            </a:r>
            <a:r>
              <a:rPr lang="zh-CN" altLang="en-US" sz="3200" smtClean="0"/>
              <a:t>状态，通常完成算术逻辑操作。在</a:t>
            </a:r>
            <a:r>
              <a:rPr lang="en-US" altLang="zh-CN" sz="3200" smtClean="0"/>
              <a:t>P2</a:t>
            </a:r>
            <a:r>
              <a:rPr lang="zh-CN" altLang="en-US" sz="3200" smtClean="0"/>
              <a:t>状态，数据传输。</a:t>
            </a:r>
            <a:endParaRPr lang="en-US" altLang="zh-CN" sz="3200" smtClean="0"/>
          </a:p>
          <a:p>
            <a:endParaRPr lang="en-US" altLang="zh-CN" sz="3200" smtClean="0"/>
          </a:p>
          <a:p>
            <a:endParaRPr lang="zh-CN" altLang="en-US" sz="32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98031"/>
          </a:xfrm>
        </p:spPr>
        <p:txBody>
          <a:bodyPr/>
          <a:lstStyle/>
          <a:p>
            <a:pPr fontAlgn="auto">
              <a:spcAft>
                <a:spcPts val="0"/>
              </a:spcAft>
              <a:defRPr/>
            </a:pPr>
            <a:r>
              <a:rPr lang="zh-CN" altLang="en-US" sz="3200" dirty="0" smtClean="0">
                <a:solidFill>
                  <a:srgbClr val="002060"/>
                </a:solidFill>
              </a:rPr>
              <a:t>从时钟开始对“时序”的认知</a:t>
            </a:r>
            <a:endParaRPr lang="zh-CN" altLang="en-US" sz="3200" dirty="0">
              <a:solidFill>
                <a:srgbClr val="002060"/>
              </a:solidFill>
            </a:endParaRPr>
          </a:p>
        </p:txBody>
      </p:sp>
      <p:sp>
        <p:nvSpPr>
          <p:cNvPr id="64514" name="内容占位符 2"/>
          <p:cNvSpPr>
            <a:spLocks noGrp="1"/>
          </p:cNvSpPr>
          <p:nvPr>
            <p:ph idx="1"/>
          </p:nvPr>
        </p:nvSpPr>
        <p:spPr bwMode="auto">
          <a:xfrm>
            <a:off x="750888" y="1357313"/>
            <a:ext cx="7764462" cy="4803775"/>
          </a:xfrm>
        </p:spPr>
        <p:txBody>
          <a:bodyPr wrap="square" numCol="1" anchor="t" anchorCtr="0" compatLnSpc="1">
            <a:prstTxWarp prst="textNoShape">
              <a:avLst/>
            </a:prstTxWarp>
          </a:bodyPr>
          <a:lstStyle/>
          <a:p>
            <a:r>
              <a:rPr lang="zh-CN" altLang="en-US" sz="3200" smtClean="0">
                <a:solidFill>
                  <a:srgbClr val="002060"/>
                </a:solidFill>
              </a:rPr>
              <a:t>机器周期：一个机器周期含</a:t>
            </a:r>
            <a:r>
              <a:rPr lang="en-US" altLang="zh-CN" sz="3200" smtClean="0">
                <a:solidFill>
                  <a:srgbClr val="002060"/>
                </a:solidFill>
              </a:rPr>
              <a:t>6</a:t>
            </a:r>
            <a:r>
              <a:rPr lang="zh-CN" altLang="en-US" sz="3200" smtClean="0">
                <a:solidFill>
                  <a:srgbClr val="002060"/>
                </a:solidFill>
              </a:rPr>
              <a:t>个震荡周期。可以用机器周期把一条指令的执行划分成若干阶段，每个机器周期完成某些规定的微操作</a:t>
            </a:r>
            <a:r>
              <a:rPr lang="zh-CN" altLang="en-US" sz="3200" smtClean="0"/>
              <a:t>。</a:t>
            </a:r>
            <a:endParaRPr lang="en-US" altLang="zh-CN" sz="3200" smtClean="0"/>
          </a:p>
          <a:p>
            <a:endParaRPr lang="zh-CN" altLang="en-US" sz="3200" smtClean="0"/>
          </a:p>
          <a:p>
            <a:r>
              <a:rPr lang="zh-CN" altLang="en-US" sz="3200" smtClean="0">
                <a:solidFill>
                  <a:srgbClr val="0070C0"/>
                </a:solidFill>
              </a:rPr>
              <a:t>指令周期：是指完成一条指令所占用的全部时间。</a:t>
            </a:r>
            <a:r>
              <a:rPr lang="en-US" altLang="zh-CN" sz="3200" smtClean="0">
                <a:solidFill>
                  <a:srgbClr val="0070C0"/>
                </a:solidFill>
              </a:rPr>
              <a:t>51</a:t>
            </a:r>
            <a:r>
              <a:rPr lang="zh-CN" altLang="en-US" sz="3200" smtClean="0">
                <a:solidFill>
                  <a:srgbClr val="0070C0"/>
                </a:solidFill>
              </a:rPr>
              <a:t>单片机的多数指令都是单机器周期的，最长执行时间的指令为</a:t>
            </a:r>
            <a:r>
              <a:rPr lang="en-US" altLang="zh-CN" sz="3200" smtClean="0">
                <a:solidFill>
                  <a:srgbClr val="0070C0"/>
                </a:solidFill>
              </a:rPr>
              <a:t>4</a:t>
            </a:r>
            <a:r>
              <a:rPr lang="zh-CN" altLang="en-US" sz="3200" smtClean="0">
                <a:solidFill>
                  <a:srgbClr val="0070C0"/>
                </a:solidFill>
              </a:rPr>
              <a:t>个机器周期。</a:t>
            </a:r>
            <a:endParaRPr lang="en-US" altLang="zh-CN" sz="3200" smtClean="0">
              <a:solidFill>
                <a:srgbClr val="0070C0"/>
              </a:solidFill>
            </a:endParaRPr>
          </a:p>
          <a:p>
            <a:endParaRPr lang="zh-CN" altLang="en-US" sz="320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698031"/>
          </a:xfrm>
        </p:spPr>
        <p:txBody>
          <a:bodyPr/>
          <a:lstStyle/>
          <a:p>
            <a:pPr fontAlgn="auto">
              <a:spcAft>
                <a:spcPts val="0"/>
              </a:spcAft>
              <a:defRPr/>
            </a:pPr>
            <a:r>
              <a:rPr lang="zh-CN" altLang="en-US" sz="3200" dirty="0" smtClean="0">
                <a:solidFill>
                  <a:srgbClr val="002060"/>
                </a:solidFill>
              </a:rPr>
              <a:t>从时钟开始对“时序”的认知</a:t>
            </a:r>
            <a:endParaRPr lang="zh-CN" altLang="en-US" sz="3200" dirty="0">
              <a:solidFill>
                <a:srgbClr val="002060"/>
              </a:solidFill>
            </a:endParaRPr>
          </a:p>
        </p:txBody>
      </p:sp>
      <p:sp>
        <p:nvSpPr>
          <p:cNvPr id="65538" name="内容占位符 2"/>
          <p:cNvSpPr>
            <a:spLocks noGrp="1"/>
          </p:cNvSpPr>
          <p:nvPr>
            <p:ph idx="1"/>
          </p:nvPr>
        </p:nvSpPr>
        <p:spPr bwMode="auto">
          <a:xfrm>
            <a:off x="750888" y="1357313"/>
            <a:ext cx="7764462" cy="4803775"/>
          </a:xfrm>
        </p:spPr>
        <p:txBody>
          <a:bodyPr wrap="square" numCol="1" anchor="t" anchorCtr="0" compatLnSpc="1">
            <a:prstTxWarp prst="textNoShape">
              <a:avLst/>
            </a:prstTxWarp>
          </a:bodyPr>
          <a:lstStyle/>
          <a:p>
            <a:r>
              <a:rPr lang="zh-CN" altLang="en-US" sz="3200" smtClean="0">
                <a:solidFill>
                  <a:srgbClr val="00B050"/>
                </a:solidFill>
              </a:rPr>
              <a:t>例如：某</a:t>
            </a:r>
            <a:r>
              <a:rPr lang="en-US" altLang="zh-CN" sz="3200" smtClean="0">
                <a:solidFill>
                  <a:srgbClr val="00B050"/>
                </a:solidFill>
              </a:rPr>
              <a:t>51</a:t>
            </a:r>
            <a:r>
              <a:rPr lang="zh-CN" altLang="en-US" sz="3200" smtClean="0">
                <a:solidFill>
                  <a:srgbClr val="00B050"/>
                </a:solidFill>
              </a:rPr>
              <a:t>单片机外接了</a:t>
            </a:r>
            <a:r>
              <a:rPr lang="en-US" altLang="zh-CN" sz="3200" smtClean="0">
                <a:solidFill>
                  <a:srgbClr val="00B050"/>
                </a:solidFill>
              </a:rPr>
              <a:t>6MHz</a:t>
            </a:r>
            <a:r>
              <a:rPr lang="zh-CN" altLang="en-US" sz="3200" smtClean="0">
                <a:solidFill>
                  <a:srgbClr val="00B050"/>
                </a:solidFill>
              </a:rPr>
              <a:t>石英晶体</a:t>
            </a:r>
            <a:endParaRPr lang="en-US" altLang="zh-CN" sz="3200" smtClean="0">
              <a:solidFill>
                <a:srgbClr val="00B050"/>
              </a:solidFill>
            </a:endParaRPr>
          </a:p>
          <a:p>
            <a:endParaRPr lang="en-US" altLang="zh-CN" sz="3200" smtClean="0">
              <a:solidFill>
                <a:srgbClr val="00B050"/>
              </a:solidFill>
            </a:endParaRPr>
          </a:p>
          <a:p>
            <a:endParaRPr lang="en-US" altLang="zh-CN" sz="3200" smtClean="0"/>
          </a:p>
          <a:p>
            <a:pPr>
              <a:buFont typeface="Webdings" pitchFamily="18" charset="2"/>
              <a:buNone/>
            </a:pPr>
            <a:endParaRPr lang="zh-CN" altLang="en-US" sz="3200" smtClean="0"/>
          </a:p>
          <a:p>
            <a:pPr>
              <a:buFont typeface="Webdings" pitchFamily="18" charset="2"/>
              <a:buNone/>
            </a:pPr>
            <a:r>
              <a:rPr lang="zh-CN" altLang="en-US" sz="3200" smtClean="0"/>
              <a:t>   机器周期</a:t>
            </a:r>
            <a:r>
              <a:rPr lang="en-US" altLang="zh-CN" sz="3200" smtClean="0"/>
              <a:t>=2µS</a:t>
            </a:r>
            <a:r>
              <a:rPr lang="zh-CN" altLang="en-US" sz="3200" smtClean="0"/>
              <a:t>；</a:t>
            </a:r>
            <a:endParaRPr lang="en-US" altLang="zh-CN" sz="3200" smtClean="0"/>
          </a:p>
          <a:p>
            <a:pPr>
              <a:buFont typeface="Webdings" pitchFamily="18" charset="2"/>
              <a:buNone/>
            </a:pPr>
            <a:r>
              <a:rPr lang="en-US" sz="3200" smtClean="0"/>
              <a:t>       </a:t>
            </a:r>
          </a:p>
          <a:p>
            <a:pPr>
              <a:buFont typeface="Webdings" pitchFamily="18" charset="2"/>
              <a:buNone/>
            </a:pPr>
            <a:r>
              <a:rPr lang="en-US" altLang="zh-CN" sz="3200" smtClean="0"/>
              <a:t>   </a:t>
            </a:r>
            <a:r>
              <a:rPr lang="zh-CN" altLang="en-US" sz="3200" smtClean="0"/>
              <a:t>指令周期</a:t>
            </a:r>
            <a:r>
              <a:rPr lang="en-US" altLang="zh-CN" sz="3200" smtClean="0"/>
              <a:t>=2</a:t>
            </a:r>
            <a:r>
              <a:rPr lang="zh-CN" altLang="en-US" sz="3200" smtClean="0"/>
              <a:t>～</a:t>
            </a:r>
            <a:r>
              <a:rPr lang="en-US" altLang="zh-CN" sz="3200" smtClean="0"/>
              <a:t>8µS</a:t>
            </a:r>
            <a:r>
              <a:rPr lang="zh-CN" altLang="en-US" sz="3200" smtClean="0"/>
              <a:t>。</a:t>
            </a:r>
            <a:endParaRPr lang="zh-CN" altLang="en-US" sz="3200" smtClean="0">
              <a:solidFill>
                <a:srgbClr val="00B050"/>
              </a:solidFill>
            </a:endParaRPr>
          </a:p>
        </p:txBody>
      </p:sp>
      <p:sp>
        <p:nvSpPr>
          <p:cNvPr id="6553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sp>
        <p:nvSpPr>
          <p:cNvPr id="6554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sp>
        <p:nvSpPr>
          <p:cNvPr id="65541"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sp>
        <p:nvSpPr>
          <p:cNvPr id="65542"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sp>
        <p:nvSpPr>
          <p:cNvPr id="65543"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pic>
        <p:nvPicPr>
          <p:cNvPr id="65544" name="图片 13" descr="周期.jpg"/>
          <p:cNvPicPr>
            <a:picLocks noChangeAspect="1"/>
          </p:cNvPicPr>
          <p:nvPr/>
        </p:nvPicPr>
        <p:blipFill>
          <a:blip r:embed="rId2"/>
          <a:srcRect/>
          <a:stretch>
            <a:fillRect/>
          </a:stretch>
        </p:blipFill>
        <p:spPr bwMode="auto">
          <a:xfrm>
            <a:off x="568325" y="2143125"/>
            <a:ext cx="7158038" cy="1071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57167"/>
            <a:ext cx="7886700" cy="714380"/>
          </a:xfrm>
        </p:spPr>
        <p:txBody>
          <a:bodyPr/>
          <a:lstStyle/>
          <a:p>
            <a:pPr fontAlgn="auto">
              <a:spcAft>
                <a:spcPts val="0"/>
              </a:spcAft>
              <a:defRPr/>
            </a:pPr>
            <a:r>
              <a:rPr lang="zh-CN" altLang="en-US" sz="3600" dirty="0" smtClean="0"/>
              <a:t>从应用者的关注来研习</a:t>
            </a:r>
            <a:r>
              <a:rPr lang="en-US" altLang="zh-CN" sz="3600" dirty="0" smtClean="0"/>
              <a:t>51</a:t>
            </a:r>
            <a:r>
              <a:rPr lang="zh-CN" altLang="en-US" sz="3600" dirty="0" smtClean="0"/>
              <a:t>单片机</a:t>
            </a:r>
            <a:endParaRPr lang="zh-CN" altLang="en-US" sz="3600" dirty="0"/>
          </a:p>
        </p:txBody>
      </p:sp>
      <p:sp>
        <p:nvSpPr>
          <p:cNvPr id="3" name="内容占位符 2"/>
          <p:cNvSpPr>
            <a:spLocks noGrp="1"/>
          </p:cNvSpPr>
          <p:nvPr>
            <p:ph idx="1"/>
          </p:nvPr>
        </p:nvSpPr>
        <p:spPr bwMode="auto">
          <a:xfrm>
            <a:off x="750888" y="1143000"/>
            <a:ext cx="7764462" cy="5018088"/>
          </a:xfrm>
        </p:spPr>
        <p:txBody>
          <a:bodyPr wrap="square" numCol="1" anchor="t" anchorCtr="0" compatLnSpc="1">
            <a:prstTxWarp prst="textNoShape">
              <a:avLst/>
            </a:prstTxWarp>
          </a:bodyPr>
          <a:lstStyle/>
          <a:p>
            <a:r>
              <a:rPr lang="en-US" altLang="zh-CN" sz="3200" smtClean="0"/>
              <a:t>3.</a:t>
            </a:r>
            <a:r>
              <a:rPr lang="zh-CN" altLang="en-US" sz="3200" smtClean="0"/>
              <a:t>“复位” 功能的实现</a:t>
            </a:r>
            <a:r>
              <a:rPr lang="en-US" altLang="zh-CN" sz="3200" smtClean="0"/>
              <a:t>——RST</a:t>
            </a:r>
            <a:r>
              <a:rPr lang="zh-CN" altLang="en-US" sz="3200" smtClean="0"/>
              <a:t>引脚上输入宽度超过</a:t>
            </a:r>
            <a:r>
              <a:rPr lang="en-US" altLang="zh-CN" sz="3200" smtClean="0"/>
              <a:t>2</a:t>
            </a:r>
            <a:r>
              <a:rPr lang="zh-CN" altLang="en-US" sz="3200" smtClean="0"/>
              <a:t>个主时钟周期的高电平</a:t>
            </a:r>
            <a:endParaRPr lang="en-US" altLang="zh-CN" sz="3200" smtClean="0"/>
          </a:p>
          <a:p>
            <a:endParaRPr lang="en-US" altLang="zh-CN" sz="3200" smtClean="0"/>
          </a:p>
          <a:p>
            <a:r>
              <a:rPr lang="zh-CN" altLang="en-US" sz="3200" smtClean="0">
                <a:solidFill>
                  <a:srgbClr val="FF0000"/>
                </a:solidFill>
              </a:rPr>
              <a:t>复位</a:t>
            </a:r>
            <a:r>
              <a:rPr lang="zh-CN" altLang="en-US" sz="3200" smtClean="0">
                <a:solidFill>
                  <a:srgbClr val="002060"/>
                </a:solidFill>
              </a:rPr>
              <a:t>是所有数字电子计算机必要的操作：</a:t>
            </a:r>
            <a:endParaRPr lang="en-US" altLang="zh-CN" sz="3200" smtClean="0">
              <a:solidFill>
                <a:srgbClr val="002060"/>
              </a:solidFill>
            </a:endParaRPr>
          </a:p>
          <a:p>
            <a:pPr>
              <a:buFont typeface="Webdings" pitchFamily="18" charset="2"/>
              <a:buNone/>
            </a:pPr>
            <a:r>
              <a:rPr lang="en-US" altLang="zh-CN" sz="3200" smtClean="0">
                <a:solidFill>
                  <a:srgbClr val="002060"/>
                </a:solidFill>
              </a:rPr>
              <a:t>      </a:t>
            </a:r>
            <a:r>
              <a:rPr lang="zh-CN" altLang="en-US" sz="3200" smtClean="0">
                <a:solidFill>
                  <a:srgbClr val="FF0000"/>
                </a:solidFill>
              </a:rPr>
              <a:t>以特定的初始状态，从特定位置开始执行既定的程序！</a:t>
            </a:r>
            <a:endParaRPr lang="en-US" altLang="zh-CN" sz="3200" smtClean="0">
              <a:solidFill>
                <a:srgbClr val="FF0000"/>
              </a:solidFill>
            </a:endParaRPr>
          </a:p>
          <a:p>
            <a:pPr>
              <a:buFont typeface="Webdings" pitchFamily="18" charset="2"/>
              <a:buNone/>
            </a:pPr>
            <a:endParaRPr lang="en-US" altLang="zh-CN" sz="3200" smtClean="0">
              <a:solidFill>
                <a:srgbClr val="FF0000"/>
              </a:solidFill>
            </a:endParaRPr>
          </a:p>
          <a:p>
            <a:r>
              <a:rPr lang="zh-CN" altLang="en-US" sz="3200" smtClean="0"/>
              <a:t>显然需要“上电自动复位”和特殊状态下的“人工按钮复位”。</a:t>
            </a:r>
            <a:endParaRPr lang="en-US" altLang="zh-CN" sz="3200" smtClean="0"/>
          </a:p>
          <a:p>
            <a:endParaRPr lang="en-US" altLang="zh-CN" sz="3200" smtClean="0"/>
          </a:p>
          <a:p>
            <a:pPr>
              <a:buFont typeface="Webdings" pitchFamily="18" charset="2"/>
              <a:buNone/>
            </a:pPr>
            <a:endParaRPr lang="en-US" altLang="zh-CN" sz="3200" smtClean="0"/>
          </a:p>
          <a:p>
            <a:endParaRPr lang="zh-CN" altLang="en-US" sz="32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 calcmode="lin" valueType="num">
                                      <p:cBhvr additive="base">
                                        <p:cTn id="1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57167"/>
            <a:ext cx="7886700" cy="714380"/>
          </a:xfrm>
        </p:spPr>
        <p:txBody>
          <a:bodyPr/>
          <a:lstStyle/>
          <a:p>
            <a:pPr fontAlgn="auto">
              <a:spcAft>
                <a:spcPts val="0"/>
              </a:spcAft>
              <a:defRPr/>
            </a:pPr>
            <a:r>
              <a:rPr lang="zh-CN" altLang="en-US" sz="3600" dirty="0" smtClean="0"/>
              <a:t>从应用者的关注来研习</a:t>
            </a:r>
            <a:r>
              <a:rPr lang="en-US" altLang="zh-CN" sz="3600" dirty="0" smtClean="0"/>
              <a:t>51</a:t>
            </a:r>
            <a:r>
              <a:rPr lang="zh-CN" altLang="en-US" sz="3600" dirty="0" smtClean="0"/>
              <a:t>单片机</a:t>
            </a:r>
            <a:endParaRPr lang="zh-CN" altLang="en-US" sz="3600" dirty="0"/>
          </a:p>
        </p:txBody>
      </p:sp>
      <p:sp>
        <p:nvSpPr>
          <p:cNvPr id="67586" name="内容占位符 2"/>
          <p:cNvSpPr>
            <a:spLocks noGrp="1"/>
          </p:cNvSpPr>
          <p:nvPr>
            <p:ph idx="1"/>
          </p:nvPr>
        </p:nvSpPr>
        <p:spPr bwMode="auto">
          <a:xfrm>
            <a:off x="750888" y="1143000"/>
            <a:ext cx="7764462" cy="5018088"/>
          </a:xfrm>
        </p:spPr>
        <p:txBody>
          <a:bodyPr wrap="square" numCol="1" anchor="t" anchorCtr="0" compatLnSpc="1">
            <a:prstTxWarp prst="textNoShape">
              <a:avLst/>
            </a:prstTxWarp>
          </a:bodyPr>
          <a:lstStyle/>
          <a:p>
            <a:endParaRPr lang="en-US" altLang="zh-CN" sz="3200" smtClean="0"/>
          </a:p>
          <a:p>
            <a:pPr>
              <a:buFont typeface="Webdings" pitchFamily="18" charset="2"/>
              <a:buNone/>
            </a:pPr>
            <a:endParaRPr lang="en-US" altLang="zh-CN" sz="3200" smtClean="0"/>
          </a:p>
          <a:p>
            <a:endParaRPr lang="en-US" altLang="zh-CN" sz="3200" smtClean="0"/>
          </a:p>
          <a:p>
            <a:endParaRPr lang="en-US" altLang="zh-CN" sz="3200" smtClean="0"/>
          </a:p>
          <a:p>
            <a:endParaRPr lang="en-US" altLang="zh-CN" sz="3200" smtClean="0"/>
          </a:p>
          <a:p>
            <a:r>
              <a:rPr lang="zh-CN" altLang="en-US" sz="3200" smtClean="0"/>
              <a:t>图</a:t>
            </a:r>
            <a:r>
              <a:rPr lang="en-US" altLang="zh-CN" sz="3200" smtClean="0"/>
              <a:t>2-9</a:t>
            </a:r>
            <a:endParaRPr lang="zh-CN" altLang="en-US" sz="3200" smtClean="0"/>
          </a:p>
        </p:txBody>
      </p:sp>
      <p:pic>
        <p:nvPicPr>
          <p:cNvPr id="67587" name="Picture 2"/>
          <p:cNvPicPr>
            <a:picLocks noChangeAspect="1" noChangeArrowheads="1"/>
          </p:cNvPicPr>
          <p:nvPr/>
        </p:nvPicPr>
        <p:blipFill>
          <a:blip r:embed="rId2"/>
          <a:srcRect/>
          <a:stretch>
            <a:fillRect/>
          </a:stretch>
        </p:blipFill>
        <p:spPr bwMode="auto">
          <a:xfrm>
            <a:off x="2524125" y="1785938"/>
            <a:ext cx="4976813" cy="4559300"/>
          </a:xfrm>
          <a:prstGeom prst="rect">
            <a:avLst/>
          </a:prstGeom>
          <a:noFill/>
          <a:ln w="9525">
            <a:noFill/>
            <a:miter lim="800000"/>
            <a:headEnd/>
            <a:tailEnd/>
          </a:ln>
        </p:spPr>
      </p:pic>
      <p:sp>
        <p:nvSpPr>
          <p:cNvPr id="67588" name="TextBox 4"/>
          <p:cNvSpPr txBox="1">
            <a:spLocks noChangeArrowheads="1"/>
          </p:cNvSpPr>
          <p:nvPr/>
        </p:nvSpPr>
        <p:spPr bwMode="auto">
          <a:xfrm>
            <a:off x="857250" y="1285875"/>
            <a:ext cx="5357813" cy="584200"/>
          </a:xfrm>
          <a:prstGeom prst="rect">
            <a:avLst/>
          </a:prstGeom>
          <a:noFill/>
          <a:ln w="9525">
            <a:noFill/>
            <a:miter lim="800000"/>
            <a:headEnd/>
            <a:tailEnd/>
          </a:ln>
        </p:spPr>
        <p:txBody>
          <a:bodyPr>
            <a:spAutoFit/>
          </a:bodyPr>
          <a:lstStyle/>
          <a:p>
            <a:r>
              <a:rPr lang="zh-CN" altLang="en-US" sz="3200">
                <a:ea typeface="黑体" pitchFamily="49" charset="-122"/>
              </a:rPr>
              <a:t>复位电路浅析</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57167"/>
            <a:ext cx="7886700" cy="714380"/>
          </a:xfrm>
        </p:spPr>
        <p:txBody>
          <a:bodyPr/>
          <a:lstStyle/>
          <a:p>
            <a:pPr fontAlgn="auto">
              <a:spcAft>
                <a:spcPts val="0"/>
              </a:spcAft>
              <a:defRPr/>
            </a:pPr>
            <a:r>
              <a:rPr lang="zh-CN" altLang="en-US" sz="3600" dirty="0" smtClean="0"/>
              <a:t>从应用者的关注来研习</a:t>
            </a:r>
            <a:r>
              <a:rPr lang="en-US" altLang="zh-CN" sz="3600" dirty="0" smtClean="0"/>
              <a:t>51</a:t>
            </a:r>
            <a:r>
              <a:rPr lang="zh-CN" altLang="en-US" sz="3600" dirty="0" smtClean="0"/>
              <a:t>单片机</a:t>
            </a:r>
            <a:endParaRPr lang="zh-CN" altLang="en-US" sz="3600" dirty="0"/>
          </a:p>
        </p:txBody>
      </p:sp>
      <p:sp>
        <p:nvSpPr>
          <p:cNvPr id="3" name="内容占位符 2"/>
          <p:cNvSpPr>
            <a:spLocks noGrp="1"/>
          </p:cNvSpPr>
          <p:nvPr>
            <p:ph idx="1"/>
          </p:nvPr>
        </p:nvSpPr>
        <p:spPr>
          <a:xfrm>
            <a:off x="750888" y="1143000"/>
            <a:ext cx="7764462" cy="5018088"/>
          </a:xfrm>
        </p:spPr>
        <p:txBody>
          <a:bodyPr>
            <a:normAutofit fontScale="92500" lnSpcReduction="10000"/>
          </a:bodyPr>
          <a:lstStyle/>
          <a:p>
            <a:pPr indent="-170815" fontAlgn="auto">
              <a:spcAft>
                <a:spcPts val="0"/>
              </a:spcAft>
              <a:defRPr/>
            </a:pPr>
            <a:r>
              <a:rPr lang="en-US" altLang="zh-CN" sz="3200" dirty="0" smtClean="0"/>
              <a:t>4.</a:t>
            </a:r>
            <a:r>
              <a:rPr lang="zh-CN" altLang="en-US" sz="3200" dirty="0" smtClean="0"/>
              <a:t>输入输出端口</a:t>
            </a:r>
            <a:r>
              <a:rPr lang="en-US" altLang="zh-CN" sz="3200" dirty="0" smtClean="0"/>
              <a:t>P0 </a:t>
            </a:r>
            <a:r>
              <a:rPr lang="zh-CN" altLang="en-US" sz="3200" dirty="0" smtClean="0"/>
              <a:t>～ </a:t>
            </a:r>
            <a:r>
              <a:rPr lang="en-US" altLang="zh-CN" sz="3200" dirty="0" smtClean="0"/>
              <a:t>P3</a:t>
            </a:r>
          </a:p>
          <a:p>
            <a:pPr indent="-170815" fontAlgn="auto">
              <a:spcAft>
                <a:spcPts val="0"/>
              </a:spcAft>
              <a:defRPr/>
            </a:pPr>
            <a:endParaRPr lang="en-US" altLang="zh-CN" sz="3200" dirty="0" smtClean="0"/>
          </a:p>
          <a:p>
            <a:pPr indent="-170815" fontAlgn="auto">
              <a:spcAft>
                <a:spcPts val="0"/>
              </a:spcAft>
              <a:defRPr/>
            </a:pPr>
            <a:r>
              <a:rPr lang="zh-CN" altLang="en-US" sz="3200" dirty="0" smtClean="0">
                <a:solidFill>
                  <a:srgbClr val="FF0000"/>
                </a:solidFill>
              </a:rPr>
              <a:t>端口</a:t>
            </a:r>
            <a:r>
              <a:rPr lang="zh-CN" altLang="en-US" sz="3200" dirty="0" smtClean="0">
                <a:solidFill>
                  <a:srgbClr val="002060"/>
                </a:solidFill>
              </a:rPr>
              <a:t>是操作外部设备或电路必要的信息编码载体。</a:t>
            </a:r>
            <a:endParaRPr lang="en-US" altLang="zh-CN" sz="3200" dirty="0" smtClean="0">
              <a:solidFill>
                <a:srgbClr val="002060"/>
              </a:solidFill>
            </a:endParaRPr>
          </a:p>
          <a:p>
            <a:pPr indent="-170815" fontAlgn="auto">
              <a:spcAft>
                <a:spcPts val="0"/>
              </a:spcAft>
              <a:buFont typeface="Webdings" pitchFamily="18" charset="2"/>
              <a:buNone/>
              <a:defRPr/>
            </a:pPr>
            <a:r>
              <a:rPr lang="en-US" altLang="zh-CN" sz="3200" dirty="0" smtClean="0">
                <a:solidFill>
                  <a:srgbClr val="002060"/>
                </a:solidFill>
              </a:rPr>
              <a:t>     </a:t>
            </a:r>
            <a:r>
              <a:rPr lang="zh-CN" altLang="en-US" sz="3200" dirty="0" smtClean="0">
                <a:solidFill>
                  <a:srgbClr val="002060"/>
                </a:solidFill>
              </a:rPr>
              <a:t>以打印机为例，</a:t>
            </a:r>
            <a:r>
              <a:rPr lang="en-US" altLang="zh-CN" sz="3200" dirty="0" smtClean="0">
                <a:solidFill>
                  <a:srgbClr val="002060"/>
                </a:solidFill>
              </a:rPr>
              <a:t>CPU</a:t>
            </a:r>
            <a:r>
              <a:rPr lang="zh-CN" altLang="en-US" sz="3200" dirty="0" smtClean="0">
                <a:solidFill>
                  <a:srgbClr val="002060"/>
                </a:solidFill>
              </a:rPr>
              <a:t>必须首先了解它是否“准备好”（打印机需要把状态编码输入给</a:t>
            </a:r>
            <a:r>
              <a:rPr lang="en-US" altLang="zh-CN" sz="3200" dirty="0" smtClean="0">
                <a:solidFill>
                  <a:srgbClr val="002060"/>
                </a:solidFill>
              </a:rPr>
              <a:t>CPU</a:t>
            </a:r>
            <a:r>
              <a:rPr lang="zh-CN" altLang="en-US" sz="3200" dirty="0" smtClean="0">
                <a:solidFill>
                  <a:srgbClr val="002060"/>
                </a:solidFill>
              </a:rPr>
              <a:t>）；确认它准备好后，还需要把要打印的内容以编码告诉它（如打“</a:t>
            </a:r>
            <a:r>
              <a:rPr lang="en-US" altLang="zh-CN" sz="3200" dirty="0" smtClean="0">
                <a:solidFill>
                  <a:srgbClr val="002060"/>
                </a:solidFill>
              </a:rPr>
              <a:t>A</a:t>
            </a:r>
            <a:r>
              <a:rPr lang="zh-CN" altLang="en-US" sz="3200" dirty="0" smtClean="0">
                <a:solidFill>
                  <a:srgbClr val="002060"/>
                </a:solidFill>
              </a:rPr>
              <a:t>”需要输出</a:t>
            </a:r>
            <a:r>
              <a:rPr lang="en-US" altLang="zh-CN" sz="3200" dirty="0" smtClean="0">
                <a:solidFill>
                  <a:srgbClr val="002060"/>
                </a:solidFill>
              </a:rPr>
              <a:t>0X41</a:t>
            </a:r>
            <a:r>
              <a:rPr lang="zh-CN" altLang="en-US" sz="3200" dirty="0" smtClean="0">
                <a:solidFill>
                  <a:srgbClr val="002060"/>
                </a:solidFill>
              </a:rPr>
              <a:t>或者</a:t>
            </a:r>
            <a:r>
              <a:rPr lang="en-US" altLang="zh-CN" sz="3200" dirty="0" smtClean="0">
                <a:solidFill>
                  <a:srgbClr val="002060"/>
                </a:solidFill>
              </a:rPr>
              <a:t>41H</a:t>
            </a:r>
            <a:r>
              <a:rPr lang="zh-CN" altLang="en-US" sz="3200" dirty="0" smtClean="0">
                <a:solidFill>
                  <a:srgbClr val="002060"/>
                </a:solidFill>
              </a:rPr>
              <a:t>）。</a:t>
            </a:r>
            <a:endParaRPr lang="en-US" altLang="zh-CN" sz="3200" dirty="0" smtClean="0">
              <a:solidFill>
                <a:srgbClr val="FF0000"/>
              </a:solidFill>
            </a:endParaRPr>
          </a:p>
          <a:p>
            <a:pPr indent="-170815" fontAlgn="auto">
              <a:spcAft>
                <a:spcPts val="0"/>
              </a:spcAft>
              <a:buFont typeface="Webdings" pitchFamily="18" charset="2"/>
              <a:buNone/>
              <a:defRPr/>
            </a:pPr>
            <a:endParaRPr lang="en-US" altLang="zh-CN" sz="3200" dirty="0" smtClean="0">
              <a:solidFill>
                <a:srgbClr val="FF0000"/>
              </a:solidFill>
            </a:endParaRPr>
          </a:p>
          <a:p>
            <a:pPr indent="-170815" fontAlgn="auto">
              <a:spcAft>
                <a:spcPts val="0"/>
              </a:spcAft>
              <a:defRPr/>
            </a:pPr>
            <a:r>
              <a:rPr lang="en-US" altLang="zh-CN" sz="3200" dirty="0" smtClean="0">
                <a:solidFill>
                  <a:srgbClr val="00B050"/>
                </a:solidFill>
              </a:rPr>
              <a:t>P0 </a:t>
            </a:r>
            <a:r>
              <a:rPr lang="zh-CN" altLang="en-US" sz="3200" dirty="0" smtClean="0">
                <a:solidFill>
                  <a:srgbClr val="00B050"/>
                </a:solidFill>
              </a:rPr>
              <a:t>～ </a:t>
            </a:r>
            <a:r>
              <a:rPr lang="en-US" altLang="zh-CN" sz="3200" dirty="0" smtClean="0">
                <a:solidFill>
                  <a:srgbClr val="00B050"/>
                </a:solidFill>
              </a:rPr>
              <a:t>P3</a:t>
            </a:r>
            <a:r>
              <a:rPr lang="zh-CN" altLang="en-US" sz="3200" dirty="0" smtClean="0">
                <a:solidFill>
                  <a:srgbClr val="00B050"/>
                </a:solidFill>
              </a:rPr>
              <a:t>都是</a:t>
            </a:r>
            <a:r>
              <a:rPr lang="en-US" altLang="zh-CN" sz="3200" dirty="0" smtClean="0">
                <a:solidFill>
                  <a:srgbClr val="FF0000"/>
                </a:solidFill>
              </a:rPr>
              <a:t>8</a:t>
            </a:r>
            <a:r>
              <a:rPr lang="zh-CN" altLang="en-US" sz="3200" dirty="0" smtClean="0">
                <a:solidFill>
                  <a:srgbClr val="FF0000"/>
                </a:solidFill>
              </a:rPr>
              <a:t>位</a:t>
            </a:r>
            <a:r>
              <a:rPr lang="zh-CN" altLang="en-US" sz="3200" dirty="0" smtClean="0">
                <a:solidFill>
                  <a:srgbClr val="00B050"/>
                </a:solidFill>
              </a:rPr>
              <a:t>输出或者输入端口</a:t>
            </a:r>
            <a:r>
              <a:rPr lang="zh-CN" altLang="en-US" sz="3200" dirty="0" smtClean="0"/>
              <a:t>。</a:t>
            </a:r>
            <a:endParaRPr lang="en-US" altLang="zh-CN" sz="3200" dirty="0" smtClean="0"/>
          </a:p>
          <a:p>
            <a:pPr indent="-170815" fontAlgn="auto">
              <a:spcAft>
                <a:spcPts val="0"/>
              </a:spcAft>
              <a:defRPr/>
            </a:pPr>
            <a:endParaRPr lang="en-US" altLang="zh-CN" sz="3200" dirty="0" smtClean="0"/>
          </a:p>
          <a:p>
            <a:pPr indent="-170815" fontAlgn="auto">
              <a:spcAft>
                <a:spcPts val="0"/>
              </a:spcAft>
              <a:buFont typeface="Webdings" pitchFamily="18" charset="2"/>
              <a:buNone/>
              <a:defRPr/>
            </a:pPr>
            <a:endParaRPr lang="en-US" altLang="zh-CN" sz="3200" dirty="0" smtClean="0"/>
          </a:p>
          <a:p>
            <a:pPr indent="-170815" fontAlgn="auto">
              <a:spcAft>
                <a:spcPts val="0"/>
              </a:spcAft>
              <a:defRPr/>
            </a:pP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 calcmode="lin" valueType="num">
                                      <p:cBhvr additive="base">
                                        <p:cTn id="1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en-US" altLang="zh-CN" sz="3600" dirty="0" smtClean="0"/>
              <a:t>51</a:t>
            </a:r>
            <a:r>
              <a:rPr lang="zh-CN" altLang="en-US" sz="3600" dirty="0" smtClean="0"/>
              <a:t>单片机存储器结构</a:t>
            </a:r>
            <a:endParaRPr lang="zh-CN" altLang="en-US" sz="3600" dirty="0"/>
          </a:p>
        </p:txBody>
      </p:sp>
      <p:sp>
        <p:nvSpPr>
          <p:cNvPr id="3" name="内容占位符 2"/>
          <p:cNvSpPr>
            <a:spLocks noGrp="1"/>
          </p:cNvSpPr>
          <p:nvPr>
            <p:ph idx="1"/>
          </p:nvPr>
        </p:nvSpPr>
        <p:spPr>
          <a:xfrm>
            <a:off x="428625" y="5286375"/>
            <a:ext cx="8429625" cy="874713"/>
          </a:xfrm>
        </p:spPr>
        <p:txBody>
          <a:bodyPr>
            <a:normAutofit lnSpcReduction="10000"/>
          </a:bodyPr>
          <a:lstStyle/>
          <a:p>
            <a:pPr indent="-170815" fontAlgn="auto">
              <a:spcAft>
                <a:spcPts val="0"/>
              </a:spcAft>
              <a:defRPr/>
            </a:pPr>
            <a:r>
              <a:rPr lang="en-US" altLang="zh-CN" sz="3200" dirty="0" smtClean="0"/>
              <a:t>51</a:t>
            </a:r>
            <a:r>
              <a:rPr lang="zh-CN" altLang="en-US" sz="3200" dirty="0" smtClean="0"/>
              <a:t>单片机存储器配置为程序存储器和数据存储器</a:t>
            </a:r>
            <a:r>
              <a:rPr lang="en-US" altLang="zh-CN" sz="3200" dirty="0" smtClean="0"/>
              <a:t>——</a:t>
            </a:r>
            <a:r>
              <a:rPr lang="zh-CN" altLang="en-US" sz="3200" dirty="0" smtClean="0"/>
              <a:t>地址虽重叠，但访问方法不同</a:t>
            </a:r>
            <a:endParaRPr lang="zh-CN" altLang="en-US" sz="3200" dirty="0"/>
          </a:p>
        </p:txBody>
      </p:sp>
      <p:pic>
        <p:nvPicPr>
          <p:cNvPr id="69635" name="Picture 2"/>
          <p:cNvPicPr>
            <a:picLocks noChangeAspect="1" noChangeArrowheads="1"/>
          </p:cNvPicPr>
          <p:nvPr/>
        </p:nvPicPr>
        <p:blipFill>
          <a:blip r:embed="rId2"/>
          <a:srcRect/>
          <a:stretch>
            <a:fillRect/>
          </a:stretch>
        </p:blipFill>
        <p:spPr bwMode="auto">
          <a:xfrm>
            <a:off x="428625" y="1643063"/>
            <a:ext cx="8207375" cy="3286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57233"/>
            <a:ext cx="7886700" cy="1071570"/>
          </a:xfrm>
        </p:spPr>
        <p:txBody>
          <a:bodyPr/>
          <a:lstStyle/>
          <a:p>
            <a:pPr algn="ctr" fontAlgn="auto">
              <a:spcAft>
                <a:spcPts val="0"/>
              </a:spcAft>
              <a:defRPr/>
            </a:pPr>
            <a:r>
              <a:rPr lang="zh-CN" altLang="en-US" sz="3200" dirty="0" smtClean="0"/>
              <a:t>内容概要</a:t>
            </a:r>
            <a:endParaRPr lang="zh-CN" altLang="en-US" sz="3200" dirty="0"/>
          </a:p>
        </p:txBody>
      </p:sp>
      <p:sp>
        <p:nvSpPr>
          <p:cNvPr id="3" name="内容占位符 2"/>
          <p:cNvSpPr>
            <a:spLocks noGrp="1"/>
          </p:cNvSpPr>
          <p:nvPr>
            <p:ph idx="1"/>
          </p:nvPr>
        </p:nvSpPr>
        <p:spPr bwMode="auto">
          <a:xfrm>
            <a:off x="571500" y="1928813"/>
            <a:ext cx="8229600" cy="928687"/>
          </a:xfrm>
        </p:spPr>
        <p:txBody>
          <a:bodyPr wrap="square" numCol="1" anchor="t" anchorCtr="0" compatLnSpc="1">
            <a:prstTxWarp prst="textNoShape">
              <a:avLst/>
            </a:prstTxWarp>
          </a:bodyPr>
          <a:lstStyle/>
          <a:p>
            <a:pPr>
              <a:buFont typeface="Webdings" pitchFamily="18" charset="2"/>
              <a:buNone/>
            </a:pPr>
            <a:r>
              <a:rPr lang="zh-CN" altLang="en-US" sz="2400" b="1" smtClean="0"/>
              <a:t>第</a:t>
            </a:r>
            <a:r>
              <a:rPr lang="zh-CN" altLang="en-US" sz="2400" b="1" smtClean="0">
                <a:hlinkClick r:id="rId3" action="ppaction://hlinksldjump"/>
              </a:rPr>
              <a:t>八</a:t>
            </a:r>
            <a:r>
              <a:rPr lang="zh-CN" altLang="en-US" sz="2400" b="1" smtClean="0"/>
              <a:t>章  </a:t>
            </a:r>
            <a:r>
              <a:rPr lang="en-US" altLang="zh-CN" sz="2400" b="1" smtClean="0"/>
              <a:t>MCS-51</a:t>
            </a:r>
            <a:r>
              <a:rPr lang="zh-CN" altLang="en-US" sz="2400" b="1" smtClean="0"/>
              <a:t>单片机应用系统存储器的扩展</a:t>
            </a:r>
            <a:endParaRPr lang="en-US" altLang="zh-CN" sz="2400" b="1" smtClean="0"/>
          </a:p>
          <a:p>
            <a:pPr>
              <a:buFont typeface="Webdings" pitchFamily="18" charset="2"/>
              <a:buNone/>
            </a:pPr>
            <a:r>
              <a:rPr lang="en-US" altLang="zh-CN" sz="2400" b="1" smtClean="0"/>
              <a:t>   8-1   </a:t>
            </a:r>
            <a:r>
              <a:rPr lang="zh-CN" altLang="en-US" sz="2400" b="1" smtClean="0"/>
              <a:t>应用系统</a:t>
            </a:r>
            <a:endParaRPr lang="en-US" altLang="zh-CN" sz="2400" b="1" smtClean="0"/>
          </a:p>
        </p:txBody>
      </p:sp>
      <p:sp>
        <p:nvSpPr>
          <p:cNvPr id="4" name="TextBox 3"/>
          <p:cNvSpPr txBox="1">
            <a:spLocks noChangeArrowheads="1"/>
          </p:cNvSpPr>
          <p:nvPr/>
        </p:nvSpPr>
        <p:spPr bwMode="auto">
          <a:xfrm>
            <a:off x="395288" y="4143375"/>
            <a:ext cx="8286750" cy="2308225"/>
          </a:xfrm>
          <a:prstGeom prst="rect">
            <a:avLst/>
          </a:prstGeom>
          <a:noFill/>
          <a:ln w="9525">
            <a:noFill/>
            <a:miter lim="800000"/>
            <a:headEnd/>
            <a:tailEnd/>
          </a:ln>
        </p:spPr>
        <p:txBody>
          <a:bodyPr>
            <a:spAutoFit/>
          </a:bodyPr>
          <a:lstStyle/>
          <a:p>
            <a:pPr>
              <a:lnSpc>
                <a:spcPct val="150000"/>
              </a:lnSpc>
            </a:pPr>
            <a:r>
              <a:rPr lang="zh-CN" altLang="en-US" b="1">
                <a:latin typeface="黑体" pitchFamily="49" charset="-122"/>
                <a:ea typeface="黑体" pitchFamily="49" charset="-122"/>
              </a:rPr>
              <a:t> 第</a:t>
            </a:r>
            <a:r>
              <a:rPr lang="zh-CN" altLang="en-US" b="1">
                <a:latin typeface="黑体" pitchFamily="49" charset="-122"/>
                <a:ea typeface="黑体" pitchFamily="49" charset="-122"/>
                <a:hlinkClick r:id="rId4" action="ppaction://hlinksldjump"/>
              </a:rPr>
              <a:t>九</a:t>
            </a:r>
            <a:r>
              <a:rPr lang="zh-CN" altLang="en-US" b="1">
                <a:latin typeface="黑体" pitchFamily="49" charset="-122"/>
                <a:ea typeface="黑体" pitchFamily="49" charset="-122"/>
              </a:rPr>
              <a:t>章  控制接口设计</a:t>
            </a:r>
            <a:endParaRPr lang="en-US" altLang="zh-CN" b="1">
              <a:latin typeface="黑体" pitchFamily="49" charset="-122"/>
              <a:ea typeface="黑体" pitchFamily="49" charset="-122"/>
            </a:endParaRPr>
          </a:p>
          <a:p>
            <a:pPr>
              <a:lnSpc>
                <a:spcPct val="150000"/>
              </a:lnSpc>
            </a:pPr>
            <a:r>
              <a:rPr lang="en-US" altLang="zh-CN" b="1">
                <a:ea typeface="黑体" pitchFamily="49" charset="-122"/>
              </a:rPr>
              <a:t>      9</a:t>
            </a:r>
            <a:r>
              <a:rPr lang="en-US" altLang="zh-CN" b="1">
                <a:ea typeface="黑体" pitchFamily="49" charset="-122"/>
                <a:hlinkClick r:id="rId4" action="ppaction://hlinksldjump"/>
              </a:rPr>
              <a:t>-</a:t>
            </a:r>
            <a:r>
              <a:rPr lang="en-US" altLang="zh-CN" b="1">
                <a:ea typeface="黑体" pitchFamily="49" charset="-122"/>
              </a:rPr>
              <a:t>1     </a:t>
            </a:r>
            <a:r>
              <a:rPr lang="zh-CN" altLang="en-US" b="1">
                <a:ea typeface="黑体" pitchFamily="49" charset="-122"/>
              </a:rPr>
              <a:t> 开关量接口设计</a:t>
            </a:r>
            <a:endParaRPr lang="en-US" altLang="zh-CN" b="1">
              <a:ea typeface="黑体" pitchFamily="49" charset="-122"/>
            </a:endParaRPr>
          </a:p>
          <a:p>
            <a:pPr>
              <a:lnSpc>
                <a:spcPct val="150000"/>
              </a:lnSpc>
            </a:pPr>
            <a:r>
              <a:rPr lang="en-US" altLang="zh-CN" b="1">
                <a:ea typeface="黑体" pitchFamily="49" charset="-122"/>
              </a:rPr>
              <a:t>      9</a:t>
            </a:r>
            <a:r>
              <a:rPr lang="en-US" altLang="zh-CN" b="1">
                <a:ea typeface="黑体" pitchFamily="49" charset="-122"/>
                <a:hlinkClick r:id="rId5" action="ppaction://hlinksldjump"/>
              </a:rPr>
              <a:t>-</a:t>
            </a:r>
            <a:r>
              <a:rPr lang="en-US" altLang="zh-CN" b="1">
                <a:ea typeface="黑体" pitchFamily="49" charset="-122"/>
              </a:rPr>
              <a:t>2      </a:t>
            </a:r>
            <a:r>
              <a:rPr lang="zh-CN" altLang="en-US" b="1">
                <a:ea typeface="黑体" pitchFamily="49" charset="-122"/>
              </a:rPr>
              <a:t>模拟量输出技术</a:t>
            </a:r>
            <a:endParaRPr lang="en-US" altLang="zh-CN" b="1">
              <a:ea typeface="黑体" pitchFamily="49" charset="-122"/>
            </a:endParaRPr>
          </a:p>
          <a:p>
            <a:pPr>
              <a:lnSpc>
                <a:spcPct val="150000"/>
              </a:lnSpc>
            </a:pPr>
            <a:r>
              <a:rPr lang="en-US" altLang="zh-CN" b="1">
                <a:ea typeface="黑体" pitchFamily="49" charset="-122"/>
              </a:rPr>
              <a:t>      9</a:t>
            </a:r>
            <a:r>
              <a:rPr lang="en-US" altLang="zh-CN" b="1">
                <a:ea typeface="黑体" pitchFamily="49" charset="-122"/>
                <a:hlinkClick r:id="rId6" action="ppaction://hlinksldjump"/>
              </a:rPr>
              <a:t>-</a:t>
            </a:r>
            <a:r>
              <a:rPr lang="en-US" altLang="zh-CN" b="1">
                <a:ea typeface="黑体" pitchFamily="49" charset="-122"/>
              </a:rPr>
              <a:t>3      </a:t>
            </a:r>
            <a:r>
              <a:rPr lang="zh-CN" altLang="en-US" b="1">
                <a:ea typeface="黑体" pitchFamily="49" charset="-122"/>
              </a:rPr>
              <a:t>模拟量输入技术</a:t>
            </a:r>
            <a:endParaRPr lang="en-US" altLang="zh-CN" b="1">
              <a:ea typeface="黑体" pitchFamily="49" charset="-122"/>
            </a:endParaRPr>
          </a:p>
        </p:txBody>
      </p:sp>
      <p:sp>
        <p:nvSpPr>
          <p:cNvPr id="6" name="TextBox 5"/>
          <p:cNvSpPr txBox="1"/>
          <p:nvPr/>
        </p:nvSpPr>
        <p:spPr>
          <a:xfrm>
            <a:off x="785813" y="2857500"/>
            <a:ext cx="7500937" cy="461963"/>
          </a:xfrm>
          <a:prstGeom prst="rect">
            <a:avLst/>
          </a:prstGeom>
          <a:noFill/>
        </p:spPr>
        <p:txBody>
          <a:bodyPr>
            <a:spAutoFit/>
          </a:bodyPr>
          <a:lstStyle/>
          <a:p>
            <a:pPr fontAlgn="auto">
              <a:spcBef>
                <a:spcPts val="0"/>
              </a:spcBef>
              <a:spcAft>
                <a:spcPts val="0"/>
              </a:spcAft>
              <a:defRPr/>
            </a:pPr>
            <a:r>
              <a:rPr lang="en-US" altLang="zh-CN" dirty="0">
                <a:latin typeface="+mn-lt"/>
                <a:ea typeface="+mn-ea"/>
              </a:rPr>
              <a:t>   </a:t>
            </a:r>
            <a:r>
              <a:rPr lang="en-US" altLang="zh-CN" b="1" dirty="0">
                <a:latin typeface="+mn-ea"/>
                <a:ea typeface="+mn-ea"/>
              </a:rPr>
              <a:t>8</a:t>
            </a:r>
            <a:r>
              <a:rPr lang="en-US" altLang="zh-CN" b="1" dirty="0">
                <a:latin typeface="+mn-ea"/>
                <a:ea typeface="+mn-ea"/>
                <a:hlinkClick r:id="rId7" action="ppaction://hlinksldjump"/>
              </a:rPr>
              <a:t>-</a:t>
            </a:r>
            <a:r>
              <a:rPr lang="en-US" altLang="zh-CN" b="1" dirty="0">
                <a:latin typeface="+mn-ea"/>
                <a:ea typeface="+mn-ea"/>
              </a:rPr>
              <a:t>2</a:t>
            </a:r>
            <a:r>
              <a:rPr lang="en-US" altLang="zh-CN" b="1" dirty="0">
                <a:latin typeface="+mn-lt"/>
                <a:ea typeface="+mn-ea"/>
              </a:rPr>
              <a:t>     </a:t>
            </a:r>
            <a:r>
              <a:rPr lang="zh-CN" altLang="en-US" b="1" dirty="0">
                <a:latin typeface="+mn-lt"/>
                <a:ea typeface="+mn-ea"/>
              </a:rPr>
              <a:t>程序存储器扩展</a:t>
            </a:r>
          </a:p>
        </p:txBody>
      </p:sp>
      <p:sp>
        <p:nvSpPr>
          <p:cNvPr id="7" name="TextBox 6"/>
          <p:cNvSpPr txBox="1"/>
          <p:nvPr/>
        </p:nvSpPr>
        <p:spPr>
          <a:xfrm>
            <a:off x="928688" y="3500438"/>
            <a:ext cx="6072187" cy="461962"/>
          </a:xfrm>
          <a:prstGeom prst="rect">
            <a:avLst/>
          </a:prstGeom>
          <a:noFill/>
        </p:spPr>
        <p:txBody>
          <a:bodyPr>
            <a:spAutoFit/>
          </a:bodyPr>
          <a:lstStyle/>
          <a:p>
            <a:pPr fontAlgn="auto">
              <a:spcBef>
                <a:spcPts val="0"/>
              </a:spcBef>
              <a:spcAft>
                <a:spcPts val="0"/>
              </a:spcAft>
              <a:defRPr/>
            </a:pPr>
            <a:r>
              <a:rPr lang="en-US" altLang="zh-CN" b="1" dirty="0">
                <a:latin typeface="+mn-ea"/>
                <a:ea typeface="+mn-ea"/>
              </a:rPr>
              <a:t> 8</a:t>
            </a:r>
            <a:r>
              <a:rPr lang="en-US" altLang="zh-CN" b="1" dirty="0">
                <a:latin typeface="+mn-ea"/>
                <a:ea typeface="+mn-ea"/>
                <a:hlinkClick r:id="rId8" action="ppaction://hlinksldjump"/>
              </a:rPr>
              <a:t>-</a:t>
            </a:r>
            <a:r>
              <a:rPr lang="en-US" altLang="zh-CN" b="1" dirty="0">
                <a:latin typeface="+mn-ea"/>
                <a:ea typeface="+mn-ea"/>
              </a:rPr>
              <a:t>3  </a:t>
            </a:r>
            <a:r>
              <a:rPr lang="zh-CN" altLang="en-US" b="1" dirty="0">
                <a:latin typeface="+mn-ea"/>
                <a:ea typeface="+mn-ea"/>
              </a:rPr>
              <a:t>数据存储器扩展</a:t>
            </a:r>
            <a:endParaRPr lang="zh-CN" altLang="en-US" b="1" dirty="0">
              <a:latin typeface="+mn-lt"/>
              <a:ea typeface="+mn-ea"/>
            </a:endParaRPr>
          </a:p>
        </p:txBody>
      </p:sp>
      <p:sp>
        <p:nvSpPr>
          <p:cNvPr id="8" name="下箭头 7">
            <a:hlinkClick r:id="rId9" action="ppaction://hlinksldjump"/>
          </p:cNvPr>
          <p:cNvSpPr/>
          <p:nvPr/>
        </p:nvSpPr>
        <p:spPr>
          <a:xfrm>
            <a:off x="7500938" y="5643563"/>
            <a:ext cx="785812" cy="10001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diamond(in)">
                                      <p:cBhvr>
                                        <p:cTn id="13" dur="2000"/>
                                        <p:tgtEl>
                                          <p:spTgt spid="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 calcmode="lin" valueType="num">
                                      <p:cBhvr additive="base">
                                        <p:cTn id="24"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4">
                                            <p:txEl>
                                              <p:pRg st="1" end="1"/>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 calcmode="lin" valueType="num">
                                      <p:cBhvr additive="base">
                                        <p:cTn id="28"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4">
                                            <p:txEl>
                                              <p:pRg st="2" end="2"/>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 calcmode="lin" valueType="num">
                                      <p:cBhvr additive="base">
                                        <p:cTn id="32"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57167"/>
            <a:ext cx="7886700" cy="714380"/>
          </a:xfrm>
        </p:spPr>
        <p:txBody>
          <a:bodyPr/>
          <a:lstStyle/>
          <a:p>
            <a:pPr fontAlgn="auto">
              <a:spcAft>
                <a:spcPts val="0"/>
              </a:spcAft>
              <a:defRPr/>
            </a:pPr>
            <a:r>
              <a:rPr lang="zh-CN" altLang="en-US" sz="3600" dirty="0" smtClean="0"/>
              <a:t>从应用者的关注来研习</a:t>
            </a:r>
            <a:r>
              <a:rPr lang="en-US" altLang="zh-CN" sz="3600" dirty="0" smtClean="0"/>
              <a:t>51</a:t>
            </a:r>
            <a:r>
              <a:rPr lang="zh-CN" altLang="en-US" sz="3600" dirty="0" smtClean="0"/>
              <a:t>单片机</a:t>
            </a:r>
            <a:endParaRPr lang="zh-CN" altLang="en-US" sz="3600" dirty="0"/>
          </a:p>
        </p:txBody>
      </p:sp>
      <p:sp>
        <p:nvSpPr>
          <p:cNvPr id="197635" name="内容占位符 2"/>
          <p:cNvSpPr>
            <a:spLocks noGrp="1"/>
          </p:cNvSpPr>
          <p:nvPr>
            <p:ph idx="1"/>
          </p:nvPr>
        </p:nvSpPr>
        <p:spPr bwMode="auto">
          <a:xfrm>
            <a:off x="750888" y="1143000"/>
            <a:ext cx="7764462" cy="5018088"/>
          </a:xfrm>
        </p:spPr>
        <p:txBody>
          <a:bodyPr wrap="square" numCol="1" anchor="t" anchorCtr="0" compatLnSpc="1">
            <a:prstTxWarp prst="textNoShape">
              <a:avLst/>
            </a:prstTxWarp>
          </a:bodyPr>
          <a:lstStyle/>
          <a:p>
            <a:r>
              <a:rPr lang="zh-CN" altLang="en-US" sz="3200" smtClean="0"/>
              <a:t>程序存储器应用要领</a:t>
            </a:r>
            <a:endParaRPr lang="en-US" altLang="zh-CN" sz="3200" smtClean="0"/>
          </a:p>
          <a:p>
            <a:r>
              <a:rPr lang="en-US" altLang="zh-CN" sz="3200" smtClean="0"/>
              <a:t>1.     </a:t>
            </a:r>
            <a:r>
              <a:rPr lang="zh-CN" altLang="en-US" sz="3200" smtClean="0"/>
              <a:t>引脚的作用</a:t>
            </a:r>
            <a:endParaRPr lang="en-US" altLang="zh-CN" sz="3200" smtClean="0"/>
          </a:p>
          <a:p>
            <a:pPr>
              <a:buFont typeface="Webdings" pitchFamily="18" charset="2"/>
              <a:buNone/>
            </a:pPr>
            <a:r>
              <a:rPr lang="en-US" altLang="zh-CN" sz="3200" smtClean="0"/>
              <a:t>    </a:t>
            </a:r>
            <a:r>
              <a:rPr lang="zh-CN" altLang="en-US" sz="3200" smtClean="0"/>
              <a:t>当它接低电平（如</a:t>
            </a:r>
            <a:r>
              <a:rPr lang="en-US" altLang="zh-CN" sz="3200" smtClean="0"/>
              <a:t>GND</a:t>
            </a:r>
            <a:r>
              <a:rPr lang="zh-CN" altLang="en-US" sz="3200" smtClean="0"/>
              <a:t>）时，系统理解为没有内部程序存储器，指令编码从</a:t>
            </a:r>
            <a:endParaRPr lang="en-US" altLang="zh-CN" sz="3200" smtClean="0"/>
          </a:p>
          <a:p>
            <a:pPr>
              <a:buFont typeface="Webdings" pitchFamily="18" charset="2"/>
              <a:buNone/>
            </a:pPr>
            <a:r>
              <a:rPr lang="en-US" altLang="zh-CN" sz="3200" smtClean="0"/>
              <a:t>0X0000</a:t>
            </a:r>
            <a:r>
              <a:rPr lang="zh-CN" altLang="en-US" sz="3200" smtClean="0"/>
              <a:t>（或者</a:t>
            </a:r>
            <a:r>
              <a:rPr lang="en-US" altLang="zh-CN" sz="3200" smtClean="0"/>
              <a:t>0000H</a:t>
            </a:r>
            <a:r>
              <a:rPr lang="zh-CN" altLang="en-US" sz="3200" smtClean="0"/>
              <a:t>）开始存储在外部程序存储器中。</a:t>
            </a:r>
            <a:endParaRPr lang="en-US" altLang="zh-CN" sz="3200" smtClean="0"/>
          </a:p>
          <a:p>
            <a:pPr>
              <a:buFont typeface="Webdings" pitchFamily="18" charset="2"/>
              <a:buNone/>
            </a:pPr>
            <a:r>
              <a:rPr lang="en-US" altLang="zh-CN" sz="3200" smtClean="0"/>
              <a:t> </a:t>
            </a:r>
            <a:r>
              <a:rPr lang="zh-CN" altLang="en-US" sz="3200" smtClean="0"/>
              <a:t>当它接高电平时，系统程序首先在内部程序存储器安排。当内部程序存储器满之后，才在外部程序存储器“接续”。</a:t>
            </a:r>
            <a:endParaRPr lang="en-US" altLang="zh-CN" sz="3200" smtClean="0"/>
          </a:p>
          <a:p>
            <a:pPr>
              <a:buFont typeface="Webdings" pitchFamily="18" charset="2"/>
              <a:buNone/>
            </a:pPr>
            <a:endParaRPr lang="en-US" altLang="zh-CN" sz="3200" smtClean="0"/>
          </a:p>
          <a:p>
            <a:endParaRPr lang="zh-CN" altLang="en-US" sz="3200" smtClean="0"/>
          </a:p>
        </p:txBody>
      </p:sp>
      <p:sp>
        <p:nvSpPr>
          <p:cNvPr id="197636"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graphicFrame>
        <p:nvGraphicFramePr>
          <p:cNvPr id="197633" name="Object 1"/>
          <p:cNvGraphicFramePr>
            <a:graphicFrameLocks noChangeAspect="1"/>
          </p:cNvGraphicFramePr>
          <p:nvPr/>
        </p:nvGraphicFramePr>
        <p:xfrm>
          <a:off x="1714500" y="1714500"/>
          <a:ext cx="571500" cy="444500"/>
        </p:xfrm>
        <a:graphic>
          <a:graphicData uri="http://schemas.openxmlformats.org/presentationml/2006/ole">
            <p:oleObj spid="_x0000_s197633" r:id="rId3" imgW="253780" imgH="203024" progId="">
              <p:embed/>
            </p:oleObj>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57167"/>
            <a:ext cx="7886700" cy="714380"/>
          </a:xfrm>
        </p:spPr>
        <p:txBody>
          <a:bodyPr/>
          <a:lstStyle/>
          <a:p>
            <a:pPr fontAlgn="auto">
              <a:spcAft>
                <a:spcPts val="0"/>
              </a:spcAft>
              <a:defRPr/>
            </a:pPr>
            <a:r>
              <a:rPr lang="zh-CN" altLang="en-US" sz="3600" dirty="0" smtClean="0"/>
              <a:t>从应用者的关注来研习</a:t>
            </a:r>
            <a:r>
              <a:rPr lang="en-US" altLang="zh-CN" sz="3600" dirty="0" smtClean="0"/>
              <a:t>51</a:t>
            </a:r>
            <a:r>
              <a:rPr lang="zh-CN" altLang="en-US" sz="3600" dirty="0" smtClean="0"/>
              <a:t>单片机</a:t>
            </a:r>
            <a:endParaRPr lang="zh-CN" altLang="en-US" sz="3600" dirty="0"/>
          </a:p>
        </p:txBody>
      </p:sp>
      <p:sp>
        <p:nvSpPr>
          <p:cNvPr id="3" name="内容占位符 2"/>
          <p:cNvSpPr>
            <a:spLocks noGrp="1"/>
          </p:cNvSpPr>
          <p:nvPr>
            <p:ph idx="1"/>
          </p:nvPr>
        </p:nvSpPr>
        <p:spPr>
          <a:xfrm>
            <a:off x="750888" y="1143000"/>
            <a:ext cx="7764462" cy="5715000"/>
          </a:xfrm>
        </p:spPr>
        <p:txBody>
          <a:bodyPr/>
          <a:lstStyle/>
          <a:p>
            <a:pPr indent="-170815" fontAlgn="auto">
              <a:spcAft>
                <a:spcPts val="0"/>
              </a:spcAft>
              <a:defRPr/>
            </a:pPr>
            <a:r>
              <a:rPr lang="zh-CN" altLang="en-US" sz="3200" dirty="0" smtClean="0"/>
              <a:t>程序存储器应用要领</a:t>
            </a:r>
            <a:endParaRPr lang="en-US" altLang="zh-CN" sz="3200" dirty="0" smtClean="0"/>
          </a:p>
          <a:p>
            <a:pPr indent="-170815" fontAlgn="auto">
              <a:spcAft>
                <a:spcPts val="0"/>
              </a:spcAft>
              <a:defRPr/>
            </a:pPr>
            <a:r>
              <a:rPr lang="en-US" altLang="zh-CN" sz="3200" dirty="0" smtClean="0"/>
              <a:t>2.     </a:t>
            </a:r>
            <a:r>
              <a:rPr lang="zh-CN" altLang="en-US" sz="3200" dirty="0" smtClean="0"/>
              <a:t>引脚的作用</a:t>
            </a:r>
            <a:endParaRPr lang="en-US" altLang="zh-CN" sz="3200" dirty="0" smtClean="0"/>
          </a:p>
          <a:p>
            <a:pPr indent="-170815" fontAlgn="auto">
              <a:spcAft>
                <a:spcPts val="0"/>
              </a:spcAft>
              <a:buFont typeface="Webdings" pitchFamily="18" charset="2"/>
              <a:buNone/>
              <a:defRPr/>
            </a:pPr>
            <a:r>
              <a:rPr lang="en-US" altLang="zh-CN" sz="3200" dirty="0" smtClean="0"/>
              <a:t>    </a:t>
            </a:r>
            <a:r>
              <a:rPr lang="zh-CN" altLang="en-US" sz="3200" dirty="0" smtClean="0"/>
              <a:t>当单片机</a:t>
            </a:r>
            <a:r>
              <a:rPr lang="en-US" altLang="zh-CN" sz="3200" dirty="0" smtClean="0"/>
              <a:t>CPU</a:t>
            </a:r>
            <a:r>
              <a:rPr lang="zh-CN" altLang="en-US" sz="3200" dirty="0" smtClean="0"/>
              <a:t>访问外部程序存储器时，</a:t>
            </a:r>
            <a:endParaRPr lang="en-US" altLang="zh-CN" sz="3200" dirty="0" smtClean="0"/>
          </a:p>
          <a:p>
            <a:pPr indent="-170815" fontAlgn="auto">
              <a:spcAft>
                <a:spcPts val="0"/>
              </a:spcAft>
              <a:buFont typeface="Webdings" pitchFamily="18" charset="2"/>
              <a:buNone/>
              <a:defRPr/>
            </a:pPr>
            <a:r>
              <a:rPr lang="zh-CN" altLang="en-US" sz="3200" dirty="0" smtClean="0"/>
              <a:t>该引脚输出低电平。用于选通外部程序存储器集成芯片。（先记住，将来会理解）</a:t>
            </a:r>
            <a:endParaRPr lang="en-US" altLang="zh-CN" sz="3200" dirty="0" smtClean="0"/>
          </a:p>
          <a:p>
            <a:pPr marL="514985" indent="-514350" fontAlgn="auto">
              <a:spcAft>
                <a:spcPts val="0"/>
              </a:spcAft>
              <a:buFont typeface="Webdings" pitchFamily="18" charset="2"/>
              <a:buAutoNum type="arabicPeriod" startAt="3"/>
              <a:defRPr/>
            </a:pPr>
            <a:r>
              <a:rPr lang="en-US" altLang="zh-CN" sz="3200" dirty="0" smtClean="0"/>
              <a:t>ALE </a:t>
            </a:r>
            <a:r>
              <a:rPr lang="zh-CN" altLang="en-US" sz="3200" dirty="0" smtClean="0"/>
              <a:t>引脚的作用</a:t>
            </a:r>
            <a:endParaRPr lang="en-US" altLang="zh-CN" sz="3200" dirty="0" smtClean="0"/>
          </a:p>
          <a:p>
            <a:pPr marL="514985" indent="-514350" fontAlgn="auto">
              <a:spcAft>
                <a:spcPts val="0"/>
              </a:spcAft>
              <a:buFont typeface="Webdings" pitchFamily="18" charset="2"/>
              <a:buNone/>
              <a:defRPr/>
            </a:pPr>
            <a:r>
              <a:rPr lang="en-US" altLang="zh-CN" sz="3200" dirty="0" smtClean="0"/>
              <a:t>  </a:t>
            </a:r>
            <a:r>
              <a:rPr lang="zh-CN" altLang="en-US" sz="3200" dirty="0" smtClean="0"/>
              <a:t>访问外部存储器时需要提供存储单元的“地址”</a:t>
            </a:r>
            <a:r>
              <a:rPr lang="en-US" altLang="zh-CN" sz="3200" dirty="0" smtClean="0"/>
              <a:t>——P0</a:t>
            </a:r>
            <a:r>
              <a:rPr lang="zh-CN" altLang="en-US" sz="3200" dirty="0" smtClean="0"/>
              <a:t>口先帮忙提供其低</a:t>
            </a:r>
            <a:r>
              <a:rPr lang="en-US" altLang="zh-CN" sz="3200" dirty="0" smtClean="0"/>
              <a:t>8</a:t>
            </a:r>
            <a:r>
              <a:rPr lang="zh-CN" altLang="en-US" sz="3200" dirty="0" smtClean="0"/>
              <a:t>位地址编码，随后</a:t>
            </a:r>
            <a:r>
              <a:rPr lang="en-US" altLang="zh-CN" sz="3200" dirty="0" smtClean="0"/>
              <a:t>ALE</a:t>
            </a:r>
            <a:r>
              <a:rPr lang="zh-CN" altLang="en-US" sz="3200" dirty="0" smtClean="0"/>
              <a:t>引脚出现高脉冲，将其锁存在低位地址锁存器，</a:t>
            </a:r>
            <a:r>
              <a:rPr lang="en-US" altLang="zh-CN" sz="3200" dirty="0" smtClean="0"/>
              <a:t>P0</a:t>
            </a:r>
            <a:r>
              <a:rPr lang="zh-CN" altLang="en-US" sz="3200" dirty="0" smtClean="0"/>
              <a:t>口得以解脱再作为</a:t>
            </a:r>
            <a:r>
              <a:rPr lang="en-US" altLang="zh-CN" sz="3200" dirty="0" smtClean="0"/>
              <a:t>8</a:t>
            </a:r>
            <a:r>
              <a:rPr lang="zh-CN" altLang="en-US" sz="3200" dirty="0" smtClean="0"/>
              <a:t>位数据总线使用。</a:t>
            </a:r>
            <a:endParaRPr lang="en-US" altLang="zh-CN" sz="3200" dirty="0" smtClean="0"/>
          </a:p>
          <a:p>
            <a:pPr indent="-170815" fontAlgn="auto">
              <a:spcAft>
                <a:spcPts val="0"/>
              </a:spcAft>
              <a:buFont typeface="Webdings" pitchFamily="18" charset="2"/>
              <a:buNone/>
              <a:defRPr/>
            </a:pPr>
            <a:endParaRPr lang="en-US" altLang="zh-CN" sz="3200" dirty="0" smtClean="0"/>
          </a:p>
          <a:p>
            <a:pPr indent="-170815" fontAlgn="auto">
              <a:spcAft>
                <a:spcPts val="0"/>
              </a:spcAft>
              <a:buFont typeface="Webdings" pitchFamily="18" charset="2"/>
              <a:buNone/>
              <a:defRPr/>
            </a:pPr>
            <a:endParaRPr lang="en-US" altLang="zh-CN" sz="3200" dirty="0" smtClean="0"/>
          </a:p>
          <a:p>
            <a:pPr indent="-170815" fontAlgn="auto">
              <a:spcAft>
                <a:spcPts val="0"/>
              </a:spcAft>
              <a:defRPr/>
            </a:pPr>
            <a:endParaRPr lang="zh-CN" altLang="en-US" sz="3200" dirty="0"/>
          </a:p>
        </p:txBody>
      </p:sp>
      <p:sp>
        <p:nvSpPr>
          <p:cNvPr id="199686"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sp>
        <p:nvSpPr>
          <p:cNvPr id="199687"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graphicFrame>
        <p:nvGraphicFramePr>
          <p:cNvPr id="199683" name="Object 3"/>
          <p:cNvGraphicFramePr>
            <a:graphicFrameLocks noChangeAspect="1"/>
          </p:cNvGraphicFramePr>
          <p:nvPr/>
        </p:nvGraphicFramePr>
        <p:xfrm>
          <a:off x="1643063" y="1714500"/>
          <a:ext cx="847725" cy="433388"/>
        </p:xfrm>
        <a:graphic>
          <a:graphicData uri="http://schemas.openxmlformats.org/presentationml/2006/ole">
            <p:oleObj spid="_x0000_s199683" r:id="rId3" imgW="431613" imgH="215806"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57167"/>
            <a:ext cx="7886700" cy="714380"/>
          </a:xfrm>
        </p:spPr>
        <p:txBody>
          <a:bodyPr/>
          <a:lstStyle/>
          <a:p>
            <a:pPr fontAlgn="auto">
              <a:spcAft>
                <a:spcPts val="0"/>
              </a:spcAft>
              <a:defRPr/>
            </a:pPr>
            <a:r>
              <a:rPr lang="zh-CN" altLang="en-US" sz="3600" dirty="0" smtClean="0"/>
              <a:t>从应用者的关注来研习</a:t>
            </a:r>
            <a:r>
              <a:rPr lang="en-US" altLang="zh-CN" sz="3600" dirty="0" smtClean="0"/>
              <a:t>51</a:t>
            </a:r>
            <a:r>
              <a:rPr lang="zh-CN" altLang="en-US" sz="3600" dirty="0" smtClean="0"/>
              <a:t>单片机</a:t>
            </a:r>
            <a:endParaRPr lang="zh-CN" altLang="en-US" sz="3600" dirty="0"/>
          </a:p>
        </p:txBody>
      </p:sp>
      <p:sp>
        <p:nvSpPr>
          <p:cNvPr id="200706" name="内容占位符 2"/>
          <p:cNvSpPr>
            <a:spLocks noGrp="1"/>
          </p:cNvSpPr>
          <p:nvPr>
            <p:ph idx="1"/>
          </p:nvPr>
        </p:nvSpPr>
        <p:spPr bwMode="auto">
          <a:xfrm>
            <a:off x="750888" y="1143000"/>
            <a:ext cx="7764462" cy="5715000"/>
          </a:xfrm>
        </p:spPr>
        <p:txBody>
          <a:bodyPr wrap="square" numCol="1" anchor="t" anchorCtr="0" compatLnSpc="1">
            <a:prstTxWarp prst="textNoShape">
              <a:avLst/>
            </a:prstTxWarp>
          </a:bodyPr>
          <a:lstStyle/>
          <a:p>
            <a:r>
              <a:rPr lang="zh-CN" altLang="en-US" sz="3200" smtClean="0"/>
              <a:t>从数据存储器的特殊配置看未来应用</a:t>
            </a:r>
            <a:endParaRPr lang="en-US" altLang="zh-CN" sz="3200" smtClean="0"/>
          </a:p>
          <a:p>
            <a:r>
              <a:rPr lang="en-US" altLang="zh-CN" sz="3200" smtClean="0"/>
              <a:t>1.</a:t>
            </a:r>
            <a:r>
              <a:rPr lang="zh-CN" altLang="en-US" sz="3200" smtClean="0"/>
              <a:t>计算机中最活跃的通用数据存储单元是各种名称和功能的“</a:t>
            </a:r>
            <a:r>
              <a:rPr lang="zh-CN" altLang="en-US" sz="3200" smtClean="0">
                <a:solidFill>
                  <a:srgbClr val="FF0000"/>
                </a:solidFill>
              </a:rPr>
              <a:t>寄存器</a:t>
            </a:r>
            <a:r>
              <a:rPr lang="zh-CN" altLang="en-US" sz="3200" smtClean="0"/>
              <a:t>”。</a:t>
            </a:r>
            <a:endParaRPr lang="en-US" altLang="zh-CN" sz="3200" smtClean="0"/>
          </a:p>
          <a:p>
            <a:endParaRPr lang="en-US" altLang="zh-CN" sz="3200" smtClean="0"/>
          </a:p>
          <a:p>
            <a:r>
              <a:rPr lang="en-US" altLang="zh-CN" sz="3200" smtClean="0"/>
              <a:t> 51</a:t>
            </a:r>
            <a:r>
              <a:rPr lang="zh-CN" altLang="en-US" sz="3200" smtClean="0"/>
              <a:t>单片机的在哪里？</a:t>
            </a:r>
            <a:r>
              <a:rPr lang="en-US" altLang="zh-CN" sz="3200" smtClean="0"/>
              <a:t>——</a:t>
            </a:r>
            <a:r>
              <a:rPr lang="zh-CN" altLang="en-US" sz="3200" smtClean="0"/>
              <a:t>在数据存储器里隐藏或“复用”！</a:t>
            </a:r>
            <a:endParaRPr lang="en-US" altLang="zh-CN" sz="3200" smtClean="0"/>
          </a:p>
          <a:p>
            <a:endParaRPr lang="en-US" altLang="zh-CN" sz="3200" smtClean="0"/>
          </a:p>
          <a:p>
            <a:r>
              <a:rPr lang="en-US" altLang="zh-CN" sz="3200" smtClean="0"/>
              <a:t>0x80</a:t>
            </a:r>
            <a:r>
              <a:rPr lang="zh-CN" altLang="en-US" sz="3200" smtClean="0"/>
              <a:t>（</a:t>
            </a:r>
            <a:r>
              <a:rPr lang="en-US" altLang="zh-CN" sz="3200" smtClean="0"/>
              <a:t>80H</a:t>
            </a:r>
            <a:r>
              <a:rPr lang="zh-CN" altLang="en-US" sz="3200" smtClean="0"/>
              <a:t>）～</a:t>
            </a:r>
            <a:r>
              <a:rPr lang="en-US" altLang="zh-CN" sz="3200" smtClean="0"/>
              <a:t>0xFF</a:t>
            </a:r>
            <a:r>
              <a:rPr lang="zh-CN" altLang="en-US" sz="3200" smtClean="0"/>
              <a:t>（</a:t>
            </a:r>
            <a:r>
              <a:rPr lang="en-US" altLang="zh-CN" sz="3200" smtClean="0"/>
              <a:t>0FFH</a:t>
            </a:r>
            <a:r>
              <a:rPr lang="zh-CN" altLang="en-US" sz="3200" smtClean="0"/>
              <a:t>）地址范围内设计有</a:t>
            </a:r>
            <a:r>
              <a:rPr lang="en-US" altLang="zh-CN" sz="3200" smtClean="0"/>
              <a:t>25</a:t>
            </a:r>
            <a:r>
              <a:rPr lang="zh-CN" altLang="en-US" sz="3200" smtClean="0"/>
              <a:t>个特殊功能寄存器（</a:t>
            </a:r>
            <a:r>
              <a:rPr lang="en-US" altLang="zh-CN" sz="3200" smtClean="0"/>
              <a:t>SFR</a:t>
            </a:r>
            <a:r>
              <a:rPr lang="zh-CN" altLang="en-US" sz="3200" smtClean="0"/>
              <a:t>）</a:t>
            </a:r>
            <a:r>
              <a:rPr lang="en-US" altLang="zh-CN" sz="3200" smtClean="0"/>
              <a:t> </a:t>
            </a:r>
            <a:r>
              <a:rPr lang="zh-CN" altLang="en-US" sz="3200" smtClean="0"/>
              <a:t>，占据</a:t>
            </a:r>
            <a:r>
              <a:rPr lang="en-US" altLang="zh-CN" sz="3200" smtClean="0"/>
              <a:t>26</a:t>
            </a:r>
            <a:r>
              <a:rPr lang="zh-CN" altLang="en-US" sz="3200" smtClean="0"/>
              <a:t>个字节。</a:t>
            </a:r>
            <a:r>
              <a:rPr lang="en-US" altLang="zh-CN" sz="3200" smtClean="0"/>
              <a:t> </a:t>
            </a:r>
          </a:p>
          <a:p>
            <a:pPr>
              <a:buFont typeface="Webdings" pitchFamily="18" charset="2"/>
              <a:buNone/>
            </a:pPr>
            <a:r>
              <a:rPr lang="en-US" altLang="zh-CN" sz="3200" smtClean="0"/>
              <a:t>    </a:t>
            </a:r>
          </a:p>
          <a:p>
            <a:pPr>
              <a:buFont typeface="Webdings" pitchFamily="18" charset="2"/>
              <a:buNone/>
            </a:pPr>
            <a:endParaRPr lang="en-US" altLang="zh-CN" sz="3200" smtClean="0"/>
          </a:p>
          <a:p>
            <a:endParaRPr lang="zh-CN" altLang="en-US" sz="3200" smtClean="0"/>
          </a:p>
        </p:txBody>
      </p:sp>
      <p:sp>
        <p:nvSpPr>
          <p:cNvPr id="200707"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sp>
        <p:nvSpPr>
          <p:cNvPr id="20070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57167"/>
            <a:ext cx="7886700" cy="714380"/>
          </a:xfrm>
        </p:spPr>
        <p:txBody>
          <a:bodyPr/>
          <a:lstStyle/>
          <a:p>
            <a:pPr fontAlgn="auto">
              <a:spcAft>
                <a:spcPts val="0"/>
              </a:spcAft>
              <a:defRPr/>
            </a:pPr>
            <a:r>
              <a:rPr lang="zh-CN" altLang="en-US" sz="3600" dirty="0" smtClean="0"/>
              <a:t>从应用者的关注来研习</a:t>
            </a:r>
            <a:r>
              <a:rPr lang="en-US" altLang="zh-CN" sz="3600" dirty="0" smtClean="0"/>
              <a:t>51</a:t>
            </a:r>
            <a:r>
              <a:rPr lang="zh-CN" altLang="en-US" sz="3600" dirty="0" smtClean="0"/>
              <a:t>单片机</a:t>
            </a:r>
            <a:endParaRPr lang="zh-CN" altLang="en-US" sz="3600" dirty="0"/>
          </a:p>
        </p:txBody>
      </p:sp>
      <p:sp>
        <p:nvSpPr>
          <p:cNvPr id="201730" name="内容占位符 2"/>
          <p:cNvSpPr>
            <a:spLocks noGrp="1"/>
          </p:cNvSpPr>
          <p:nvPr>
            <p:ph idx="1"/>
          </p:nvPr>
        </p:nvSpPr>
        <p:spPr bwMode="auto">
          <a:xfrm>
            <a:off x="750888" y="1143000"/>
            <a:ext cx="7764462" cy="5715000"/>
          </a:xfrm>
        </p:spPr>
        <p:txBody>
          <a:bodyPr wrap="square" numCol="1" anchor="t" anchorCtr="0" compatLnSpc="1">
            <a:prstTxWarp prst="textNoShape">
              <a:avLst/>
            </a:prstTxWarp>
          </a:bodyPr>
          <a:lstStyle/>
          <a:p>
            <a:r>
              <a:rPr lang="en-US" altLang="zh-CN" sz="3200" smtClean="0"/>
              <a:t>0x80</a:t>
            </a:r>
            <a:r>
              <a:rPr lang="zh-CN" altLang="en-US" sz="3200" smtClean="0"/>
              <a:t>（</a:t>
            </a:r>
            <a:r>
              <a:rPr lang="en-US" altLang="zh-CN" sz="3200" smtClean="0"/>
              <a:t>80H</a:t>
            </a:r>
            <a:r>
              <a:rPr lang="zh-CN" altLang="en-US" sz="3200" smtClean="0"/>
              <a:t>）～</a:t>
            </a:r>
            <a:r>
              <a:rPr lang="en-US" altLang="zh-CN" sz="3200" smtClean="0"/>
              <a:t>0xFF</a:t>
            </a:r>
            <a:r>
              <a:rPr lang="zh-CN" altLang="en-US" sz="3200" smtClean="0"/>
              <a:t>（</a:t>
            </a:r>
            <a:r>
              <a:rPr lang="en-US" altLang="zh-CN" sz="3200" smtClean="0"/>
              <a:t>0FFH</a:t>
            </a:r>
            <a:r>
              <a:rPr lang="zh-CN" altLang="en-US" sz="3200" smtClean="0"/>
              <a:t>）地址范围内的特殊功能寄存器（</a:t>
            </a:r>
            <a:r>
              <a:rPr lang="en-US" altLang="zh-CN" sz="3200" smtClean="0"/>
              <a:t>SFR</a:t>
            </a:r>
            <a:r>
              <a:rPr lang="zh-CN" altLang="en-US" sz="3200" smtClean="0"/>
              <a:t>）</a:t>
            </a:r>
            <a:r>
              <a:rPr lang="en-US" altLang="zh-CN" sz="3200" smtClean="0"/>
              <a:t> </a:t>
            </a:r>
            <a:r>
              <a:rPr lang="zh-CN" altLang="en-US" sz="3200" smtClean="0"/>
              <a:t>，除了作为</a:t>
            </a:r>
            <a:r>
              <a:rPr lang="en-US" altLang="zh-CN" sz="3200" smtClean="0"/>
              <a:t>I/O</a:t>
            </a:r>
            <a:r>
              <a:rPr lang="zh-CN" altLang="en-US" sz="3200" smtClean="0"/>
              <a:t>端口的</a:t>
            </a:r>
            <a:r>
              <a:rPr lang="en-US" altLang="zh-CN" sz="3200" smtClean="0"/>
              <a:t>P0</a:t>
            </a:r>
            <a:r>
              <a:rPr lang="zh-CN" altLang="en-US" sz="3200" smtClean="0"/>
              <a:t>～</a:t>
            </a:r>
            <a:r>
              <a:rPr lang="en-US" altLang="zh-CN" sz="3200" smtClean="0"/>
              <a:t>P3</a:t>
            </a:r>
            <a:r>
              <a:rPr lang="zh-CN" altLang="en-US" sz="3200" smtClean="0"/>
              <a:t>之外，还有几乎参与所有运算的“</a:t>
            </a:r>
            <a:r>
              <a:rPr lang="zh-CN" altLang="en-US" sz="3200" smtClean="0">
                <a:solidFill>
                  <a:srgbClr val="FF0000"/>
                </a:solidFill>
              </a:rPr>
              <a:t>累加器</a:t>
            </a:r>
            <a:r>
              <a:rPr lang="en-US" altLang="zh-CN" sz="3200" smtClean="0">
                <a:solidFill>
                  <a:srgbClr val="FF0000"/>
                </a:solidFill>
              </a:rPr>
              <a:t>A</a:t>
            </a:r>
            <a:r>
              <a:rPr lang="zh-CN" altLang="en-US" sz="3200" smtClean="0"/>
              <a:t>”、密切配合</a:t>
            </a:r>
            <a:r>
              <a:rPr lang="en-US" altLang="zh-CN" sz="3200" smtClean="0"/>
              <a:t>A</a:t>
            </a:r>
            <a:r>
              <a:rPr lang="zh-CN" altLang="en-US" sz="3200" smtClean="0"/>
              <a:t>的“</a:t>
            </a:r>
            <a:r>
              <a:rPr lang="zh-CN" altLang="en-US" sz="3200" smtClean="0">
                <a:solidFill>
                  <a:srgbClr val="FF0000"/>
                </a:solidFill>
              </a:rPr>
              <a:t>寄存器</a:t>
            </a:r>
            <a:r>
              <a:rPr lang="en-US" altLang="zh-CN" sz="3200" smtClean="0">
                <a:solidFill>
                  <a:srgbClr val="FF0000"/>
                </a:solidFill>
              </a:rPr>
              <a:t>B</a:t>
            </a:r>
            <a:r>
              <a:rPr lang="zh-CN" altLang="en-US" sz="3200" smtClean="0"/>
              <a:t>”以及存放执行某些指令后的状态的标志寄存器（</a:t>
            </a:r>
            <a:r>
              <a:rPr lang="zh-CN" altLang="en-US" sz="3200" smtClean="0">
                <a:solidFill>
                  <a:srgbClr val="FF0000"/>
                </a:solidFill>
              </a:rPr>
              <a:t>程序状态字</a:t>
            </a:r>
            <a:r>
              <a:rPr lang="en-US" altLang="zh-CN" sz="3200" smtClean="0">
                <a:solidFill>
                  <a:srgbClr val="FF0000"/>
                </a:solidFill>
              </a:rPr>
              <a:t>PSW</a:t>
            </a:r>
            <a:r>
              <a:rPr lang="zh-CN" altLang="en-US" sz="3200" smtClean="0"/>
              <a:t>）等若干重要的</a:t>
            </a:r>
            <a:r>
              <a:rPr lang="en-US" altLang="zh-CN" sz="3200" smtClean="0">
                <a:solidFill>
                  <a:srgbClr val="FF0000"/>
                </a:solidFill>
              </a:rPr>
              <a:t>8</a:t>
            </a:r>
            <a:r>
              <a:rPr lang="zh-CN" altLang="en-US" sz="3200" smtClean="0">
                <a:solidFill>
                  <a:srgbClr val="FF0000"/>
                </a:solidFill>
              </a:rPr>
              <a:t>位寄存器</a:t>
            </a:r>
            <a:r>
              <a:rPr lang="zh-CN" altLang="en-US" sz="3200" smtClean="0"/>
              <a:t>。</a:t>
            </a:r>
            <a:endParaRPr lang="en-US" altLang="zh-CN" sz="3200" smtClean="0"/>
          </a:p>
          <a:p>
            <a:r>
              <a:rPr lang="en-US" altLang="zh-CN" sz="3200" smtClean="0"/>
              <a:t>51</a:t>
            </a:r>
            <a:r>
              <a:rPr lang="zh-CN" altLang="en-US" sz="3200" smtClean="0"/>
              <a:t>单片机</a:t>
            </a:r>
            <a:r>
              <a:rPr lang="en-US" altLang="zh-CN" sz="3200" smtClean="0"/>
              <a:t>PSW</a:t>
            </a:r>
            <a:r>
              <a:rPr lang="zh-CN" altLang="en-US" sz="3200" smtClean="0"/>
              <a:t>以各个位的值“</a:t>
            </a:r>
            <a:r>
              <a:rPr lang="en-US" altLang="zh-CN" sz="3200" smtClean="0"/>
              <a:t>0</a:t>
            </a:r>
            <a:r>
              <a:rPr lang="zh-CN" altLang="en-US" sz="3200" smtClean="0"/>
              <a:t>”或“</a:t>
            </a:r>
            <a:r>
              <a:rPr lang="en-US" altLang="zh-CN" sz="3200" smtClean="0"/>
              <a:t>1</a:t>
            </a:r>
            <a:r>
              <a:rPr lang="zh-CN" altLang="en-US" sz="3200" smtClean="0"/>
              <a:t>”来表征重要的“意义”：</a:t>
            </a:r>
            <a:endParaRPr lang="en-US" altLang="zh-CN" sz="3200" smtClean="0"/>
          </a:p>
          <a:p>
            <a:pPr>
              <a:buFont typeface="Webdings" pitchFamily="18" charset="2"/>
              <a:buNone/>
            </a:pPr>
            <a:r>
              <a:rPr lang="en-US" altLang="zh-CN" sz="3200" smtClean="0"/>
              <a:t>    </a:t>
            </a:r>
          </a:p>
          <a:p>
            <a:pPr>
              <a:buFont typeface="Webdings" pitchFamily="18" charset="2"/>
              <a:buNone/>
            </a:pPr>
            <a:endParaRPr lang="en-US" altLang="zh-CN" sz="3200" smtClean="0"/>
          </a:p>
          <a:p>
            <a:endParaRPr lang="zh-CN" altLang="en-US" sz="3200" smtClean="0"/>
          </a:p>
        </p:txBody>
      </p:sp>
      <p:sp>
        <p:nvSpPr>
          <p:cNvPr id="201731"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sp>
        <p:nvSpPr>
          <p:cNvPr id="201732"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57167"/>
            <a:ext cx="7886700" cy="714380"/>
          </a:xfrm>
        </p:spPr>
        <p:txBody>
          <a:bodyPr/>
          <a:lstStyle/>
          <a:p>
            <a:pPr fontAlgn="auto">
              <a:spcAft>
                <a:spcPts val="0"/>
              </a:spcAft>
              <a:defRPr/>
            </a:pPr>
            <a:r>
              <a:rPr lang="zh-CN" altLang="en-US" sz="3600" dirty="0" smtClean="0"/>
              <a:t>从应用者的关注来研习</a:t>
            </a:r>
            <a:r>
              <a:rPr lang="en-US" altLang="zh-CN" sz="3600" dirty="0" smtClean="0"/>
              <a:t>51</a:t>
            </a:r>
            <a:r>
              <a:rPr lang="zh-CN" altLang="en-US" sz="3600" dirty="0" smtClean="0"/>
              <a:t>单片机</a:t>
            </a:r>
            <a:endParaRPr lang="zh-CN" altLang="en-US" sz="3600" dirty="0"/>
          </a:p>
        </p:txBody>
      </p:sp>
      <p:sp>
        <p:nvSpPr>
          <p:cNvPr id="3" name="内容占位符 2"/>
          <p:cNvSpPr>
            <a:spLocks noGrp="1"/>
          </p:cNvSpPr>
          <p:nvPr>
            <p:ph idx="1"/>
          </p:nvPr>
        </p:nvSpPr>
        <p:spPr>
          <a:xfrm>
            <a:off x="750888" y="1143000"/>
            <a:ext cx="7764462" cy="1500188"/>
          </a:xfrm>
        </p:spPr>
        <p:txBody>
          <a:bodyPr>
            <a:normAutofit lnSpcReduction="10000"/>
          </a:bodyPr>
          <a:lstStyle/>
          <a:p>
            <a:pPr indent="-170815" fontAlgn="auto">
              <a:spcAft>
                <a:spcPts val="0"/>
              </a:spcAft>
              <a:defRPr/>
            </a:pPr>
            <a:r>
              <a:rPr lang="en-US" altLang="zh-CN" sz="3200" dirty="0" smtClean="0"/>
              <a:t>51</a:t>
            </a:r>
            <a:r>
              <a:rPr lang="zh-CN" altLang="en-US" sz="3200" dirty="0" smtClean="0"/>
              <a:t>单片机</a:t>
            </a:r>
            <a:r>
              <a:rPr lang="en-US" altLang="zh-CN" sz="3200" dirty="0" smtClean="0"/>
              <a:t>PSW</a:t>
            </a:r>
            <a:r>
              <a:rPr lang="zh-CN" altLang="en-US" sz="3200" dirty="0" smtClean="0"/>
              <a:t>以各个位的值“</a:t>
            </a:r>
            <a:r>
              <a:rPr lang="en-US" altLang="zh-CN" sz="3200" dirty="0" smtClean="0"/>
              <a:t>0</a:t>
            </a:r>
            <a:r>
              <a:rPr lang="zh-CN" altLang="en-US" sz="3200" dirty="0" smtClean="0"/>
              <a:t>”或“</a:t>
            </a:r>
            <a:r>
              <a:rPr lang="en-US" altLang="zh-CN" sz="3200" dirty="0" smtClean="0"/>
              <a:t>1</a:t>
            </a:r>
            <a:r>
              <a:rPr lang="zh-CN" altLang="en-US" sz="3200" dirty="0" smtClean="0"/>
              <a:t>”来表征重要的“意义”：</a:t>
            </a:r>
            <a:endParaRPr lang="en-US" altLang="zh-CN" sz="3200" dirty="0" smtClean="0"/>
          </a:p>
          <a:p>
            <a:pPr indent="-170815" fontAlgn="auto">
              <a:spcAft>
                <a:spcPts val="0"/>
              </a:spcAft>
              <a:buFont typeface="Webdings" pitchFamily="18" charset="2"/>
              <a:buNone/>
              <a:defRPr/>
            </a:pPr>
            <a:r>
              <a:rPr lang="en-US" altLang="zh-CN" sz="3200" dirty="0" smtClean="0"/>
              <a:t>    </a:t>
            </a:r>
          </a:p>
          <a:p>
            <a:pPr indent="-170815" fontAlgn="auto">
              <a:spcAft>
                <a:spcPts val="0"/>
              </a:spcAft>
              <a:buFont typeface="Webdings" pitchFamily="18" charset="2"/>
              <a:buNone/>
              <a:defRPr/>
            </a:pPr>
            <a:endParaRPr lang="en-US" altLang="zh-CN" sz="3200" dirty="0" smtClean="0"/>
          </a:p>
          <a:p>
            <a:pPr indent="-170815" fontAlgn="auto">
              <a:spcAft>
                <a:spcPts val="0"/>
              </a:spcAft>
              <a:defRPr/>
            </a:pPr>
            <a:endParaRPr lang="zh-CN" altLang="en-US" sz="3200" dirty="0"/>
          </a:p>
        </p:txBody>
      </p:sp>
      <p:sp>
        <p:nvSpPr>
          <p:cNvPr id="202755"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sp>
        <p:nvSpPr>
          <p:cNvPr id="20275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pic>
        <p:nvPicPr>
          <p:cNvPr id="202757" name="图片 5" descr="PSW.jpg"/>
          <p:cNvPicPr>
            <a:picLocks noChangeAspect="1"/>
          </p:cNvPicPr>
          <p:nvPr/>
        </p:nvPicPr>
        <p:blipFill>
          <a:blip r:embed="rId2"/>
          <a:srcRect/>
          <a:stretch>
            <a:fillRect/>
          </a:stretch>
        </p:blipFill>
        <p:spPr bwMode="auto">
          <a:xfrm>
            <a:off x="428625" y="2214563"/>
            <a:ext cx="8318500" cy="1152525"/>
          </a:xfrm>
          <a:prstGeom prst="rect">
            <a:avLst/>
          </a:prstGeom>
          <a:noFill/>
          <a:ln w="9525">
            <a:noFill/>
            <a:miter lim="800000"/>
            <a:headEnd/>
            <a:tailEnd/>
          </a:ln>
        </p:spPr>
      </p:pic>
      <p:sp>
        <p:nvSpPr>
          <p:cNvPr id="202758" name="TextBox 6"/>
          <p:cNvSpPr txBox="1">
            <a:spLocks noChangeArrowheads="1"/>
          </p:cNvSpPr>
          <p:nvPr/>
        </p:nvSpPr>
        <p:spPr bwMode="auto">
          <a:xfrm>
            <a:off x="571500" y="3786188"/>
            <a:ext cx="8215313" cy="2554287"/>
          </a:xfrm>
          <a:prstGeom prst="rect">
            <a:avLst/>
          </a:prstGeom>
          <a:noFill/>
          <a:ln w="9525">
            <a:noFill/>
            <a:miter lim="800000"/>
            <a:headEnd/>
            <a:tailEnd/>
          </a:ln>
        </p:spPr>
        <p:txBody>
          <a:bodyPr>
            <a:spAutoFit/>
          </a:bodyPr>
          <a:lstStyle/>
          <a:p>
            <a:r>
              <a:rPr lang="zh-CN" altLang="en-US" sz="3200">
                <a:ea typeface="黑体" pitchFamily="49" charset="-122"/>
              </a:rPr>
              <a:t>其中：</a:t>
            </a:r>
            <a:r>
              <a:rPr lang="en-US" altLang="zh-CN" sz="3200">
                <a:ea typeface="黑体" pitchFamily="49" charset="-122"/>
              </a:rPr>
              <a:t>C=1</a:t>
            </a:r>
            <a:r>
              <a:rPr lang="zh-CN" altLang="en-US" sz="3200">
                <a:ea typeface="黑体" pitchFamily="49" charset="-122"/>
              </a:rPr>
              <a:t>，则最近执行的加指令有进位</a:t>
            </a:r>
            <a:endParaRPr lang="en-US" altLang="zh-CN" sz="3200">
              <a:ea typeface="黑体" pitchFamily="49" charset="-122"/>
            </a:endParaRPr>
          </a:p>
          <a:p>
            <a:r>
              <a:rPr lang="en-US" altLang="zh-CN" sz="3200">
                <a:ea typeface="黑体" pitchFamily="49" charset="-122"/>
              </a:rPr>
              <a:t>              </a:t>
            </a:r>
            <a:r>
              <a:rPr lang="zh-CN" altLang="en-US" sz="3200">
                <a:ea typeface="黑体" pitchFamily="49" charset="-122"/>
              </a:rPr>
              <a:t>或者减指令有借位；</a:t>
            </a:r>
            <a:endParaRPr lang="en-US" altLang="zh-CN" sz="3200">
              <a:ea typeface="黑体" pitchFamily="49" charset="-122"/>
            </a:endParaRPr>
          </a:p>
          <a:p>
            <a:r>
              <a:rPr lang="en-US" altLang="zh-CN" sz="3200">
                <a:ea typeface="黑体" pitchFamily="49" charset="-122"/>
              </a:rPr>
              <a:t>         OV=1</a:t>
            </a:r>
            <a:r>
              <a:rPr lang="zh-CN" altLang="en-US" sz="3200">
                <a:ea typeface="黑体" pitchFamily="49" charset="-122"/>
              </a:rPr>
              <a:t>表示系统理解为“溢出”，当然如果执行的并非补码运算，可以不理睬它。</a:t>
            </a:r>
            <a:endParaRPr lang="en-US" altLang="zh-CN" sz="3200">
              <a:ea typeface="黑体" pitchFamily="49" charset="-122"/>
            </a:endParaRPr>
          </a:p>
          <a:p>
            <a:r>
              <a:rPr lang="en-US" altLang="zh-CN" sz="3200">
                <a:ea typeface="黑体" pitchFamily="49" charset="-122"/>
              </a:rPr>
              <a:t>        P=1</a:t>
            </a:r>
            <a:r>
              <a:rPr lang="zh-CN" altLang="en-US" sz="3200">
                <a:ea typeface="黑体" pitchFamily="49" charset="-122"/>
              </a:rPr>
              <a:t>，表示累加器内容中</a:t>
            </a:r>
            <a:r>
              <a:rPr lang="en-US" altLang="zh-CN" sz="3200">
                <a:ea typeface="黑体" pitchFamily="49" charset="-122"/>
              </a:rPr>
              <a:t>1</a:t>
            </a:r>
            <a:r>
              <a:rPr lang="zh-CN" altLang="en-US" sz="3200">
                <a:ea typeface="黑体" pitchFamily="49" charset="-122"/>
              </a:rPr>
              <a:t>的个数为奇数</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57167"/>
            <a:ext cx="7886700" cy="714380"/>
          </a:xfrm>
        </p:spPr>
        <p:txBody>
          <a:bodyPr/>
          <a:lstStyle/>
          <a:p>
            <a:pPr fontAlgn="auto">
              <a:spcAft>
                <a:spcPts val="0"/>
              </a:spcAft>
              <a:defRPr/>
            </a:pPr>
            <a:r>
              <a:rPr lang="zh-CN" altLang="en-US" sz="3600" dirty="0" smtClean="0"/>
              <a:t>从应用者的关注来研习</a:t>
            </a:r>
            <a:r>
              <a:rPr lang="en-US" altLang="zh-CN" sz="3600" dirty="0" smtClean="0"/>
              <a:t>51</a:t>
            </a:r>
            <a:r>
              <a:rPr lang="zh-CN" altLang="en-US" sz="3600" dirty="0" smtClean="0"/>
              <a:t>单片机</a:t>
            </a:r>
            <a:endParaRPr lang="zh-CN" altLang="en-US" sz="3600" dirty="0"/>
          </a:p>
        </p:txBody>
      </p:sp>
      <p:sp>
        <p:nvSpPr>
          <p:cNvPr id="203778" name="内容占位符 2"/>
          <p:cNvSpPr>
            <a:spLocks noGrp="1"/>
          </p:cNvSpPr>
          <p:nvPr>
            <p:ph idx="1"/>
          </p:nvPr>
        </p:nvSpPr>
        <p:spPr bwMode="auto">
          <a:xfrm>
            <a:off x="750888" y="1143000"/>
            <a:ext cx="7764462" cy="5715000"/>
          </a:xfrm>
        </p:spPr>
        <p:txBody>
          <a:bodyPr wrap="square" numCol="1" anchor="t" anchorCtr="0" compatLnSpc="1">
            <a:prstTxWarp prst="textNoShape">
              <a:avLst/>
            </a:prstTxWarp>
          </a:bodyPr>
          <a:lstStyle/>
          <a:p>
            <a:r>
              <a:rPr lang="en-US" altLang="zh-CN" sz="3200" smtClean="0"/>
              <a:t>51</a:t>
            </a:r>
            <a:r>
              <a:rPr lang="zh-CN" altLang="en-US" sz="3200" smtClean="0"/>
              <a:t>机数据存储器值得重视的另一配置：</a:t>
            </a:r>
            <a:endParaRPr lang="en-US" altLang="zh-CN" sz="3200" smtClean="0"/>
          </a:p>
          <a:p>
            <a:r>
              <a:rPr lang="en-US" altLang="zh-CN" sz="3200" smtClean="0"/>
              <a:t>0x00</a:t>
            </a:r>
            <a:r>
              <a:rPr lang="zh-CN" altLang="en-US" sz="3200" smtClean="0"/>
              <a:t>（</a:t>
            </a:r>
            <a:r>
              <a:rPr lang="en-US" altLang="zh-CN" sz="3200" smtClean="0"/>
              <a:t>00H</a:t>
            </a:r>
            <a:r>
              <a:rPr lang="zh-CN" altLang="en-US" sz="3200" smtClean="0"/>
              <a:t>）～</a:t>
            </a:r>
            <a:r>
              <a:rPr lang="en-US" altLang="zh-CN" sz="3200" smtClean="0"/>
              <a:t>0x1F</a:t>
            </a:r>
            <a:r>
              <a:rPr lang="zh-CN" altLang="en-US" sz="3200" smtClean="0"/>
              <a:t>（</a:t>
            </a:r>
            <a:r>
              <a:rPr lang="en-US" altLang="zh-CN" sz="3200" smtClean="0"/>
              <a:t>1FH</a:t>
            </a:r>
            <a:r>
              <a:rPr lang="zh-CN" altLang="en-US" sz="3200" smtClean="0"/>
              <a:t>）地址范围内</a:t>
            </a:r>
            <a:r>
              <a:rPr lang="en-US" altLang="zh-CN" sz="3200" smtClean="0"/>
              <a:t>32</a:t>
            </a:r>
            <a:r>
              <a:rPr lang="zh-CN" altLang="en-US" sz="3200" smtClean="0"/>
              <a:t>个字节可以任意选定</a:t>
            </a:r>
            <a:r>
              <a:rPr lang="en-US" altLang="zh-CN" sz="3200" smtClean="0"/>
              <a:t>8</a:t>
            </a:r>
            <a:r>
              <a:rPr lang="zh-CN" altLang="en-US" sz="3200" smtClean="0"/>
              <a:t>个字节作为更活跃的工作寄存器（</a:t>
            </a:r>
            <a:r>
              <a:rPr lang="en-US" altLang="zh-CN" sz="3200" smtClean="0"/>
              <a:t>R0</a:t>
            </a:r>
            <a:r>
              <a:rPr lang="zh-CN" altLang="en-US" sz="3200" smtClean="0"/>
              <a:t>～</a:t>
            </a:r>
            <a:r>
              <a:rPr lang="en-US" altLang="zh-CN" sz="3200" smtClean="0"/>
              <a:t>R7</a:t>
            </a:r>
            <a:r>
              <a:rPr lang="zh-CN" altLang="en-US" sz="3200" smtClean="0"/>
              <a:t>）。</a:t>
            </a:r>
            <a:endParaRPr lang="en-US" altLang="zh-CN" sz="3200" smtClean="0"/>
          </a:p>
          <a:p>
            <a:r>
              <a:rPr lang="en-US" altLang="zh-CN" sz="3200" smtClean="0"/>
              <a:t>R0</a:t>
            </a:r>
            <a:r>
              <a:rPr lang="zh-CN" altLang="en-US" sz="3200" smtClean="0"/>
              <a:t>～</a:t>
            </a:r>
            <a:r>
              <a:rPr lang="en-US" altLang="zh-CN" sz="3200" smtClean="0"/>
              <a:t>R7</a:t>
            </a:r>
            <a:r>
              <a:rPr lang="zh-CN" altLang="en-US" sz="3200" smtClean="0"/>
              <a:t>的定位办法：</a:t>
            </a:r>
            <a:r>
              <a:rPr lang="en-US" altLang="zh-CN" sz="3200" smtClean="0"/>
              <a:t> </a:t>
            </a:r>
          </a:p>
          <a:p>
            <a:pPr>
              <a:buFont typeface="Webdings" pitchFamily="18" charset="2"/>
              <a:buNone/>
            </a:pPr>
            <a:r>
              <a:rPr lang="en-US" altLang="zh-CN" sz="3200" smtClean="0"/>
              <a:t>    </a:t>
            </a:r>
          </a:p>
          <a:p>
            <a:pPr>
              <a:buFont typeface="Webdings" pitchFamily="18" charset="2"/>
              <a:buNone/>
            </a:pPr>
            <a:endParaRPr lang="en-US" altLang="zh-CN" sz="3200" smtClean="0"/>
          </a:p>
          <a:p>
            <a:endParaRPr lang="zh-CN" altLang="en-US" sz="3200" smtClean="0"/>
          </a:p>
        </p:txBody>
      </p:sp>
      <p:sp>
        <p:nvSpPr>
          <p:cNvPr id="20377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sp>
        <p:nvSpPr>
          <p:cNvPr id="20378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pic>
        <p:nvPicPr>
          <p:cNvPr id="203781" name="图片 5" descr="定位.jpg"/>
          <p:cNvPicPr>
            <a:picLocks noChangeAspect="1"/>
          </p:cNvPicPr>
          <p:nvPr/>
        </p:nvPicPr>
        <p:blipFill>
          <a:blip r:embed="rId2"/>
          <a:srcRect/>
          <a:stretch>
            <a:fillRect/>
          </a:stretch>
        </p:blipFill>
        <p:spPr bwMode="auto">
          <a:xfrm>
            <a:off x="214313" y="3671888"/>
            <a:ext cx="8782050" cy="2828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57167"/>
            <a:ext cx="7886700" cy="714380"/>
          </a:xfrm>
        </p:spPr>
        <p:txBody>
          <a:bodyPr/>
          <a:lstStyle/>
          <a:p>
            <a:pPr fontAlgn="auto">
              <a:spcAft>
                <a:spcPts val="0"/>
              </a:spcAft>
              <a:defRPr/>
            </a:pPr>
            <a:r>
              <a:rPr lang="zh-CN" altLang="en-US" sz="3600" dirty="0" smtClean="0"/>
              <a:t>从应用者的关注来研习</a:t>
            </a:r>
            <a:r>
              <a:rPr lang="en-US" altLang="zh-CN" sz="3600" dirty="0" smtClean="0"/>
              <a:t>51</a:t>
            </a:r>
            <a:r>
              <a:rPr lang="zh-CN" altLang="en-US" sz="3600" dirty="0" smtClean="0"/>
              <a:t>单片机</a:t>
            </a:r>
            <a:endParaRPr lang="zh-CN" altLang="en-US" sz="3600" dirty="0"/>
          </a:p>
        </p:txBody>
      </p:sp>
      <p:sp>
        <p:nvSpPr>
          <p:cNvPr id="3" name="内容占位符 2"/>
          <p:cNvSpPr>
            <a:spLocks noGrp="1"/>
          </p:cNvSpPr>
          <p:nvPr>
            <p:ph idx="1"/>
          </p:nvPr>
        </p:nvSpPr>
        <p:spPr>
          <a:xfrm>
            <a:off x="750888" y="1143000"/>
            <a:ext cx="7764462" cy="5715000"/>
          </a:xfrm>
        </p:spPr>
        <p:txBody>
          <a:bodyPr>
            <a:normAutofit lnSpcReduction="10000"/>
          </a:bodyPr>
          <a:lstStyle/>
          <a:p>
            <a:pPr indent="-170815" fontAlgn="auto">
              <a:spcAft>
                <a:spcPts val="0"/>
              </a:spcAft>
              <a:defRPr/>
            </a:pPr>
            <a:r>
              <a:rPr lang="zh-CN" altLang="en-US" sz="3200" dirty="0" smtClean="0"/>
              <a:t>从数据存储器的特殊配置看未来应用</a:t>
            </a:r>
            <a:endParaRPr lang="en-US" altLang="zh-CN" sz="3200" dirty="0" smtClean="0"/>
          </a:p>
          <a:p>
            <a:pPr indent="-170815" fontAlgn="auto">
              <a:spcAft>
                <a:spcPts val="0"/>
              </a:spcAft>
              <a:buFont typeface="Webdings" pitchFamily="18" charset="2"/>
              <a:buNone/>
              <a:defRPr/>
            </a:pPr>
            <a:endParaRPr lang="en-US" altLang="zh-CN" sz="3200" dirty="0" smtClean="0"/>
          </a:p>
          <a:p>
            <a:pPr indent="-170815" fontAlgn="auto">
              <a:spcAft>
                <a:spcPts val="0"/>
              </a:spcAft>
              <a:defRPr/>
            </a:pPr>
            <a:r>
              <a:rPr lang="en-US" altLang="zh-CN" sz="3200" dirty="0" smtClean="0"/>
              <a:t>2.</a:t>
            </a:r>
            <a:r>
              <a:rPr lang="zh-CN" altLang="en-US" sz="3200" dirty="0" smtClean="0"/>
              <a:t>在</a:t>
            </a:r>
            <a:r>
              <a:rPr lang="en-US" altLang="zh-CN" sz="3200" dirty="0" smtClean="0"/>
              <a:t>51</a:t>
            </a:r>
            <a:r>
              <a:rPr lang="zh-CN" altLang="en-US" sz="3200" dirty="0" smtClean="0"/>
              <a:t>机内部</a:t>
            </a:r>
            <a:r>
              <a:rPr lang="en-US" sz="3200" dirty="0" smtClean="0"/>
              <a:t>RAM</a:t>
            </a:r>
            <a:r>
              <a:rPr lang="zh-CN" altLang="en-US" sz="3200" dirty="0" smtClean="0"/>
              <a:t>中，</a:t>
            </a:r>
            <a:r>
              <a:rPr lang="en-US" sz="3200" dirty="0" smtClean="0"/>
              <a:t>20H</a:t>
            </a:r>
            <a:r>
              <a:rPr lang="zh-CN" altLang="en-US" sz="3200" dirty="0" smtClean="0"/>
              <a:t>～</a:t>
            </a:r>
            <a:r>
              <a:rPr lang="en-US" sz="3200" dirty="0" smtClean="0"/>
              <a:t>2FH</a:t>
            </a:r>
            <a:r>
              <a:rPr lang="zh-CN" altLang="en-US" sz="3200" dirty="0" smtClean="0"/>
              <a:t>单元共</a:t>
            </a:r>
            <a:r>
              <a:rPr lang="en-US" sz="3200" dirty="0" smtClean="0"/>
              <a:t>16</a:t>
            </a:r>
            <a:r>
              <a:rPr lang="zh-CN" altLang="en-US" sz="3200" dirty="0" smtClean="0"/>
              <a:t>个字节具有位寻址功能，位地址为</a:t>
            </a:r>
            <a:r>
              <a:rPr lang="en-US" sz="3200" dirty="0" smtClean="0"/>
              <a:t>00H</a:t>
            </a:r>
            <a:r>
              <a:rPr lang="zh-CN" altLang="en-US" sz="3200" dirty="0" smtClean="0"/>
              <a:t>～</a:t>
            </a:r>
            <a:r>
              <a:rPr lang="en-US" sz="3200" dirty="0" smtClean="0"/>
              <a:t>7FH</a:t>
            </a:r>
            <a:r>
              <a:rPr lang="zh-CN" altLang="en-US" sz="3200" dirty="0" smtClean="0"/>
              <a:t>。 </a:t>
            </a:r>
            <a:endParaRPr lang="en-US" altLang="zh-CN" sz="3200" dirty="0" smtClean="0"/>
          </a:p>
          <a:p>
            <a:pPr indent="-170815" fontAlgn="auto">
              <a:spcAft>
                <a:spcPts val="0"/>
              </a:spcAft>
              <a:defRPr/>
            </a:pPr>
            <a:r>
              <a:rPr lang="en-US" altLang="zh-CN" sz="3200" dirty="0" smtClean="0"/>
              <a:t>   </a:t>
            </a:r>
            <a:r>
              <a:rPr lang="zh-CN" altLang="en-US" sz="3200" dirty="0" smtClean="0"/>
              <a:t>特别的，所有地址可被</a:t>
            </a:r>
            <a:r>
              <a:rPr lang="en-US" altLang="zh-CN" sz="3200" dirty="0" smtClean="0"/>
              <a:t>8</a:t>
            </a:r>
            <a:r>
              <a:rPr lang="zh-CN" altLang="en-US" sz="3200" dirty="0" smtClean="0"/>
              <a:t>整除的</a:t>
            </a:r>
            <a:r>
              <a:rPr lang="en-US" altLang="zh-CN" sz="3200" dirty="0" smtClean="0"/>
              <a:t>SFR</a:t>
            </a:r>
            <a:r>
              <a:rPr lang="zh-CN" altLang="en-US" sz="3200" dirty="0" smtClean="0"/>
              <a:t>（如</a:t>
            </a:r>
            <a:r>
              <a:rPr lang="en-US" altLang="zh-CN" sz="3200" dirty="0" smtClean="0"/>
              <a:t>PSW</a:t>
            </a:r>
            <a:r>
              <a:rPr lang="zh-CN" altLang="en-US" sz="3200" dirty="0" smtClean="0"/>
              <a:t>）也都可以位寻址。</a:t>
            </a:r>
            <a:endParaRPr lang="en-US" altLang="zh-CN" sz="3200" dirty="0" smtClean="0"/>
          </a:p>
          <a:p>
            <a:pPr indent="-170815" fontAlgn="auto">
              <a:spcAft>
                <a:spcPts val="0"/>
              </a:spcAft>
              <a:defRPr/>
            </a:pPr>
            <a:endParaRPr lang="en-US" altLang="zh-CN" sz="3200" dirty="0" smtClean="0"/>
          </a:p>
          <a:p>
            <a:pPr indent="-170815" fontAlgn="auto">
              <a:spcAft>
                <a:spcPts val="0"/>
              </a:spcAft>
              <a:defRPr/>
            </a:pPr>
            <a:r>
              <a:rPr lang="zh-CN" altLang="en-US" sz="3200" dirty="0" smtClean="0"/>
              <a:t>（就是说可以一位一位地读写操作）注意到</a:t>
            </a:r>
            <a:r>
              <a:rPr lang="en-US" altLang="zh-CN" sz="3200" dirty="0" smtClean="0"/>
              <a:t>1</a:t>
            </a:r>
            <a:r>
              <a:rPr lang="zh-CN" altLang="en-US" sz="3200" dirty="0" smtClean="0"/>
              <a:t>代表</a:t>
            </a:r>
            <a:r>
              <a:rPr lang="en-US" altLang="zh-CN" sz="3200" dirty="0" smtClean="0"/>
              <a:t>T</a:t>
            </a:r>
            <a:r>
              <a:rPr lang="zh-CN" altLang="en-US" sz="3200" dirty="0" smtClean="0"/>
              <a:t>，</a:t>
            </a:r>
            <a:r>
              <a:rPr lang="en-US" altLang="zh-CN" sz="3200" dirty="0" smtClean="0"/>
              <a:t>0</a:t>
            </a:r>
            <a:r>
              <a:rPr lang="zh-CN" altLang="en-US" sz="3200" dirty="0" smtClean="0"/>
              <a:t>代表</a:t>
            </a:r>
            <a:r>
              <a:rPr lang="en-US" altLang="zh-CN" sz="3200" dirty="0" smtClean="0"/>
              <a:t>F</a:t>
            </a:r>
            <a:r>
              <a:rPr lang="zh-CN" altLang="en-US" sz="3200" dirty="0" smtClean="0"/>
              <a:t>，位操作可实现逻辑运算及控制 。</a:t>
            </a:r>
            <a:r>
              <a:rPr lang="en-US" altLang="zh-CN" sz="3200" dirty="0" smtClean="0"/>
              <a:t> </a:t>
            </a:r>
          </a:p>
          <a:p>
            <a:pPr indent="-170815" fontAlgn="auto">
              <a:spcAft>
                <a:spcPts val="0"/>
              </a:spcAft>
              <a:buFont typeface="Webdings" pitchFamily="18" charset="2"/>
              <a:buNone/>
              <a:defRPr/>
            </a:pPr>
            <a:r>
              <a:rPr lang="en-US" altLang="zh-CN" sz="3200" dirty="0" smtClean="0"/>
              <a:t>    </a:t>
            </a:r>
          </a:p>
          <a:p>
            <a:pPr indent="-170815" fontAlgn="auto">
              <a:spcAft>
                <a:spcPts val="0"/>
              </a:spcAft>
              <a:buFont typeface="Webdings" pitchFamily="18" charset="2"/>
              <a:buNone/>
              <a:defRPr/>
            </a:pPr>
            <a:endParaRPr lang="en-US" altLang="zh-CN" sz="3200" dirty="0" smtClean="0"/>
          </a:p>
          <a:p>
            <a:pPr indent="-170815" fontAlgn="auto">
              <a:spcAft>
                <a:spcPts val="0"/>
              </a:spcAft>
              <a:defRPr/>
            </a:pPr>
            <a:endParaRPr lang="zh-CN" altLang="en-US" sz="3200" dirty="0"/>
          </a:p>
        </p:txBody>
      </p:sp>
      <p:sp>
        <p:nvSpPr>
          <p:cNvPr id="204803"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sp>
        <p:nvSpPr>
          <p:cNvPr id="20480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sz="1800">
              <a:ea typeface="黑体" pitchFamily="49"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587829"/>
            <a:ext cx="8086754" cy="979034"/>
          </a:xfrm>
        </p:spPr>
        <p:txBody>
          <a:bodyPr>
            <a:normAutofit fontScale="90000"/>
          </a:bodyPr>
          <a:lstStyle/>
          <a:p>
            <a:pPr fontAlgn="auto">
              <a:spcAft>
                <a:spcPts val="0"/>
              </a:spcAft>
              <a:defRPr/>
            </a:pPr>
            <a:r>
              <a:rPr lang="en-US" altLang="zh-CN" sz="4000" dirty="0" smtClean="0"/>
              <a:t>3 MCS-51</a:t>
            </a:r>
            <a:r>
              <a:rPr lang="zh-CN" altLang="en-US" sz="4000" dirty="0" smtClean="0"/>
              <a:t>指令系统及汇编语言程序设计</a:t>
            </a:r>
            <a:endParaRPr lang="zh-CN" altLang="en-US" sz="4000" dirty="0"/>
          </a:p>
        </p:txBody>
      </p:sp>
      <p:sp>
        <p:nvSpPr>
          <p:cNvPr id="205826" name="内容占位符 2"/>
          <p:cNvSpPr>
            <a:spLocks noGrp="1"/>
          </p:cNvSpPr>
          <p:nvPr>
            <p:ph idx="1"/>
          </p:nvPr>
        </p:nvSpPr>
        <p:spPr bwMode="auto">
          <a:xfrm>
            <a:off x="750888" y="1698625"/>
            <a:ext cx="7764462" cy="4462463"/>
          </a:xfrm>
        </p:spPr>
        <p:txBody>
          <a:bodyPr wrap="square" numCol="1" anchor="t" anchorCtr="0" compatLnSpc="1">
            <a:prstTxWarp prst="textNoShape">
              <a:avLst/>
            </a:prstTxWarp>
          </a:bodyPr>
          <a:lstStyle/>
          <a:p>
            <a:r>
              <a:rPr lang="zh-CN" altLang="en-US" sz="3200" smtClean="0">
                <a:solidFill>
                  <a:srgbClr val="FF0000"/>
                </a:solidFill>
              </a:rPr>
              <a:t>指令</a:t>
            </a:r>
            <a:r>
              <a:rPr lang="zh-CN" altLang="en-US" sz="3200" smtClean="0"/>
              <a:t>是控制计算机进行各种操作的二进制代码形式的命令。</a:t>
            </a:r>
            <a:endParaRPr lang="en-US" altLang="zh-CN" sz="3200" smtClean="0"/>
          </a:p>
          <a:p>
            <a:r>
              <a:rPr lang="zh-CN" altLang="en-US" sz="3200" smtClean="0"/>
              <a:t>计算机所能识别执行的全部指令叫作这种计算机的</a:t>
            </a:r>
            <a:r>
              <a:rPr lang="zh-CN" altLang="en-US" sz="3200" smtClean="0">
                <a:solidFill>
                  <a:srgbClr val="FF0000"/>
                </a:solidFill>
              </a:rPr>
              <a:t>指令系统</a:t>
            </a:r>
            <a:r>
              <a:rPr lang="zh-CN" altLang="en-US" sz="3200" smtClean="0"/>
              <a:t>。</a:t>
            </a:r>
            <a:endParaRPr lang="en-US" altLang="zh-CN" sz="3200" smtClean="0"/>
          </a:p>
          <a:p>
            <a:r>
              <a:rPr lang="zh-CN" altLang="en-US" sz="3200" smtClean="0"/>
              <a:t>学习和了解某计算机</a:t>
            </a:r>
            <a:r>
              <a:rPr lang="en-US" altLang="zh-CN" sz="3200" smtClean="0"/>
              <a:t>CPU</a:t>
            </a:r>
            <a:r>
              <a:rPr lang="zh-CN" altLang="en-US" sz="3200" smtClean="0"/>
              <a:t>的指令系统有助于设计正确的算法。对于采用汇编语言设计程序以期构建最简洁高效的程序的技术路线而言，则是必要的。</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MCS-51</a:t>
            </a:r>
            <a:r>
              <a:rPr lang="zh-CN" altLang="en-US" sz="3600" dirty="0" smtClean="0"/>
              <a:t>指令概述</a:t>
            </a:r>
            <a:endParaRPr lang="zh-CN" altLang="en-US" sz="3600" dirty="0"/>
          </a:p>
        </p:txBody>
      </p:sp>
      <p:sp>
        <p:nvSpPr>
          <p:cNvPr id="206850" name="内容占位符 2"/>
          <p:cNvSpPr>
            <a:spLocks noGrp="1"/>
          </p:cNvSpPr>
          <p:nvPr>
            <p:ph idx="1"/>
          </p:nvPr>
        </p:nvSpPr>
        <p:spPr bwMode="auto">
          <a:xfrm>
            <a:off x="750888" y="1698625"/>
            <a:ext cx="7764462" cy="4462463"/>
          </a:xfrm>
        </p:spPr>
        <p:txBody>
          <a:bodyPr wrap="square" numCol="1" anchor="t" anchorCtr="0" compatLnSpc="1">
            <a:prstTxWarp prst="textNoShape">
              <a:avLst/>
            </a:prstTxWarp>
          </a:bodyPr>
          <a:lstStyle/>
          <a:p>
            <a:r>
              <a:rPr lang="en-US" altLang="zh-CN" sz="3200" smtClean="0">
                <a:solidFill>
                  <a:srgbClr val="002060"/>
                </a:solidFill>
              </a:rPr>
              <a:t>MCS - 51 </a:t>
            </a:r>
            <a:r>
              <a:rPr lang="zh-CN" altLang="en-US" sz="3200" smtClean="0">
                <a:solidFill>
                  <a:srgbClr val="002060"/>
                </a:solidFill>
              </a:rPr>
              <a:t>汇编语言用</a:t>
            </a:r>
            <a:r>
              <a:rPr lang="en-US" altLang="zh-CN" sz="3200" smtClean="0">
                <a:solidFill>
                  <a:srgbClr val="002060"/>
                </a:solidFill>
              </a:rPr>
              <a:t>42</a:t>
            </a:r>
            <a:r>
              <a:rPr lang="zh-CN" altLang="en-US" sz="3200" smtClean="0">
                <a:solidFill>
                  <a:srgbClr val="002060"/>
                </a:solidFill>
              </a:rPr>
              <a:t>种助记符表示</a:t>
            </a:r>
            <a:r>
              <a:rPr lang="en-US" sz="3200" smtClean="0">
                <a:solidFill>
                  <a:srgbClr val="002060"/>
                </a:solidFill>
              </a:rPr>
              <a:t> </a:t>
            </a:r>
            <a:r>
              <a:rPr lang="en-US" altLang="zh-CN" sz="3200" smtClean="0">
                <a:solidFill>
                  <a:srgbClr val="002060"/>
                </a:solidFill>
              </a:rPr>
              <a:t>33 </a:t>
            </a:r>
            <a:r>
              <a:rPr lang="zh-CN" altLang="en-US" sz="3200" smtClean="0">
                <a:solidFill>
                  <a:srgbClr val="002060"/>
                </a:solidFill>
              </a:rPr>
              <a:t>种指令功能。有的功能需要几种助记符表示，如数据传送用</a:t>
            </a:r>
            <a:r>
              <a:rPr lang="en-US" sz="3200" smtClean="0">
                <a:solidFill>
                  <a:srgbClr val="002060"/>
                </a:solidFill>
              </a:rPr>
              <a:t>  </a:t>
            </a:r>
            <a:r>
              <a:rPr lang="en-US" altLang="zh-CN" sz="3200" smtClean="0">
                <a:solidFill>
                  <a:srgbClr val="002060"/>
                </a:solidFill>
              </a:rPr>
              <a:t>MOV</a:t>
            </a:r>
            <a:r>
              <a:rPr lang="zh-CN" altLang="en-US" sz="3200" smtClean="0">
                <a:solidFill>
                  <a:srgbClr val="002060"/>
                </a:solidFill>
              </a:rPr>
              <a:t>、</a:t>
            </a:r>
            <a:r>
              <a:rPr lang="en-US" altLang="zh-CN" sz="3200" smtClean="0">
                <a:solidFill>
                  <a:srgbClr val="002060"/>
                </a:solidFill>
              </a:rPr>
              <a:t>MOVC</a:t>
            </a:r>
            <a:r>
              <a:rPr lang="zh-CN" altLang="en-US" sz="3200" smtClean="0">
                <a:solidFill>
                  <a:srgbClr val="002060"/>
                </a:solidFill>
              </a:rPr>
              <a:t>、</a:t>
            </a:r>
            <a:r>
              <a:rPr lang="en-US" altLang="zh-CN" sz="3200" smtClean="0">
                <a:solidFill>
                  <a:srgbClr val="002060"/>
                </a:solidFill>
              </a:rPr>
              <a:t>MOVX </a:t>
            </a:r>
            <a:r>
              <a:rPr lang="zh-CN" altLang="en-US" sz="3200" smtClean="0">
                <a:solidFill>
                  <a:srgbClr val="002060"/>
                </a:solidFill>
              </a:rPr>
              <a:t>三种助记符。 同一指令所对应操作码多达</a:t>
            </a:r>
            <a:r>
              <a:rPr lang="en-US" sz="3200" smtClean="0">
                <a:solidFill>
                  <a:srgbClr val="002060"/>
                </a:solidFill>
              </a:rPr>
              <a:t> </a:t>
            </a:r>
            <a:r>
              <a:rPr lang="en-US" altLang="zh-CN" sz="3200" smtClean="0">
                <a:solidFill>
                  <a:srgbClr val="002060"/>
                </a:solidFill>
              </a:rPr>
              <a:t>8 </a:t>
            </a:r>
            <a:r>
              <a:rPr lang="zh-CN" altLang="en-US" sz="3200" smtClean="0">
                <a:solidFill>
                  <a:srgbClr val="002060"/>
                </a:solidFill>
              </a:rPr>
              <a:t>种， 如</a:t>
            </a:r>
            <a:r>
              <a:rPr lang="en-US" altLang="zh-CN" sz="3200" smtClean="0">
                <a:solidFill>
                  <a:srgbClr val="002060"/>
                </a:solidFill>
              </a:rPr>
              <a:t>MOV  A</a:t>
            </a:r>
            <a:r>
              <a:rPr lang="zh-CN" altLang="en-US" sz="3200" smtClean="0">
                <a:solidFill>
                  <a:srgbClr val="002060"/>
                </a:solidFill>
              </a:rPr>
              <a:t>，</a:t>
            </a:r>
            <a:r>
              <a:rPr lang="en-US" altLang="zh-CN" sz="3200" smtClean="0">
                <a:solidFill>
                  <a:srgbClr val="002060"/>
                </a:solidFill>
              </a:rPr>
              <a:t>Rn   </a:t>
            </a:r>
            <a:r>
              <a:rPr lang="zh-CN" altLang="en-US" sz="3200" smtClean="0">
                <a:solidFill>
                  <a:srgbClr val="002060"/>
                </a:solidFill>
              </a:rPr>
              <a:t>就有</a:t>
            </a:r>
            <a:r>
              <a:rPr lang="en-US" altLang="zh-CN" sz="3200" smtClean="0">
                <a:solidFill>
                  <a:srgbClr val="002060"/>
                </a:solidFill>
              </a:rPr>
              <a:t>8</a:t>
            </a:r>
            <a:r>
              <a:rPr lang="zh-CN" altLang="en-US" sz="3200" smtClean="0">
                <a:solidFill>
                  <a:srgbClr val="002060"/>
                </a:solidFill>
              </a:rPr>
              <a:t>种操作码（当</a:t>
            </a:r>
            <a:r>
              <a:rPr lang="en-US" altLang="zh-CN" sz="3200" smtClean="0">
                <a:solidFill>
                  <a:srgbClr val="002060"/>
                </a:solidFill>
              </a:rPr>
              <a:t>Rn </a:t>
            </a:r>
            <a:r>
              <a:rPr lang="zh-CN" altLang="en-US" sz="3200" smtClean="0">
                <a:solidFill>
                  <a:srgbClr val="002060"/>
                </a:solidFill>
              </a:rPr>
              <a:t>为</a:t>
            </a:r>
            <a:r>
              <a:rPr lang="en-US" sz="3200" smtClean="0">
                <a:solidFill>
                  <a:srgbClr val="002060"/>
                </a:solidFill>
              </a:rPr>
              <a:t> </a:t>
            </a:r>
            <a:r>
              <a:rPr lang="en-US" altLang="zh-CN" sz="3200" smtClean="0">
                <a:solidFill>
                  <a:srgbClr val="002060"/>
                </a:solidFill>
              </a:rPr>
              <a:t>R0-R7</a:t>
            </a:r>
            <a:r>
              <a:rPr lang="zh-CN" altLang="en-US" sz="3200" smtClean="0">
                <a:solidFill>
                  <a:srgbClr val="002060"/>
                </a:solidFill>
              </a:rPr>
              <a:t>时，操作码分别为</a:t>
            </a:r>
            <a:r>
              <a:rPr lang="en-US" altLang="zh-CN" sz="3200" smtClean="0">
                <a:solidFill>
                  <a:srgbClr val="002060"/>
                </a:solidFill>
              </a:rPr>
              <a:t>E8H-EFH</a:t>
            </a:r>
            <a:r>
              <a:rPr lang="zh-CN" altLang="en-US" sz="3200" smtClean="0">
                <a:solidFill>
                  <a:srgbClr val="002060"/>
                </a:solidFill>
              </a:rPr>
              <a:t>）。</a:t>
            </a:r>
            <a:endParaRPr lang="en-US" altLang="zh-CN" sz="3200" smtClean="0">
              <a:solidFill>
                <a:srgbClr val="002060"/>
              </a:solidFill>
            </a:endParaRPr>
          </a:p>
          <a:p>
            <a:r>
              <a:rPr lang="en-US" altLang="zh-CN" sz="3200" smtClean="0"/>
              <a:t>MCS-51</a:t>
            </a:r>
            <a:r>
              <a:rPr lang="zh-CN" altLang="en-US" sz="3200" smtClean="0"/>
              <a:t>指令系统共有</a:t>
            </a:r>
            <a:r>
              <a:rPr lang="en-US" altLang="zh-CN" sz="3200" smtClean="0"/>
              <a:t>111</a:t>
            </a:r>
            <a:r>
              <a:rPr lang="zh-CN" altLang="en-US" sz="3200" smtClean="0"/>
              <a:t>条指令。</a:t>
            </a:r>
            <a:r>
              <a:rPr lang="en-US" altLang="zh-CN" sz="3200" smtClean="0"/>
              <a:t>64</a:t>
            </a:r>
            <a:r>
              <a:rPr lang="zh-CN" altLang="en-US" sz="3200" smtClean="0"/>
              <a:t>条指令用</a:t>
            </a:r>
            <a:r>
              <a:rPr lang="en-US" altLang="zh-CN" sz="3200" smtClean="0"/>
              <a:t>12</a:t>
            </a:r>
            <a:r>
              <a:rPr lang="zh-CN" altLang="en-US" sz="3200" smtClean="0"/>
              <a:t>个震荡周期（</a:t>
            </a:r>
            <a:r>
              <a:rPr lang="en-US" altLang="zh-CN" sz="3200" smtClean="0"/>
              <a:t>1</a:t>
            </a:r>
            <a:r>
              <a:rPr lang="zh-CN" altLang="en-US" sz="3200" smtClean="0"/>
              <a:t>个机器周期）执行。</a:t>
            </a:r>
            <a:endParaRPr lang="zh-CN" altLang="en-US" sz="3200" smtClean="0">
              <a:solidFill>
                <a:srgbClr val="002060"/>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0" y="404813"/>
            <a:ext cx="7885113" cy="638175"/>
          </a:xfrm>
        </p:spPr>
        <p:txBody>
          <a:bodyPr>
            <a:normAutofit fontScale="90000"/>
          </a:bodyPr>
          <a:lstStyle/>
          <a:p>
            <a:pPr algn="ctr" fontAlgn="auto">
              <a:spcAft>
                <a:spcPts val="0"/>
              </a:spcAft>
              <a:defRPr/>
            </a:pPr>
            <a:r>
              <a:rPr lang="en-US" altLang="zh-CN" sz="2800" dirty="0" smtClean="0">
                <a:solidFill>
                  <a:srgbClr val="0000FF"/>
                </a:solidFill>
                <a:latin typeface="楷体_GB2312" pitchFamily="49" charset="-122"/>
                <a:ea typeface="楷体_GB2312" pitchFamily="49" charset="-122"/>
              </a:rPr>
              <a:t>MCS-51</a:t>
            </a:r>
            <a:r>
              <a:rPr lang="zh-CN" altLang="en-US" sz="2800" dirty="0" smtClean="0">
                <a:solidFill>
                  <a:srgbClr val="0000FF"/>
                </a:solidFill>
                <a:latin typeface="楷体_GB2312" pitchFamily="49" charset="-122"/>
                <a:ea typeface="楷体_GB2312" pitchFamily="49" charset="-122"/>
              </a:rPr>
              <a:t>单片机指令系统的分类（</a:t>
            </a:r>
            <a:r>
              <a:rPr lang="en-US" altLang="zh-CN" sz="2800" dirty="0" smtClean="0">
                <a:solidFill>
                  <a:srgbClr val="0000FF"/>
                </a:solidFill>
                <a:latin typeface="楷体_GB2312" pitchFamily="49" charset="-122"/>
                <a:ea typeface="楷体_GB2312" pitchFamily="49" charset="-122"/>
              </a:rPr>
              <a:t>111</a:t>
            </a:r>
            <a:r>
              <a:rPr lang="zh-CN" altLang="en-US" sz="2800" dirty="0" smtClean="0">
                <a:solidFill>
                  <a:srgbClr val="0000FF"/>
                </a:solidFill>
                <a:latin typeface="楷体_GB2312" pitchFamily="49" charset="-122"/>
                <a:ea typeface="楷体_GB2312" pitchFamily="49" charset="-122"/>
              </a:rPr>
              <a:t>条）</a:t>
            </a:r>
            <a:r>
              <a:rPr lang="zh-CN" altLang="en-US" sz="4000" dirty="0" smtClean="0">
                <a:solidFill>
                  <a:srgbClr val="0000FF"/>
                </a:solidFill>
              </a:rPr>
              <a:t> </a:t>
            </a:r>
          </a:p>
        </p:txBody>
      </p:sp>
      <p:sp>
        <p:nvSpPr>
          <p:cNvPr id="488451" name="Rectangle 3"/>
          <p:cNvSpPr>
            <a:spLocks noGrp="1" noChangeArrowheads="1"/>
          </p:cNvSpPr>
          <p:nvPr>
            <p:ph type="body" idx="1"/>
          </p:nvPr>
        </p:nvSpPr>
        <p:spPr bwMode="auto">
          <a:xfrm>
            <a:off x="250825" y="1268413"/>
            <a:ext cx="4968875" cy="1905000"/>
          </a:xfrm>
        </p:spPr>
        <p:txBody>
          <a:bodyPr wrap="square" numCol="1" anchor="t" anchorCtr="0" compatLnSpc="1">
            <a:prstTxWarp prst="textNoShape">
              <a:avLst/>
            </a:prstTxWarp>
          </a:bodyPr>
          <a:lstStyle/>
          <a:p>
            <a:pPr algn="just">
              <a:buFontTx/>
              <a:buNone/>
            </a:pPr>
            <a:r>
              <a:rPr lang="zh-CN" altLang="en-US" sz="2400" b="1" smtClean="0">
                <a:solidFill>
                  <a:srgbClr val="A50021"/>
                </a:solidFill>
                <a:latin typeface="楷体_GB2312"/>
                <a:ea typeface="楷体_GB2312"/>
                <a:cs typeface="楷体_GB2312"/>
              </a:rPr>
              <a:t>按指令所占存储器字节数分</a:t>
            </a:r>
            <a:r>
              <a:rPr lang="en-US" altLang="zh-CN" sz="2400" b="1" smtClean="0">
                <a:solidFill>
                  <a:srgbClr val="A50021"/>
                </a:solidFill>
                <a:latin typeface="楷体_GB2312"/>
                <a:ea typeface="楷体_GB2312"/>
                <a:cs typeface="楷体_GB2312"/>
              </a:rPr>
              <a:t>:</a:t>
            </a:r>
          </a:p>
          <a:p>
            <a:pPr algn="just">
              <a:buFontTx/>
              <a:buNone/>
            </a:pPr>
            <a:r>
              <a:rPr lang="zh-CN" altLang="en-US" sz="2400" b="1" smtClean="0">
                <a:latin typeface="楷体_GB2312"/>
                <a:ea typeface="楷体_GB2312"/>
                <a:cs typeface="楷体_GB2312"/>
              </a:rPr>
              <a:t>（</a:t>
            </a:r>
            <a:r>
              <a:rPr lang="en-US" altLang="zh-CN" sz="2400" b="1" smtClean="0">
                <a:latin typeface="楷体_GB2312"/>
                <a:ea typeface="楷体_GB2312"/>
                <a:cs typeface="楷体_GB2312"/>
              </a:rPr>
              <a:t>1</a:t>
            </a:r>
            <a:r>
              <a:rPr lang="zh-CN" altLang="en-US" sz="2400" b="1" smtClean="0">
                <a:latin typeface="楷体_GB2312"/>
                <a:ea typeface="楷体_GB2312"/>
                <a:cs typeface="楷体_GB2312"/>
              </a:rPr>
              <a:t>）</a:t>
            </a:r>
            <a:r>
              <a:rPr lang="zh-CN" altLang="en-US" sz="2400" b="1" smtClean="0">
                <a:latin typeface="楷体_GB2312"/>
                <a:ea typeface="楷体_GB2312"/>
                <a:cs typeface="Times New Roman" pitchFamily="18" charset="0"/>
              </a:rPr>
              <a:t> </a:t>
            </a:r>
            <a:r>
              <a:rPr lang="zh-CN" altLang="en-US" sz="2400" b="1" smtClean="0">
                <a:latin typeface="楷体_GB2312"/>
                <a:ea typeface="楷体_GB2312"/>
                <a:cs typeface="楷体_GB2312"/>
              </a:rPr>
              <a:t>单字节指令（</a:t>
            </a:r>
            <a:r>
              <a:rPr lang="en-US" altLang="zh-CN" sz="2400" b="1" smtClean="0">
                <a:latin typeface="楷体_GB2312"/>
                <a:ea typeface="楷体_GB2312"/>
                <a:cs typeface="楷体_GB2312"/>
              </a:rPr>
              <a:t>49</a:t>
            </a:r>
            <a:r>
              <a:rPr lang="zh-CN" altLang="en-US" sz="2400" b="1" smtClean="0">
                <a:latin typeface="楷体_GB2312"/>
                <a:ea typeface="楷体_GB2312"/>
                <a:cs typeface="楷体_GB2312"/>
              </a:rPr>
              <a:t>条）</a:t>
            </a:r>
          </a:p>
          <a:p>
            <a:pPr algn="just">
              <a:buFontTx/>
              <a:buNone/>
            </a:pPr>
            <a:r>
              <a:rPr lang="zh-CN" altLang="en-US" sz="2400" b="1" smtClean="0">
                <a:latin typeface="楷体_GB2312"/>
                <a:ea typeface="楷体_GB2312"/>
                <a:cs typeface="楷体_GB2312"/>
              </a:rPr>
              <a:t>（</a:t>
            </a:r>
            <a:r>
              <a:rPr lang="en-US" altLang="zh-CN" sz="2400" b="1" smtClean="0">
                <a:latin typeface="楷体_GB2312"/>
                <a:ea typeface="楷体_GB2312"/>
                <a:cs typeface="楷体_GB2312"/>
              </a:rPr>
              <a:t>2</a:t>
            </a:r>
            <a:r>
              <a:rPr lang="zh-CN" altLang="en-US" sz="2400" b="1" smtClean="0">
                <a:latin typeface="楷体_GB2312"/>
                <a:ea typeface="楷体_GB2312"/>
                <a:cs typeface="楷体_GB2312"/>
              </a:rPr>
              <a:t>） 双字节指令（</a:t>
            </a:r>
            <a:r>
              <a:rPr lang="en-US" altLang="zh-CN" sz="2400" b="1" smtClean="0">
                <a:latin typeface="楷体_GB2312"/>
                <a:ea typeface="楷体_GB2312"/>
                <a:cs typeface="楷体_GB2312"/>
              </a:rPr>
              <a:t>46</a:t>
            </a:r>
            <a:r>
              <a:rPr lang="zh-CN" altLang="en-US" sz="2400" b="1" smtClean="0">
                <a:latin typeface="楷体_GB2312"/>
                <a:ea typeface="楷体_GB2312"/>
                <a:cs typeface="楷体_GB2312"/>
              </a:rPr>
              <a:t>条）</a:t>
            </a:r>
          </a:p>
          <a:p>
            <a:pPr algn="just">
              <a:buFontTx/>
              <a:buNone/>
            </a:pPr>
            <a:r>
              <a:rPr lang="zh-CN" altLang="en-US" sz="2400" b="1" smtClean="0">
                <a:latin typeface="楷体_GB2312"/>
                <a:ea typeface="楷体_GB2312"/>
                <a:cs typeface="楷体_GB2312"/>
              </a:rPr>
              <a:t>（</a:t>
            </a:r>
            <a:r>
              <a:rPr lang="en-US" altLang="zh-CN" sz="2400" b="1" smtClean="0">
                <a:latin typeface="楷体_GB2312"/>
                <a:ea typeface="楷体_GB2312"/>
                <a:cs typeface="楷体_GB2312"/>
              </a:rPr>
              <a:t>3</a:t>
            </a:r>
            <a:r>
              <a:rPr lang="zh-CN" altLang="en-US" sz="2400" b="1" smtClean="0">
                <a:latin typeface="楷体_GB2312"/>
                <a:ea typeface="楷体_GB2312"/>
                <a:cs typeface="楷体_GB2312"/>
              </a:rPr>
              <a:t>） 三字节指令（</a:t>
            </a:r>
            <a:r>
              <a:rPr lang="en-US" altLang="zh-CN" sz="2400" b="1" smtClean="0">
                <a:latin typeface="楷体_GB2312"/>
                <a:ea typeface="楷体_GB2312"/>
                <a:cs typeface="楷体_GB2312"/>
              </a:rPr>
              <a:t>16</a:t>
            </a:r>
            <a:r>
              <a:rPr lang="zh-CN" altLang="en-US" sz="2400" b="1" smtClean="0">
                <a:latin typeface="楷体_GB2312"/>
                <a:ea typeface="楷体_GB2312"/>
                <a:cs typeface="楷体_GB2312"/>
              </a:rPr>
              <a:t>条）</a:t>
            </a:r>
          </a:p>
        </p:txBody>
      </p:sp>
      <p:sp>
        <p:nvSpPr>
          <p:cNvPr id="488452" name="Rectangle 4"/>
          <p:cNvSpPr>
            <a:spLocks noChangeArrowheads="1"/>
          </p:cNvSpPr>
          <p:nvPr/>
        </p:nvSpPr>
        <p:spPr bwMode="auto">
          <a:xfrm>
            <a:off x="4206875" y="3141663"/>
            <a:ext cx="4568825" cy="3009900"/>
          </a:xfrm>
          <a:prstGeom prst="rect">
            <a:avLst/>
          </a:prstGeom>
          <a:noFill/>
          <a:ln w="9525">
            <a:noFill/>
            <a:miter lim="800000"/>
            <a:headEnd/>
            <a:tailEnd/>
          </a:ln>
        </p:spPr>
        <p:txBody>
          <a:bodyPr>
            <a:spAutoFit/>
          </a:bodyPr>
          <a:lstStyle/>
          <a:p>
            <a:pPr>
              <a:lnSpc>
                <a:spcPct val="90000"/>
              </a:lnSpc>
              <a:spcBef>
                <a:spcPct val="50000"/>
              </a:spcBef>
              <a:buClr>
                <a:schemeClr val="accent2"/>
              </a:buClr>
              <a:buFont typeface="Wingdings" pitchFamily="2" charset="2"/>
              <a:buNone/>
            </a:pPr>
            <a:r>
              <a:rPr kumimoji="1" lang="zh-CN" altLang="en-US" sz="1800" b="1">
                <a:solidFill>
                  <a:srgbClr val="A50021"/>
                </a:solidFill>
                <a:latin typeface="楷体_GB2312"/>
                <a:ea typeface="楷体_GB2312"/>
                <a:cs typeface="楷体_GB2312"/>
              </a:rPr>
              <a:t>按指令功能分：</a:t>
            </a:r>
            <a:r>
              <a:rPr kumimoji="1" lang="zh-CN" altLang="en-US" sz="1800">
                <a:latin typeface="宋体" charset="-122"/>
                <a:ea typeface="黑体" pitchFamily="49" charset="-122"/>
              </a:rPr>
              <a:t>     </a:t>
            </a:r>
            <a:endParaRPr kumimoji="1" lang="zh-CN" altLang="en-US" sz="1800">
              <a:ea typeface="Arial Unicode MS"/>
              <a:cs typeface="Arial Unicode MS"/>
            </a:endParaRPr>
          </a:p>
          <a:p>
            <a:pPr>
              <a:lnSpc>
                <a:spcPct val="90000"/>
              </a:lnSpc>
              <a:spcBef>
                <a:spcPct val="50000"/>
              </a:spcBef>
              <a:buClr>
                <a:schemeClr val="accent2"/>
              </a:buClr>
              <a:buFont typeface="Wingdings" pitchFamily="2" charset="2"/>
              <a:buNone/>
            </a:pPr>
            <a:r>
              <a:rPr kumimoji="1" lang="zh-CN" altLang="en-US" sz="1800" b="1">
                <a:latin typeface="楷体_GB2312"/>
                <a:ea typeface="楷体_GB2312"/>
                <a:cs typeface="楷体_GB2312"/>
              </a:rPr>
              <a:t>（</a:t>
            </a:r>
            <a:r>
              <a:rPr kumimoji="1" lang="en-US" altLang="zh-CN" sz="1800" b="1">
                <a:latin typeface="楷体_GB2312"/>
                <a:ea typeface="楷体_GB2312"/>
                <a:cs typeface="楷体_GB2312"/>
              </a:rPr>
              <a:t>1</a:t>
            </a:r>
            <a:r>
              <a:rPr kumimoji="1" lang="zh-CN" altLang="en-US" sz="1800" b="1">
                <a:latin typeface="楷体_GB2312"/>
                <a:ea typeface="楷体_GB2312"/>
                <a:cs typeface="楷体_GB2312"/>
              </a:rPr>
              <a:t>）</a:t>
            </a:r>
            <a:r>
              <a:rPr kumimoji="1" lang="zh-CN" altLang="en-US" sz="1800" b="1">
                <a:latin typeface="楷体_GB2312"/>
                <a:ea typeface="楷体_GB2312"/>
                <a:cs typeface="Times New Roman" pitchFamily="18" charset="0"/>
              </a:rPr>
              <a:t> </a:t>
            </a:r>
            <a:r>
              <a:rPr kumimoji="1" lang="zh-CN" altLang="en-US" sz="1800" b="1">
                <a:latin typeface="楷体_GB2312"/>
                <a:ea typeface="楷体_GB2312"/>
                <a:cs typeface="楷体_GB2312"/>
              </a:rPr>
              <a:t>数据传送指令（</a:t>
            </a:r>
            <a:r>
              <a:rPr kumimoji="1" lang="en-US" altLang="zh-CN" sz="1800" b="1">
                <a:latin typeface="楷体_GB2312"/>
                <a:ea typeface="楷体_GB2312"/>
                <a:cs typeface="楷体_GB2312"/>
              </a:rPr>
              <a:t>29</a:t>
            </a:r>
            <a:r>
              <a:rPr kumimoji="1" lang="zh-CN" altLang="en-US" sz="1800" b="1">
                <a:latin typeface="楷体_GB2312"/>
                <a:ea typeface="楷体_GB2312"/>
                <a:cs typeface="楷体_GB2312"/>
              </a:rPr>
              <a:t>条）</a:t>
            </a:r>
          </a:p>
          <a:p>
            <a:pPr>
              <a:lnSpc>
                <a:spcPct val="90000"/>
              </a:lnSpc>
              <a:spcBef>
                <a:spcPct val="50000"/>
              </a:spcBef>
              <a:buClr>
                <a:schemeClr val="accent2"/>
              </a:buClr>
              <a:buFont typeface="Wingdings" pitchFamily="2" charset="2"/>
              <a:buNone/>
            </a:pPr>
            <a:r>
              <a:rPr kumimoji="1" lang="zh-CN" altLang="en-US" sz="1800" b="1">
                <a:latin typeface="楷体_GB2312"/>
                <a:ea typeface="楷体_GB2312"/>
                <a:cs typeface="楷体_GB2312"/>
              </a:rPr>
              <a:t>（</a:t>
            </a:r>
            <a:r>
              <a:rPr kumimoji="1" lang="en-US" altLang="zh-CN" sz="1800" b="1">
                <a:latin typeface="楷体_GB2312"/>
                <a:ea typeface="楷体_GB2312"/>
                <a:cs typeface="楷体_GB2312"/>
              </a:rPr>
              <a:t>2</a:t>
            </a:r>
            <a:r>
              <a:rPr kumimoji="1" lang="zh-CN" altLang="en-US" sz="1800" b="1">
                <a:latin typeface="楷体_GB2312"/>
                <a:ea typeface="楷体_GB2312"/>
                <a:cs typeface="楷体_GB2312"/>
              </a:rPr>
              <a:t>） 算术运算指令（</a:t>
            </a:r>
            <a:r>
              <a:rPr kumimoji="1" lang="en-US" altLang="zh-CN" sz="1800" b="1">
                <a:latin typeface="楷体_GB2312"/>
                <a:ea typeface="楷体_GB2312"/>
                <a:cs typeface="楷体_GB2312"/>
              </a:rPr>
              <a:t>24</a:t>
            </a:r>
            <a:r>
              <a:rPr kumimoji="1" lang="zh-CN" altLang="en-US" sz="1800" b="1">
                <a:latin typeface="楷体_GB2312"/>
                <a:ea typeface="楷体_GB2312"/>
                <a:cs typeface="楷体_GB2312"/>
              </a:rPr>
              <a:t>条）</a:t>
            </a:r>
          </a:p>
          <a:p>
            <a:pPr>
              <a:lnSpc>
                <a:spcPct val="90000"/>
              </a:lnSpc>
              <a:spcBef>
                <a:spcPct val="50000"/>
              </a:spcBef>
              <a:buClr>
                <a:schemeClr val="accent2"/>
              </a:buClr>
              <a:buFont typeface="Wingdings" pitchFamily="2" charset="2"/>
              <a:buNone/>
            </a:pPr>
            <a:r>
              <a:rPr kumimoji="1" lang="zh-CN" altLang="en-US" sz="1800" b="1">
                <a:latin typeface="楷体_GB2312"/>
                <a:ea typeface="楷体_GB2312"/>
                <a:cs typeface="楷体_GB2312"/>
              </a:rPr>
              <a:t>（</a:t>
            </a:r>
            <a:r>
              <a:rPr kumimoji="1" lang="en-US" altLang="zh-CN" sz="1800" b="1">
                <a:latin typeface="楷体_GB2312"/>
                <a:ea typeface="楷体_GB2312"/>
                <a:cs typeface="楷体_GB2312"/>
              </a:rPr>
              <a:t>3</a:t>
            </a:r>
            <a:r>
              <a:rPr kumimoji="1" lang="zh-CN" altLang="en-US" sz="1800" b="1">
                <a:latin typeface="楷体_GB2312"/>
                <a:ea typeface="楷体_GB2312"/>
                <a:cs typeface="楷体_GB2312"/>
              </a:rPr>
              <a:t>） 逻辑运算指令（</a:t>
            </a:r>
            <a:r>
              <a:rPr kumimoji="1" lang="en-US" altLang="zh-CN" sz="1800" b="1">
                <a:latin typeface="楷体_GB2312"/>
                <a:ea typeface="楷体_GB2312"/>
                <a:cs typeface="楷体_GB2312"/>
              </a:rPr>
              <a:t>24</a:t>
            </a:r>
            <a:r>
              <a:rPr kumimoji="1" lang="zh-CN" altLang="en-US" sz="1800" b="1">
                <a:latin typeface="楷体_GB2312"/>
                <a:ea typeface="楷体_GB2312"/>
                <a:cs typeface="楷体_GB2312"/>
              </a:rPr>
              <a:t>条）</a:t>
            </a:r>
          </a:p>
          <a:p>
            <a:pPr>
              <a:lnSpc>
                <a:spcPct val="90000"/>
              </a:lnSpc>
              <a:spcBef>
                <a:spcPct val="50000"/>
              </a:spcBef>
              <a:buClr>
                <a:schemeClr val="accent2"/>
              </a:buClr>
              <a:buFont typeface="Wingdings" pitchFamily="2" charset="2"/>
              <a:buNone/>
            </a:pPr>
            <a:r>
              <a:rPr kumimoji="1" lang="zh-CN" altLang="en-US" sz="1800" b="1">
                <a:latin typeface="楷体_GB2312"/>
                <a:ea typeface="楷体_GB2312"/>
                <a:cs typeface="楷体_GB2312"/>
              </a:rPr>
              <a:t>（</a:t>
            </a:r>
            <a:r>
              <a:rPr kumimoji="1" lang="en-US" altLang="zh-CN" sz="1800" b="1">
                <a:latin typeface="楷体_GB2312"/>
                <a:ea typeface="楷体_GB2312"/>
                <a:cs typeface="楷体_GB2312"/>
              </a:rPr>
              <a:t>4</a:t>
            </a:r>
            <a:r>
              <a:rPr kumimoji="1" lang="zh-CN" altLang="en-US" sz="1800" b="1">
                <a:latin typeface="楷体_GB2312"/>
                <a:ea typeface="楷体_GB2312"/>
                <a:cs typeface="楷体_GB2312"/>
              </a:rPr>
              <a:t>） 控制转移类指令（</a:t>
            </a:r>
            <a:r>
              <a:rPr kumimoji="1" lang="en-US" altLang="zh-CN" sz="1800" b="1">
                <a:latin typeface="楷体_GB2312"/>
                <a:ea typeface="楷体_GB2312"/>
                <a:cs typeface="楷体_GB2312"/>
              </a:rPr>
              <a:t>17</a:t>
            </a:r>
            <a:r>
              <a:rPr kumimoji="1" lang="zh-CN" altLang="en-US" sz="1800" b="1">
                <a:latin typeface="楷体_GB2312"/>
                <a:ea typeface="楷体_GB2312"/>
                <a:cs typeface="楷体_GB2312"/>
              </a:rPr>
              <a:t>条）</a:t>
            </a:r>
          </a:p>
          <a:p>
            <a:pPr>
              <a:lnSpc>
                <a:spcPct val="90000"/>
              </a:lnSpc>
              <a:spcBef>
                <a:spcPct val="50000"/>
              </a:spcBef>
              <a:buClr>
                <a:schemeClr val="accent2"/>
              </a:buClr>
              <a:buFont typeface="Wingdings" pitchFamily="2" charset="2"/>
              <a:buNone/>
            </a:pPr>
            <a:r>
              <a:rPr kumimoji="1" lang="zh-CN" altLang="en-US" sz="1800" b="1">
                <a:latin typeface="楷体_GB2312"/>
                <a:ea typeface="楷体_GB2312"/>
                <a:cs typeface="楷体_GB2312"/>
              </a:rPr>
              <a:t>（</a:t>
            </a:r>
            <a:r>
              <a:rPr kumimoji="1" lang="en-US" altLang="zh-CN" sz="1800" b="1">
                <a:latin typeface="楷体_GB2312"/>
                <a:ea typeface="楷体_GB2312"/>
                <a:cs typeface="楷体_GB2312"/>
              </a:rPr>
              <a:t>5</a:t>
            </a:r>
            <a:r>
              <a:rPr kumimoji="1" lang="zh-CN" altLang="en-US" sz="1800" b="1">
                <a:latin typeface="楷体_GB2312"/>
                <a:ea typeface="楷体_GB2312"/>
                <a:cs typeface="楷体_GB2312"/>
              </a:rPr>
              <a:t>） 位操作指令（</a:t>
            </a:r>
            <a:r>
              <a:rPr kumimoji="1" lang="en-US" altLang="zh-CN" sz="1800" b="1">
                <a:latin typeface="楷体_GB2312"/>
                <a:ea typeface="楷体_GB2312"/>
                <a:cs typeface="楷体_GB2312"/>
              </a:rPr>
              <a:t>17</a:t>
            </a:r>
            <a:r>
              <a:rPr kumimoji="1" lang="zh-CN" altLang="en-US" sz="1800" b="1">
                <a:latin typeface="楷体_GB2312"/>
                <a:ea typeface="楷体_GB2312"/>
                <a:cs typeface="楷体_GB2312"/>
              </a:rPr>
              <a:t>条）</a:t>
            </a:r>
          </a:p>
        </p:txBody>
      </p:sp>
      <p:sp>
        <p:nvSpPr>
          <p:cNvPr id="488453" name="Rectangle 5"/>
          <p:cNvSpPr>
            <a:spLocks noChangeArrowheads="1"/>
          </p:cNvSpPr>
          <p:nvPr/>
        </p:nvSpPr>
        <p:spPr bwMode="auto">
          <a:xfrm>
            <a:off x="323850" y="3141663"/>
            <a:ext cx="3962400" cy="1976437"/>
          </a:xfrm>
          <a:prstGeom prst="rect">
            <a:avLst/>
          </a:prstGeom>
          <a:noFill/>
          <a:ln w="9525">
            <a:noFill/>
            <a:miter lim="800000"/>
            <a:headEnd/>
            <a:tailEnd/>
          </a:ln>
        </p:spPr>
        <p:txBody>
          <a:bodyPr>
            <a:spAutoFit/>
          </a:bodyPr>
          <a:lstStyle/>
          <a:p>
            <a:pPr>
              <a:lnSpc>
                <a:spcPct val="90000"/>
              </a:lnSpc>
              <a:spcBef>
                <a:spcPct val="50000"/>
              </a:spcBef>
              <a:buClr>
                <a:schemeClr val="accent2"/>
              </a:buClr>
              <a:buFont typeface="Wingdings" pitchFamily="2" charset="2"/>
              <a:buNone/>
            </a:pPr>
            <a:r>
              <a:rPr kumimoji="1" lang="zh-CN" altLang="en-US" sz="1800" b="1">
                <a:solidFill>
                  <a:srgbClr val="A50021"/>
                </a:solidFill>
                <a:latin typeface="楷体_GB2312"/>
                <a:ea typeface="楷体_GB2312"/>
                <a:cs typeface="楷体_GB2312"/>
              </a:rPr>
              <a:t>按指令执行周期数分：</a:t>
            </a:r>
          </a:p>
          <a:p>
            <a:pPr>
              <a:lnSpc>
                <a:spcPct val="90000"/>
              </a:lnSpc>
              <a:spcBef>
                <a:spcPct val="50000"/>
              </a:spcBef>
              <a:buClr>
                <a:schemeClr val="accent2"/>
              </a:buClr>
              <a:buFont typeface="Wingdings" pitchFamily="2" charset="2"/>
              <a:buNone/>
            </a:pPr>
            <a:r>
              <a:rPr kumimoji="1" lang="zh-CN" altLang="en-US" sz="1800" b="1">
                <a:latin typeface="楷体_GB2312"/>
                <a:ea typeface="楷体_GB2312"/>
                <a:cs typeface="楷体_GB2312"/>
              </a:rPr>
              <a:t>（</a:t>
            </a:r>
            <a:r>
              <a:rPr kumimoji="1" lang="en-US" altLang="zh-CN" sz="1800" b="1">
                <a:latin typeface="楷体_GB2312"/>
                <a:ea typeface="楷体_GB2312"/>
                <a:cs typeface="楷体_GB2312"/>
              </a:rPr>
              <a:t>1</a:t>
            </a:r>
            <a:r>
              <a:rPr kumimoji="1" lang="zh-CN" altLang="en-US" sz="1800" b="1">
                <a:latin typeface="楷体_GB2312"/>
                <a:ea typeface="楷体_GB2312"/>
                <a:cs typeface="楷体_GB2312"/>
              </a:rPr>
              <a:t>）</a:t>
            </a:r>
            <a:r>
              <a:rPr kumimoji="1" lang="zh-CN" altLang="en-US" sz="1800" b="1">
                <a:latin typeface="楷体_GB2312"/>
                <a:ea typeface="楷体_GB2312"/>
                <a:cs typeface="Times New Roman" pitchFamily="18" charset="0"/>
              </a:rPr>
              <a:t> </a:t>
            </a:r>
            <a:r>
              <a:rPr kumimoji="1" lang="zh-CN" altLang="en-US" sz="1800" b="1">
                <a:latin typeface="楷体_GB2312"/>
                <a:ea typeface="楷体_GB2312"/>
                <a:cs typeface="楷体_GB2312"/>
              </a:rPr>
              <a:t>单周期指令（</a:t>
            </a:r>
            <a:r>
              <a:rPr kumimoji="1" lang="en-US" altLang="zh-CN" sz="1800" b="1">
                <a:latin typeface="楷体_GB2312"/>
                <a:ea typeface="楷体_GB2312"/>
                <a:cs typeface="楷体_GB2312"/>
              </a:rPr>
              <a:t>64</a:t>
            </a:r>
            <a:r>
              <a:rPr kumimoji="1" lang="zh-CN" altLang="en-US" sz="1800" b="1">
                <a:latin typeface="楷体_GB2312"/>
                <a:ea typeface="楷体_GB2312"/>
                <a:cs typeface="楷体_GB2312"/>
              </a:rPr>
              <a:t>条）</a:t>
            </a:r>
          </a:p>
          <a:p>
            <a:pPr>
              <a:lnSpc>
                <a:spcPct val="90000"/>
              </a:lnSpc>
              <a:spcBef>
                <a:spcPct val="50000"/>
              </a:spcBef>
              <a:buClr>
                <a:schemeClr val="accent2"/>
              </a:buClr>
              <a:buFont typeface="Wingdings" pitchFamily="2" charset="2"/>
              <a:buNone/>
            </a:pPr>
            <a:r>
              <a:rPr kumimoji="1" lang="zh-CN" altLang="en-US" sz="1800" b="1">
                <a:latin typeface="楷体_GB2312"/>
                <a:ea typeface="楷体_GB2312"/>
                <a:cs typeface="楷体_GB2312"/>
              </a:rPr>
              <a:t>（</a:t>
            </a:r>
            <a:r>
              <a:rPr kumimoji="1" lang="en-US" altLang="zh-CN" sz="1800" b="1">
                <a:latin typeface="楷体_GB2312"/>
                <a:ea typeface="楷体_GB2312"/>
                <a:cs typeface="楷体_GB2312"/>
              </a:rPr>
              <a:t>2</a:t>
            </a:r>
            <a:r>
              <a:rPr kumimoji="1" lang="zh-CN" altLang="en-US" sz="1800" b="1">
                <a:latin typeface="楷体_GB2312"/>
                <a:ea typeface="楷体_GB2312"/>
                <a:cs typeface="楷体_GB2312"/>
              </a:rPr>
              <a:t>） 双周期指令（</a:t>
            </a:r>
            <a:r>
              <a:rPr kumimoji="1" lang="en-US" altLang="zh-CN" sz="1800" b="1">
                <a:latin typeface="楷体_GB2312"/>
                <a:ea typeface="楷体_GB2312"/>
                <a:cs typeface="楷体_GB2312"/>
              </a:rPr>
              <a:t>45</a:t>
            </a:r>
            <a:r>
              <a:rPr kumimoji="1" lang="zh-CN" altLang="en-US" sz="1800" b="1">
                <a:latin typeface="楷体_GB2312"/>
                <a:ea typeface="楷体_GB2312"/>
                <a:cs typeface="楷体_GB2312"/>
              </a:rPr>
              <a:t>条）</a:t>
            </a:r>
          </a:p>
          <a:p>
            <a:pPr>
              <a:lnSpc>
                <a:spcPct val="90000"/>
              </a:lnSpc>
              <a:spcBef>
                <a:spcPct val="50000"/>
              </a:spcBef>
              <a:buClr>
                <a:schemeClr val="accent2"/>
              </a:buClr>
              <a:buFont typeface="Wingdings" pitchFamily="2" charset="2"/>
              <a:buNone/>
            </a:pPr>
            <a:r>
              <a:rPr kumimoji="1" lang="zh-CN" altLang="en-US" sz="1800" b="1">
                <a:latin typeface="楷体_GB2312"/>
                <a:ea typeface="楷体_GB2312"/>
                <a:cs typeface="楷体_GB2312"/>
              </a:rPr>
              <a:t>（</a:t>
            </a:r>
            <a:r>
              <a:rPr kumimoji="1" lang="en-US" altLang="zh-CN" sz="1800" b="1">
                <a:latin typeface="楷体_GB2312"/>
                <a:ea typeface="楷体_GB2312"/>
                <a:cs typeface="楷体_GB2312"/>
              </a:rPr>
              <a:t>3</a:t>
            </a:r>
            <a:r>
              <a:rPr kumimoji="1" lang="zh-CN" altLang="en-US" sz="1800" b="1">
                <a:latin typeface="楷体_GB2312"/>
                <a:ea typeface="楷体_GB2312"/>
                <a:cs typeface="楷体_GB2312"/>
              </a:rPr>
              <a:t>） 四周期指令（</a:t>
            </a:r>
            <a:r>
              <a:rPr kumimoji="1" lang="en-US" altLang="zh-CN" sz="1800" b="1">
                <a:latin typeface="楷体_GB2312"/>
                <a:ea typeface="楷体_GB2312"/>
                <a:cs typeface="楷体_GB2312"/>
              </a:rPr>
              <a:t>2</a:t>
            </a:r>
            <a:r>
              <a:rPr kumimoji="1" lang="zh-CN" altLang="en-US" sz="1800" b="1">
                <a:latin typeface="楷体_GB2312"/>
                <a:ea typeface="楷体_GB2312"/>
                <a:cs typeface="楷体_GB2312"/>
              </a:rPr>
              <a:t>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88451"/>
                                        </p:tgtEl>
                                        <p:attrNameLst>
                                          <p:attrName>style.visibility</p:attrName>
                                        </p:attrNameLst>
                                      </p:cBhvr>
                                      <p:to>
                                        <p:strVal val="visible"/>
                                      </p:to>
                                    </p:set>
                                    <p:animEffect transition="in" filter="barn(inHorizontal)">
                                      <p:cBhvr>
                                        <p:cTn id="7" dur="500"/>
                                        <p:tgtEl>
                                          <p:spTgt spid="4884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488453"/>
                                        </p:tgtEl>
                                        <p:attrNameLst>
                                          <p:attrName>style.visibility</p:attrName>
                                        </p:attrNameLst>
                                      </p:cBhvr>
                                      <p:to>
                                        <p:strVal val="visible"/>
                                      </p:to>
                                    </p:set>
                                    <p:animEffect transition="in" filter="barn(inHorizontal)">
                                      <p:cBhvr>
                                        <p:cTn id="12" dur="500"/>
                                        <p:tgtEl>
                                          <p:spTgt spid="4884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88452"/>
                                        </p:tgtEl>
                                        <p:attrNameLst>
                                          <p:attrName>style.visibility</p:attrName>
                                        </p:attrNameLst>
                                      </p:cBhvr>
                                      <p:to>
                                        <p:strVal val="visible"/>
                                      </p:to>
                                    </p:set>
                                    <p:animEffect transition="in" filter="dissolve">
                                      <p:cBhvr>
                                        <p:cTn id="17" dur="500"/>
                                        <p:tgtEl>
                                          <p:spTgt spid="4884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451" grpId="0" autoUpdateAnimBg="0"/>
      <p:bldP spid="488452" grpId="0" autoUpdateAnimBg="0"/>
      <p:bldP spid="48845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57233"/>
            <a:ext cx="7886700" cy="1071570"/>
          </a:xfrm>
        </p:spPr>
        <p:txBody>
          <a:bodyPr/>
          <a:lstStyle/>
          <a:p>
            <a:pPr algn="ctr" fontAlgn="auto">
              <a:spcAft>
                <a:spcPts val="0"/>
              </a:spcAft>
              <a:defRPr/>
            </a:pPr>
            <a:r>
              <a:rPr lang="zh-CN" altLang="en-US" sz="3200" dirty="0" smtClean="0"/>
              <a:t>内容概要</a:t>
            </a:r>
            <a:endParaRPr lang="zh-CN" altLang="en-US" sz="3200" dirty="0"/>
          </a:p>
        </p:txBody>
      </p:sp>
      <p:sp>
        <p:nvSpPr>
          <p:cNvPr id="22530" name="内容占位符 2"/>
          <p:cNvSpPr>
            <a:spLocks noGrp="1"/>
          </p:cNvSpPr>
          <p:nvPr>
            <p:ph idx="1"/>
          </p:nvPr>
        </p:nvSpPr>
        <p:spPr bwMode="auto">
          <a:xfrm>
            <a:off x="571500" y="2466975"/>
            <a:ext cx="8229600" cy="928688"/>
          </a:xfrm>
        </p:spPr>
        <p:txBody>
          <a:bodyPr wrap="square" numCol="1" anchor="t" anchorCtr="0" compatLnSpc="1">
            <a:prstTxWarp prst="textNoShape">
              <a:avLst/>
            </a:prstTxWarp>
          </a:bodyPr>
          <a:lstStyle/>
          <a:p>
            <a:pPr>
              <a:buFont typeface="Webdings" pitchFamily="18" charset="2"/>
              <a:buNone/>
            </a:pPr>
            <a:r>
              <a:rPr lang="zh-CN" altLang="en-US" sz="2400" b="1" smtClean="0"/>
              <a:t>第</a:t>
            </a:r>
            <a:r>
              <a:rPr lang="zh-CN" altLang="en-US" sz="2400" b="1" smtClean="0">
                <a:hlinkClick r:id="rId3" action="ppaction://hlinksldjump"/>
              </a:rPr>
              <a:t>十</a:t>
            </a:r>
            <a:r>
              <a:rPr lang="zh-CN" altLang="en-US" sz="2400" b="1" smtClean="0"/>
              <a:t>章  若干可编程接口芯片应用</a:t>
            </a:r>
            <a:endParaRPr lang="en-US" altLang="zh-CN" sz="2400" b="1" smtClean="0"/>
          </a:p>
          <a:p>
            <a:pPr>
              <a:buFont typeface="Webdings" pitchFamily="18" charset="2"/>
              <a:buNone/>
            </a:pPr>
            <a:r>
              <a:rPr lang="en-US" altLang="zh-CN" sz="2400" b="1" smtClean="0"/>
              <a:t>   10</a:t>
            </a:r>
            <a:r>
              <a:rPr lang="en-US" altLang="zh-CN" sz="2400" b="1" smtClean="0">
                <a:hlinkClick r:id="rId3" action="ppaction://hlinksldjump"/>
              </a:rPr>
              <a:t>-</a:t>
            </a:r>
            <a:r>
              <a:rPr lang="en-US" altLang="zh-CN" sz="2400" b="1" smtClean="0"/>
              <a:t>1   </a:t>
            </a:r>
            <a:r>
              <a:rPr lang="zh-CN" altLang="en-US" sz="2400" b="1" smtClean="0"/>
              <a:t>带</a:t>
            </a:r>
            <a:r>
              <a:rPr lang="en-US" altLang="zh-CN" sz="2400" b="1" smtClean="0"/>
              <a:t>RAM</a:t>
            </a:r>
            <a:r>
              <a:rPr lang="zh-CN" altLang="en-US" sz="2400" b="1" smtClean="0"/>
              <a:t>和定时器的</a:t>
            </a:r>
            <a:r>
              <a:rPr lang="en-US" altLang="zh-CN" sz="2400" b="1" smtClean="0"/>
              <a:t>8155</a:t>
            </a:r>
            <a:r>
              <a:rPr lang="zh-CN" altLang="en-US" sz="2400" b="1" smtClean="0"/>
              <a:t>扩展接口</a:t>
            </a:r>
            <a:endParaRPr lang="en-US" altLang="zh-CN" sz="2400" b="1" smtClean="0"/>
          </a:p>
        </p:txBody>
      </p:sp>
      <p:sp>
        <p:nvSpPr>
          <p:cNvPr id="4" name="TextBox 3"/>
          <p:cNvSpPr txBox="1">
            <a:spLocks noChangeArrowheads="1"/>
          </p:cNvSpPr>
          <p:nvPr/>
        </p:nvSpPr>
        <p:spPr bwMode="auto">
          <a:xfrm>
            <a:off x="395288" y="4500563"/>
            <a:ext cx="8286750" cy="646112"/>
          </a:xfrm>
          <a:prstGeom prst="rect">
            <a:avLst/>
          </a:prstGeom>
          <a:noFill/>
          <a:ln w="9525">
            <a:noFill/>
            <a:miter lim="800000"/>
            <a:headEnd/>
            <a:tailEnd/>
          </a:ln>
        </p:spPr>
        <p:txBody>
          <a:bodyPr>
            <a:spAutoFit/>
          </a:bodyPr>
          <a:lstStyle/>
          <a:p>
            <a:pPr>
              <a:lnSpc>
                <a:spcPct val="150000"/>
              </a:lnSpc>
            </a:pPr>
            <a:r>
              <a:rPr lang="zh-CN" altLang="en-US" b="1">
                <a:latin typeface="黑体" pitchFamily="49" charset="-122"/>
                <a:ea typeface="黑体" pitchFamily="49" charset="-122"/>
              </a:rPr>
              <a:t> 第十一章  </a:t>
            </a:r>
            <a:r>
              <a:rPr lang="en-US" altLang="zh-CN" b="1">
                <a:latin typeface="黑体" pitchFamily="49" charset="-122"/>
                <a:ea typeface="黑体" pitchFamily="49" charset="-122"/>
              </a:rPr>
              <a:t>ARM</a:t>
            </a:r>
            <a:r>
              <a:rPr lang="zh-CN" altLang="en-US" b="1">
                <a:latin typeface="黑体" pitchFamily="49" charset="-122"/>
                <a:ea typeface="黑体" pitchFamily="49" charset="-122"/>
              </a:rPr>
              <a:t>微控制器</a:t>
            </a:r>
            <a:r>
              <a:rPr lang="zh-CN" altLang="en-US" b="1">
                <a:latin typeface="黑体" pitchFamily="49" charset="-122"/>
                <a:ea typeface="黑体" pitchFamily="49" charset="-122"/>
                <a:hlinkClick r:id="rId4" action="ppaction://hlinksldjump"/>
              </a:rPr>
              <a:t>简介</a:t>
            </a:r>
            <a:endParaRPr lang="en-US" altLang="zh-CN" b="1">
              <a:latin typeface="黑体" pitchFamily="49" charset="-122"/>
              <a:ea typeface="黑体" pitchFamily="49" charset="-122"/>
            </a:endParaRPr>
          </a:p>
        </p:txBody>
      </p:sp>
      <p:sp>
        <p:nvSpPr>
          <p:cNvPr id="6" name="TextBox 5"/>
          <p:cNvSpPr txBox="1"/>
          <p:nvPr/>
        </p:nvSpPr>
        <p:spPr>
          <a:xfrm>
            <a:off x="785813" y="3395663"/>
            <a:ext cx="7500937" cy="461962"/>
          </a:xfrm>
          <a:prstGeom prst="rect">
            <a:avLst/>
          </a:prstGeom>
          <a:noFill/>
        </p:spPr>
        <p:txBody>
          <a:bodyPr>
            <a:spAutoFit/>
          </a:bodyPr>
          <a:lstStyle/>
          <a:p>
            <a:pPr fontAlgn="auto">
              <a:spcBef>
                <a:spcPts val="0"/>
              </a:spcBef>
              <a:spcAft>
                <a:spcPts val="0"/>
              </a:spcAft>
              <a:defRPr/>
            </a:pPr>
            <a:r>
              <a:rPr lang="en-US" altLang="zh-CN" dirty="0">
                <a:latin typeface="+mn-lt"/>
                <a:ea typeface="+mn-ea"/>
              </a:rPr>
              <a:t>   </a:t>
            </a:r>
            <a:r>
              <a:rPr lang="en-US" altLang="zh-CN" b="1" dirty="0">
                <a:latin typeface="+mn-ea"/>
                <a:ea typeface="+mn-ea"/>
              </a:rPr>
              <a:t>10</a:t>
            </a:r>
            <a:r>
              <a:rPr lang="en-US" altLang="zh-CN" b="1" dirty="0">
                <a:latin typeface="+mn-ea"/>
                <a:ea typeface="+mn-ea"/>
                <a:hlinkClick r:id="rId5" action="ppaction://hlinksldjump"/>
              </a:rPr>
              <a:t>-</a:t>
            </a:r>
            <a:r>
              <a:rPr lang="en-US" altLang="zh-CN" b="1" dirty="0">
                <a:latin typeface="+mn-ea"/>
                <a:ea typeface="+mn-ea"/>
              </a:rPr>
              <a:t>2</a:t>
            </a:r>
            <a:r>
              <a:rPr lang="en-US" altLang="zh-CN" b="1" dirty="0">
                <a:latin typeface="+mn-lt"/>
                <a:ea typeface="+mn-ea"/>
              </a:rPr>
              <a:t>     </a:t>
            </a:r>
            <a:r>
              <a:rPr lang="zh-CN" altLang="en-US" b="1" dirty="0">
                <a:latin typeface="+mn-lt"/>
                <a:ea typeface="+mn-ea"/>
              </a:rPr>
              <a:t>通用可编程</a:t>
            </a:r>
            <a:r>
              <a:rPr lang="en-US" altLang="zh-CN" b="1" dirty="0">
                <a:latin typeface="+mn-lt"/>
                <a:ea typeface="+mn-ea"/>
              </a:rPr>
              <a:t>I/O</a:t>
            </a:r>
            <a:r>
              <a:rPr lang="zh-CN" altLang="en-US" b="1" dirty="0">
                <a:latin typeface="+mn-lt"/>
                <a:ea typeface="+mn-ea"/>
              </a:rPr>
              <a:t>扩展接口</a:t>
            </a:r>
            <a:r>
              <a:rPr lang="en-US" altLang="zh-CN" b="1" dirty="0">
                <a:latin typeface="+mn-lt"/>
                <a:ea typeface="+mn-ea"/>
              </a:rPr>
              <a:t>8255A</a:t>
            </a:r>
            <a:endParaRPr lang="zh-CN" altLang="en-US" b="1" dirty="0">
              <a:latin typeface="+mn-lt"/>
              <a:ea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wipe(down)">
                                      <p:cBhvr>
                                        <p:cTn id="13"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sz="half" idx="1"/>
          </p:nvPr>
        </p:nvSpPr>
        <p:spPr bwMode="auto">
          <a:xfrm>
            <a:off x="179388" y="1125538"/>
            <a:ext cx="8570912" cy="5089525"/>
          </a:xfrm>
        </p:spPr>
        <p:txBody>
          <a:bodyPr wrap="square" numCol="1" anchor="t" anchorCtr="0" compatLnSpc="1">
            <a:prstTxWarp prst="textNoShape">
              <a:avLst/>
            </a:prstTxWarp>
          </a:bodyPr>
          <a:lstStyle/>
          <a:p>
            <a:pPr algn="just">
              <a:lnSpc>
                <a:spcPct val="110000"/>
              </a:lnSpc>
              <a:spcBef>
                <a:spcPct val="50000"/>
              </a:spcBef>
              <a:buClr>
                <a:schemeClr val="tx2"/>
              </a:buClr>
              <a:buSzPct val="90000"/>
              <a:buFont typeface="Symbol" pitchFamily="18" charset="2"/>
              <a:buNone/>
            </a:pPr>
            <a:r>
              <a:rPr lang="en-US" altLang="zh-CN" sz="2800" b="1" smtClean="0">
                <a:solidFill>
                  <a:srgbClr val="FF6600"/>
                </a:solidFill>
                <a:latin typeface="楷体_GB2312"/>
                <a:ea typeface="楷体_GB2312"/>
                <a:cs typeface="楷体_GB2312"/>
              </a:rPr>
              <a:t>  </a:t>
            </a:r>
            <a:r>
              <a:rPr lang="zh-CN" altLang="en-US" sz="2800" b="1" smtClean="0">
                <a:solidFill>
                  <a:srgbClr val="A50021"/>
                </a:solidFill>
                <a:latin typeface="楷体_GB2312"/>
                <a:ea typeface="楷体_GB2312"/>
                <a:cs typeface="楷体_GB2312"/>
              </a:rPr>
              <a:t>寻址方式：</a:t>
            </a:r>
            <a:r>
              <a:rPr lang="zh-CN" altLang="en-US" sz="2400" b="1" smtClean="0">
                <a:latin typeface="楷体_GB2312"/>
                <a:ea typeface="楷体_GB2312"/>
                <a:cs typeface="楷体_GB2312"/>
              </a:rPr>
              <a:t>在计算机中，说明操作数所在地址的方法称为</a:t>
            </a:r>
            <a:r>
              <a:rPr lang="zh-CN" altLang="en-US" sz="2400" b="1" smtClean="0">
                <a:ea typeface="楷体_GB2312"/>
                <a:cs typeface="楷体_GB2312"/>
              </a:rPr>
              <a:t>操作数</a:t>
            </a:r>
            <a:r>
              <a:rPr lang="zh-CN" altLang="en-US" sz="2400" b="1" smtClean="0">
                <a:latin typeface="楷体_GB2312"/>
                <a:ea typeface="楷体_GB2312"/>
                <a:cs typeface="楷体_GB2312"/>
              </a:rPr>
              <a:t>的寻址方式。</a:t>
            </a:r>
          </a:p>
          <a:p>
            <a:pPr algn="just">
              <a:lnSpc>
                <a:spcPct val="110000"/>
              </a:lnSpc>
              <a:spcBef>
                <a:spcPct val="50000"/>
              </a:spcBef>
              <a:buClr>
                <a:schemeClr val="tx2"/>
              </a:buClr>
              <a:buSzPct val="90000"/>
              <a:buFont typeface="Symbol" pitchFamily="18" charset="2"/>
              <a:buNone/>
            </a:pPr>
            <a:r>
              <a:rPr lang="zh-CN" altLang="en-US" sz="2400" b="1" smtClean="0">
                <a:latin typeface="楷体_GB2312"/>
                <a:ea typeface="楷体_GB2312"/>
                <a:cs typeface="楷体_GB2312"/>
              </a:rPr>
              <a:t>      计算机执行程序实际上是在不断寻找操作数并进行操作的过程。</a:t>
            </a:r>
          </a:p>
          <a:p>
            <a:pPr algn="just">
              <a:lnSpc>
                <a:spcPct val="110000"/>
              </a:lnSpc>
              <a:spcBef>
                <a:spcPct val="50000"/>
              </a:spcBef>
              <a:buClr>
                <a:schemeClr val="tx2"/>
              </a:buClr>
              <a:buSzPct val="90000"/>
              <a:buFont typeface="Symbol" pitchFamily="18" charset="2"/>
              <a:buNone/>
            </a:pPr>
            <a:r>
              <a:rPr lang="zh-CN" altLang="en-US" sz="2400" b="1" smtClean="0">
                <a:latin typeface="楷体_GB2312"/>
                <a:ea typeface="楷体_GB2312"/>
                <a:cs typeface="楷体_GB2312"/>
              </a:rPr>
              <a:t>      每种计算机在设计时已决定了它具有哪些寻址方式，寻址方式越多，计算机的灵活性越强，指令系统也就越复杂。</a:t>
            </a:r>
          </a:p>
          <a:p>
            <a:pPr algn="just">
              <a:lnSpc>
                <a:spcPct val="110000"/>
              </a:lnSpc>
              <a:spcBef>
                <a:spcPct val="50000"/>
              </a:spcBef>
              <a:buClr>
                <a:schemeClr val="tx2"/>
              </a:buClr>
              <a:buSzPct val="90000"/>
              <a:buFont typeface="Symbol" pitchFamily="18" charset="2"/>
              <a:buNone/>
            </a:pPr>
            <a:r>
              <a:rPr lang="zh-CN" altLang="en-US" sz="2400" b="1" smtClean="0">
                <a:latin typeface="楷体_GB2312"/>
                <a:ea typeface="楷体_GB2312"/>
                <a:cs typeface="楷体_GB2312"/>
              </a:rPr>
              <a:t>      </a:t>
            </a:r>
            <a:r>
              <a:rPr lang="en-US" altLang="zh-CN" sz="2400" b="1" smtClean="0">
                <a:latin typeface="楷体_GB2312"/>
                <a:ea typeface="楷体_GB2312"/>
                <a:cs typeface="楷体_GB2312"/>
              </a:rPr>
              <a:t>MCS-51</a:t>
            </a:r>
            <a:r>
              <a:rPr lang="zh-CN" altLang="en-US" sz="2400" b="1" smtClean="0">
                <a:latin typeface="楷体_GB2312"/>
                <a:ea typeface="楷体_GB2312"/>
                <a:cs typeface="楷体_GB2312"/>
              </a:rPr>
              <a:t>单片机的指令系统提供了</a:t>
            </a:r>
            <a:r>
              <a:rPr lang="en-US" altLang="zh-CN" sz="2400" b="1" smtClean="0">
                <a:latin typeface="楷体_GB2312"/>
                <a:ea typeface="楷体_GB2312"/>
                <a:cs typeface="楷体_GB2312"/>
              </a:rPr>
              <a:t>7</a:t>
            </a:r>
            <a:r>
              <a:rPr lang="zh-CN" altLang="en-US" sz="2400" b="1" smtClean="0">
                <a:latin typeface="楷体_GB2312"/>
                <a:ea typeface="楷体_GB2312"/>
                <a:cs typeface="楷体_GB2312"/>
              </a:rPr>
              <a:t>种寻址方式，分别为</a:t>
            </a:r>
            <a:r>
              <a:rPr lang="zh-CN" altLang="en-US" sz="2400" b="1" smtClean="0">
                <a:solidFill>
                  <a:srgbClr val="A50021"/>
                </a:solidFill>
                <a:latin typeface="楷体_GB2312"/>
                <a:ea typeface="楷体_GB2312"/>
                <a:cs typeface="楷体_GB2312"/>
              </a:rPr>
              <a:t>立即寻址、直接寻址、寄存器寻址、寄存器间接寻址、变址寻址、相对寻址</a:t>
            </a:r>
            <a:r>
              <a:rPr lang="zh-CN" altLang="en-US" sz="2400" b="1" smtClean="0">
                <a:latin typeface="楷体_GB2312"/>
                <a:ea typeface="楷体_GB2312"/>
                <a:cs typeface="楷体_GB2312"/>
              </a:rPr>
              <a:t>和</a:t>
            </a:r>
            <a:r>
              <a:rPr lang="zh-CN" altLang="en-US" sz="2400" b="1" smtClean="0">
                <a:solidFill>
                  <a:srgbClr val="A50021"/>
                </a:solidFill>
                <a:latin typeface="楷体_GB2312"/>
                <a:ea typeface="楷体_GB2312"/>
                <a:cs typeface="楷体_GB2312"/>
              </a:rPr>
              <a:t>位寻址</a:t>
            </a:r>
            <a:r>
              <a:rPr lang="zh-CN" altLang="en-US" sz="2400" b="1" smtClean="0">
                <a:latin typeface="楷体_GB2312"/>
                <a:ea typeface="楷体_GB2312"/>
                <a:cs typeface="楷体_GB2312"/>
              </a:rPr>
              <a:t>。一条指令可能含多种寻址方式。</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78">
                                            <p:txEl>
                                              <p:pRg st="1" end="1"/>
                                            </p:txEl>
                                          </p:spTgt>
                                        </p:tgtEl>
                                        <p:attrNameLst>
                                          <p:attrName>style.visibility</p:attrName>
                                        </p:attrNameLst>
                                      </p:cBhvr>
                                      <p:to>
                                        <p:strVal val="visible"/>
                                      </p:to>
                                    </p:set>
                                    <p:anim calcmode="lin" valueType="num">
                                      <p:cBhvr additive="base">
                                        <p:cTn id="7" dur="500" fill="hold"/>
                                        <p:tgtEl>
                                          <p:spTgt spid="5017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0178">
                                            <p:txEl>
                                              <p:pRg st="2" end="2"/>
                                            </p:txEl>
                                          </p:spTgt>
                                        </p:tgtEl>
                                        <p:attrNameLst>
                                          <p:attrName>style.visibility</p:attrName>
                                        </p:attrNameLst>
                                      </p:cBhvr>
                                      <p:to>
                                        <p:strVal val="visible"/>
                                      </p:to>
                                    </p:set>
                                    <p:anim calcmode="lin" valueType="num">
                                      <p:cBhvr additive="base">
                                        <p:cTn id="13" dur="500" fill="hold"/>
                                        <p:tgtEl>
                                          <p:spTgt spid="50178">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017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0178">
                                            <p:txEl>
                                              <p:pRg st="3" end="3"/>
                                            </p:txEl>
                                          </p:spTgt>
                                        </p:tgtEl>
                                        <p:attrNameLst>
                                          <p:attrName>style.visibility</p:attrName>
                                        </p:attrNameLst>
                                      </p:cBhvr>
                                      <p:to>
                                        <p:strVal val="visible"/>
                                      </p:to>
                                    </p:set>
                                    <p:anim calcmode="lin" valueType="num">
                                      <p:cBhvr additive="base">
                                        <p:cTn id="19" dur="500" fill="hold"/>
                                        <p:tgtEl>
                                          <p:spTgt spid="50178">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017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mph" presetSubtype="0" fill="hold" nodeType="clickEffect">
                                  <p:stCondLst>
                                    <p:cond delay="0"/>
                                  </p:stCondLst>
                                  <p:childTnLst>
                                    <p:animRot by="21600000">
                                      <p:cBhvr>
                                        <p:cTn id="24" dur="2000" fill="hold"/>
                                        <p:tgtEl>
                                          <p:spTgt spid="50178">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0" y="503238"/>
            <a:ext cx="2339975" cy="365125"/>
          </a:xfrm>
        </p:spPr>
        <p:txBody>
          <a:bodyPr>
            <a:normAutofit fontScale="90000"/>
          </a:bodyPr>
          <a:lstStyle/>
          <a:p>
            <a:pPr fontAlgn="auto">
              <a:spcAft>
                <a:spcPts val="0"/>
              </a:spcAft>
              <a:defRPr/>
            </a:pPr>
            <a:r>
              <a:rPr lang="en-US" altLang="zh-CN" sz="2800" smtClean="0">
                <a:solidFill>
                  <a:srgbClr val="A50021"/>
                </a:solidFill>
                <a:latin typeface="楷体_GB2312" pitchFamily="49" charset="-122"/>
                <a:ea typeface="楷体_GB2312" pitchFamily="49" charset="-122"/>
              </a:rPr>
              <a:t>1</a:t>
            </a:r>
            <a:r>
              <a:rPr lang="zh-CN" altLang="en-US" sz="2800" smtClean="0">
                <a:solidFill>
                  <a:srgbClr val="A50021"/>
                </a:solidFill>
                <a:latin typeface="楷体_GB2312" pitchFamily="49" charset="-122"/>
                <a:ea typeface="楷体_GB2312" pitchFamily="49" charset="-122"/>
              </a:rPr>
              <a:t>．立即寻址</a:t>
            </a:r>
          </a:p>
        </p:txBody>
      </p:sp>
      <p:sp>
        <p:nvSpPr>
          <p:cNvPr id="209922" name="Rectangle 3"/>
          <p:cNvSpPr>
            <a:spLocks noGrp="1" noChangeArrowheads="1"/>
          </p:cNvSpPr>
          <p:nvPr>
            <p:ph type="body" idx="1"/>
          </p:nvPr>
        </p:nvSpPr>
        <p:spPr bwMode="auto">
          <a:xfrm>
            <a:off x="179388" y="790575"/>
            <a:ext cx="8820150" cy="2232025"/>
          </a:xfrm>
        </p:spPr>
        <p:txBody>
          <a:bodyPr wrap="square" numCol="1" anchor="t" anchorCtr="0" compatLnSpc="1">
            <a:prstTxWarp prst="textNoShape">
              <a:avLst/>
            </a:prstTxWarp>
          </a:bodyPr>
          <a:lstStyle/>
          <a:p>
            <a:pPr marL="0" indent="571500">
              <a:buFontTx/>
              <a:buNone/>
            </a:pPr>
            <a:r>
              <a:rPr lang="zh-CN" altLang="en-US" sz="2400" b="1" smtClean="0">
                <a:solidFill>
                  <a:srgbClr val="9933FF"/>
                </a:solidFill>
                <a:latin typeface="楷体_GB2312"/>
                <a:ea typeface="楷体_GB2312"/>
                <a:cs typeface="楷体_GB2312"/>
              </a:rPr>
              <a:t>定义：</a:t>
            </a:r>
            <a:r>
              <a:rPr lang="zh-CN" altLang="en-US" sz="2400" b="1" smtClean="0">
                <a:latin typeface="楷体_GB2312"/>
                <a:ea typeface="楷体_GB2312"/>
                <a:cs typeface="楷体_GB2312"/>
              </a:rPr>
              <a:t>操作数直接写在指令中，（往往紧跟在操作码之后）这种寻址方式称为立即寻址。</a:t>
            </a:r>
          </a:p>
          <a:p>
            <a:pPr marL="0" indent="571500">
              <a:buFontTx/>
              <a:buNone/>
            </a:pPr>
            <a:r>
              <a:rPr lang="zh-CN" altLang="en-US" sz="2400" b="1" smtClean="0">
                <a:solidFill>
                  <a:srgbClr val="9933FF"/>
                </a:solidFill>
                <a:latin typeface="楷体_GB2312"/>
                <a:ea typeface="楷体_GB2312"/>
                <a:cs typeface="楷体_GB2312"/>
              </a:rPr>
              <a:t>特点：</a:t>
            </a:r>
            <a:r>
              <a:rPr lang="zh-CN" altLang="en-US" sz="2400" b="1" smtClean="0">
                <a:latin typeface="楷体_GB2312"/>
                <a:ea typeface="楷体_GB2312"/>
                <a:cs typeface="楷体_GB2312"/>
              </a:rPr>
              <a:t>基于读指令时</a:t>
            </a:r>
            <a:r>
              <a:rPr lang="en-US" altLang="zh-CN" sz="2400" b="1" smtClean="0">
                <a:latin typeface="楷体_GB2312"/>
                <a:ea typeface="楷体_GB2312"/>
                <a:cs typeface="楷体_GB2312"/>
              </a:rPr>
              <a:t>PC</a:t>
            </a:r>
            <a:r>
              <a:rPr lang="zh-CN" altLang="en-US" sz="2400" b="1" smtClean="0">
                <a:latin typeface="楷体_GB2312"/>
                <a:ea typeface="楷体_GB2312"/>
                <a:cs typeface="楷体_GB2312"/>
              </a:rPr>
              <a:t>自动加</a:t>
            </a:r>
            <a:r>
              <a:rPr lang="en-US" altLang="zh-CN" sz="2400" b="1" smtClean="0">
                <a:latin typeface="楷体_GB2312"/>
                <a:ea typeface="楷体_GB2312"/>
                <a:cs typeface="楷体_GB2312"/>
              </a:rPr>
              <a:t>1</a:t>
            </a:r>
            <a:r>
              <a:rPr lang="zh-CN" altLang="en-US" sz="2400" b="1" smtClean="0">
                <a:latin typeface="楷体_GB2312"/>
                <a:ea typeface="楷体_GB2312"/>
                <a:cs typeface="楷体_GB2312"/>
              </a:rPr>
              <a:t>的本能，该操作数可以“信手拈来”故称立即数。在</a:t>
            </a:r>
            <a:r>
              <a:rPr lang="en-US" altLang="zh-CN" sz="2400" b="1" smtClean="0">
                <a:latin typeface="楷体_GB2312"/>
                <a:ea typeface="楷体_GB2312"/>
                <a:cs typeface="楷体_GB2312"/>
              </a:rPr>
              <a:t>51</a:t>
            </a:r>
            <a:r>
              <a:rPr lang="zh-CN" altLang="en-US" sz="2400" b="1" smtClean="0">
                <a:latin typeface="楷体_GB2312"/>
                <a:ea typeface="楷体_GB2312"/>
                <a:cs typeface="楷体_GB2312"/>
              </a:rPr>
              <a:t>系统立即数可以是</a:t>
            </a:r>
            <a:r>
              <a:rPr lang="en-US" altLang="zh-CN" sz="2400" b="1" smtClean="0">
                <a:latin typeface="楷体_GB2312"/>
                <a:ea typeface="楷体_GB2312"/>
                <a:cs typeface="楷体_GB2312"/>
              </a:rPr>
              <a:t>8</a:t>
            </a:r>
            <a:r>
              <a:rPr lang="zh-CN" altLang="en-US" sz="2400" b="1" smtClean="0">
                <a:latin typeface="楷体_GB2312"/>
                <a:ea typeface="楷体_GB2312"/>
                <a:cs typeface="楷体_GB2312"/>
              </a:rPr>
              <a:t>位的，也可以是</a:t>
            </a:r>
            <a:r>
              <a:rPr lang="en-US" altLang="zh-CN" sz="2400" b="1" smtClean="0">
                <a:latin typeface="楷体_GB2312"/>
                <a:ea typeface="楷体_GB2312"/>
                <a:cs typeface="楷体_GB2312"/>
              </a:rPr>
              <a:t>16</a:t>
            </a:r>
            <a:r>
              <a:rPr lang="zh-CN" altLang="en-US" sz="2400" b="1" smtClean="0">
                <a:latin typeface="楷体_GB2312"/>
                <a:ea typeface="楷体_GB2312"/>
                <a:cs typeface="楷体_GB2312"/>
              </a:rPr>
              <a:t>位的，用</a:t>
            </a:r>
            <a:r>
              <a:rPr lang="en-US" altLang="zh-CN" sz="2400" b="1" smtClean="0">
                <a:latin typeface="楷体_GB2312"/>
                <a:ea typeface="楷体_GB2312"/>
                <a:cs typeface="楷体_GB2312"/>
              </a:rPr>
              <a:t>#data</a:t>
            </a:r>
            <a:r>
              <a:rPr lang="zh-CN" altLang="en-US" sz="2400" b="1" smtClean="0">
                <a:latin typeface="楷体_GB2312"/>
                <a:ea typeface="楷体_GB2312"/>
                <a:cs typeface="楷体_GB2312"/>
              </a:rPr>
              <a:t>或</a:t>
            </a:r>
            <a:r>
              <a:rPr lang="en-US" altLang="zh-CN" sz="2400" b="1" smtClean="0">
                <a:latin typeface="楷体_GB2312"/>
                <a:ea typeface="楷体_GB2312"/>
                <a:cs typeface="楷体_GB2312"/>
              </a:rPr>
              <a:t>#data16</a:t>
            </a:r>
            <a:r>
              <a:rPr lang="zh-CN" altLang="en-US" sz="2400" b="1" smtClean="0">
                <a:latin typeface="楷体_GB2312"/>
                <a:ea typeface="楷体_GB2312"/>
                <a:cs typeface="楷体_GB2312"/>
              </a:rPr>
              <a:t>表示，在立即数前面</a:t>
            </a:r>
            <a:r>
              <a:rPr lang="zh-CN" altLang="en-US" sz="2400" b="1" smtClean="0">
                <a:solidFill>
                  <a:srgbClr val="A50021"/>
                </a:solidFill>
                <a:latin typeface="楷体_GB2312"/>
                <a:ea typeface="楷体_GB2312"/>
                <a:cs typeface="楷体_GB2312"/>
              </a:rPr>
              <a:t>加</a:t>
            </a:r>
            <a:r>
              <a:rPr lang="zh-CN" altLang="en-US" sz="2400" b="1" smtClean="0">
                <a:solidFill>
                  <a:srgbClr val="A50021"/>
                </a:solidFill>
                <a:latin typeface="Arial" charset="0"/>
                <a:ea typeface="楷体_GB2312"/>
                <a:cs typeface="楷体_GB2312"/>
              </a:rPr>
              <a:t>“</a:t>
            </a:r>
            <a:r>
              <a:rPr lang="en-US" altLang="zh-CN" sz="2400" b="1" smtClean="0">
                <a:solidFill>
                  <a:srgbClr val="A50021"/>
                </a:solidFill>
                <a:latin typeface="楷体_GB2312"/>
                <a:ea typeface="楷体_GB2312"/>
                <a:cs typeface="楷体_GB2312"/>
              </a:rPr>
              <a:t>#</a:t>
            </a:r>
            <a:r>
              <a:rPr lang="en-US" altLang="zh-CN" sz="2400" b="1" smtClean="0">
                <a:solidFill>
                  <a:srgbClr val="A50021"/>
                </a:solidFill>
                <a:latin typeface="Arial" charset="0"/>
                <a:ea typeface="楷体_GB2312"/>
                <a:cs typeface="楷体_GB2312"/>
              </a:rPr>
              <a:t>”</a:t>
            </a:r>
            <a:r>
              <a:rPr lang="zh-CN" altLang="en-US" sz="2400" b="1" smtClean="0">
                <a:latin typeface="楷体_GB2312"/>
                <a:ea typeface="楷体_GB2312"/>
                <a:cs typeface="楷体_GB2312"/>
              </a:rPr>
              <a:t>标志，用以和后文中直接寻址方式的直接地址（</a:t>
            </a:r>
            <a:r>
              <a:rPr lang="en-US" altLang="zh-CN" sz="2400" b="1" smtClean="0">
                <a:latin typeface="楷体_GB2312"/>
                <a:ea typeface="楷体_GB2312"/>
                <a:cs typeface="楷体_GB2312"/>
              </a:rPr>
              <a:t>direc</a:t>
            </a:r>
            <a:r>
              <a:rPr lang="zh-CN" altLang="en-US" sz="2400" b="1" smtClean="0">
                <a:latin typeface="楷体_GB2312"/>
                <a:ea typeface="楷体_GB2312"/>
                <a:cs typeface="楷体_GB2312"/>
              </a:rPr>
              <a:t>或</a:t>
            </a:r>
            <a:r>
              <a:rPr lang="en-US" altLang="zh-CN" sz="2400" b="1" smtClean="0">
                <a:latin typeface="楷体_GB2312"/>
                <a:ea typeface="楷体_GB2312"/>
                <a:cs typeface="楷体_GB2312"/>
              </a:rPr>
              <a:t>bit</a:t>
            </a:r>
            <a:r>
              <a:rPr lang="zh-CN" altLang="en-US" sz="2400" b="1" smtClean="0">
                <a:latin typeface="楷体_GB2312"/>
                <a:ea typeface="楷体_GB2312"/>
                <a:cs typeface="楷体_GB2312"/>
              </a:rPr>
              <a:t>）相区别。 </a:t>
            </a:r>
          </a:p>
        </p:txBody>
      </p:sp>
      <p:sp>
        <p:nvSpPr>
          <p:cNvPr id="503816" name="AutoShape 8"/>
          <p:cNvSpPr>
            <a:spLocks noChangeArrowheads="1"/>
          </p:cNvSpPr>
          <p:nvPr/>
        </p:nvSpPr>
        <p:spPr bwMode="auto">
          <a:xfrm>
            <a:off x="1524000" y="5876925"/>
            <a:ext cx="4038600" cy="935038"/>
          </a:xfrm>
          <a:prstGeom prst="foldedCorner">
            <a:avLst>
              <a:gd name="adj" fmla="val 12500"/>
            </a:avLst>
          </a:prstGeom>
          <a:solidFill>
            <a:srgbClr val="99CCFF"/>
          </a:solidFill>
          <a:ln w="9525">
            <a:solidFill>
              <a:schemeClr val="tx1"/>
            </a:solidFill>
            <a:miter lim="800000"/>
            <a:headEnd/>
            <a:tailEnd/>
          </a:ln>
        </p:spPr>
        <p:txBody>
          <a:bodyPr wrap="none" anchor="ctr"/>
          <a:lstStyle/>
          <a:p>
            <a:pPr algn="ctr"/>
            <a:r>
              <a:rPr kumimoji="1" lang="en-US" altLang="zh-CN" sz="3200">
                <a:latin typeface="宋体" charset="-122"/>
                <a:ea typeface="黑体" pitchFamily="49" charset="-122"/>
              </a:rPr>
              <a:t>MOV  A</a:t>
            </a:r>
            <a:r>
              <a:rPr kumimoji="1" lang="zh-CN" altLang="en-US" sz="3200">
                <a:latin typeface="宋体" charset="-122"/>
                <a:ea typeface="黑体" pitchFamily="49" charset="-122"/>
              </a:rPr>
              <a:t>，</a:t>
            </a:r>
            <a:r>
              <a:rPr kumimoji="1" lang="en-US" altLang="zh-CN" sz="3200">
                <a:latin typeface="宋体" charset="-122"/>
                <a:ea typeface="黑体" pitchFamily="49" charset="-122"/>
              </a:rPr>
              <a:t>#30H</a:t>
            </a:r>
          </a:p>
        </p:txBody>
      </p:sp>
      <p:grpSp>
        <p:nvGrpSpPr>
          <p:cNvPr id="2" name="Group 10"/>
          <p:cNvGrpSpPr>
            <a:grpSpLocks/>
          </p:cNvGrpSpPr>
          <p:nvPr/>
        </p:nvGrpSpPr>
        <p:grpSpPr bwMode="auto">
          <a:xfrm>
            <a:off x="3505200" y="5572125"/>
            <a:ext cx="895350" cy="1069975"/>
            <a:chOff x="3470" y="3022"/>
            <a:chExt cx="454" cy="590"/>
          </a:xfrm>
        </p:grpSpPr>
        <p:sp>
          <p:nvSpPr>
            <p:cNvPr id="209931" name="AutoShape 11"/>
            <p:cNvSpPr>
              <a:spLocks noChangeArrowheads="1"/>
            </p:cNvSpPr>
            <p:nvPr/>
          </p:nvSpPr>
          <p:spPr bwMode="auto">
            <a:xfrm rot="21296030" flipH="1">
              <a:off x="3470" y="3022"/>
              <a:ext cx="408" cy="59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76 w 21600"/>
                <a:gd name="T19" fmla="*/ 3148 h 21600"/>
                <a:gd name="T20" fmla="*/ 18424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21227" y="8045"/>
                  </a:moveTo>
                  <a:cubicBezTo>
                    <a:pt x="19976" y="3312"/>
                    <a:pt x="15695" y="15"/>
                    <a:pt x="10800" y="15"/>
                  </a:cubicBezTo>
                  <a:cubicBezTo>
                    <a:pt x="5386" y="15"/>
                    <a:pt x="811" y="4028"/>
                    <a:pt x="106" y="9396"/>
                  </a:cubicBezTo>
                  <a:lnTo>
                    <a:pt x="91" y="9394"/>
                  </a:lnTo>
                  <a:cubicBezTo>
                    <a:pt x="797" y="4018"/>
                    <a:pt x="5378" y="0"/>
                    <a:pt x="10800" y="0"/>
                  </a:cubicBezTo>
                  <a:cubicBezTo>
                    <a:pt x="15702" y="0"/>
                    <a:pt x="19989" y="3301"/>
                    <a:pt x="21241" y="8041"/>
                  </a:cubicBezTo>
                  <a:lnTo>
                    <a:pt x="23852" y="7351"/>
                  </a:lnTo>
                  <a:lnTo>
                    <a:pt x="21925" y="10661"/>
                  </a:lnTo>
                  <a:lnTo>
                    <a:pt x="18616" y="8734"/>
                  </a:lnTo>
                  <a:lnTo>
                    <a:pt x="21227" y="8045"/>
                  </a:lnTo>
                  <a:close/>
                </a:path>
              </a:pathLst>
            </a:custGeom>
            <a:solidFill>
              <a:schemeClr val="accent1"/>
            </a:solidFill>
            <a:ln w="38100">
              <a:solidFill>
                <a:srgbClr val="FF0000"/>
              </a:solidFill>
              <a:miter lim="800000"/>
              <a:headEnd/>
              <a:tailEnd/>
            </a:ln>
          </p:spPr>
          <p:txBody>
            <a:bodyPr wrap="none" anchor="ctr"/>
            <a:lstStyle/>
            <a:p>
              <a:endParaRPr lang="zh-CN" altLang="en-US"/>
            </a:p>
          </p:txBody>
        </p:sp>
        <p:sp>
          <p:nvSpPr>
            <p:cNvPr id="209932" name="Oval 12"/>
            <p:cNvSpPr>
              <a:spLocks noChangeArrowheads="1"/>
            </p:cNvSpPr>
            <p:nvPr/>
          </p:nvSpPr>
          <p:spPr bwMode="auto">
            <a:xfrm>
              <a:off x="3833" y="3249"/>
              <a:ext cx="91" cy="91"/>
            </a:xfrm>
            <a:prstGeom prst="ellipse">
              <a:avLst/>
            </a:prstGeom>
            <a:solidFill>
              <a:schemeClr val="bg1"/>
            </a:solidFill>
            <a:ln w="38100">
              <a:solidFill>
                <a:srgbClr val="FF0000"/>
              </a:solidFill>
              <a:miter lim="800000"/>
              <a:headEnd/>
              <a:tailEnd/>
            </a:ln>
          </p:spPr>
          <p:txBody>
            <a:bodyPr wrap="none" anchor="ctr"/>
            <a:lstStyle/>
            <a:p>
              <a:endParaRPr lang="zh-CN" altLang="en-US" sz="1800">
                <a:ea typeface="黑体" pitchFamily="49" charset="-122"/>
              </a:endParaRPr>
            </a:p>
          </p:txBody>
        </p:sp>
      </p:grpSp>
      <p:grpSp>
        <p:nvGrpSpPr>
          <p:cNvPr id="3" name="Group 13"/>
          <p:cNvGrpSpPr>
            <a:grpSpLocks/>
          </p:cNvGrpSpPr>
          <p:nvPr/>
        </p:nvGrpSpPr>
        <p:grpSpPr bwMode="auto">
          <a:xfrm>
            <a:off x="7010400" y="5953125"/>
            <a:ext cx="1776413" cy="685800"/>
            <a:chOff x="4512" y="2496"/>
            <a:chExt cx="1119" cy="432"/>
          </a:xfrm>
        </p:grpSpPr>
        <p:sp>
          <p:nvSpPr>
            <p:cNvPr id="209929" name="Text Box 14"/>
            <p:cNvSpPr txBox="1">
              <a:spLocks noChangeArrowheads="1"/>
            </p:cNvSpPr>
            <p:nvPr/>
          </p:nvSpPr>
          <p:spPr bwMode="auto">
            <a:xfrm>
              <a:off x="4512" y="2544"/>
              <a:ext cx="816" cy="384"/>
            </a:xfrm>
            <a:prstGeom prst="rect">
              <a:avLst/>
            </a:prstGeom>
            <a:noFill/>
            <a:ln w="9525">
              <a:solidFill>
                <a:srgbClr val="CC3300"/>
              </a:solidFill>
              <a:miter lim="800000"/>
              <a:headEnd/>
              <a:tailEnd/>
            </a:ln>
            <a:scene3d>
              <a:camera prst="legacyObliqueTopRight"/>
              <a:lightRig rig="legacyFlat3" dir="b"/>
            </a:scene3d>
            <a:sp3d extrusionH="430200" prstMaterial="legacyMatte">
              <a:bevelT w="13500" h="13500" prst="angle"/>
              <a:bevelB w="13500" h="13500" prst="angle"/>
              <a:extrusionClr>
                <a:srgbClr val="CC3300"/>
              </a:extrusionClr>
            </a:sp3d>
          </p:spPr>
          <p:txBody>
            <a:bodyPr>
              <a:flatTx/>
            </a:bodyPr>
            <a:lstStyle/>
            <a:p>
              <a:pPr algn="ctr"/>
              <a:r>
                <a:rPr lang="en-US" altLang="zh-CN" sz="1800" b="1">
                  <a:solidFill>
                    <a:srgbClr val="0000CC"/>
                  </a:solidFill>
                  <a:ea typeface="黑体" pitchFamily="49" charset="-122"/>
                </a:rPr>
                <a:t>30</a:t>
              </a:r>
              <a:r>
                <a:rPr lang="zh-CN" altLang="en-US" sz="1800" b="1">
                  <a:solidFill>
                    <a:srgbClr val="0000CC"/>
                  </a:solidFill>
                  <a:ea typeface="黑体" pitchFamily="49" charset="-122"/>
                </a:rPr>
                <a:t>Ｈ</a:t>
              </a:r>
            </a:p>
          </p:txBody>
        </p:sp>
        <p:sp>
          <p:nvSpPr>
            <p:cNvPr id="209930" name="Rectangle 15"/>
            <p:cNvSpPr>
              <a:spLocks noChangeArrowheads="1"/>
            </p:cNvSpPr>
            <p:nvPr/>
          </p:nvSpPr>
          <p:spPr bwMode="auto">
            <a:xfrm>
              <a:off x="5376" y="2496"/>
              <a:ext cx="255" cy="288"/>
            </a:xfrm>
            <a:prstGeom prst="rect">
              <a:avLst/>
            </a:prstGeom>
            <a:noFill/>
            <a:ln w="9525">
              <a:noFill/>
              <a:miter lim="800000"/>
              <a:headEnd/>
              <a:tailEnd/>
            </a:ln>
          </p:spPr>
          <p:txBody>
            <a:bodyPr wrap="none">
              <a:spAutoFit/>
            </a:bodyPr>
            <a:lstStyle/>
            <a:p>
              <a:r>
                <a:rPr lang="en-US" altLang="zh-CN" sz="1800" b="1">
                  <a:ea typeface="黑体" pitchFamily="49" charset="-122"/>
                </a:rPr>
                <a:t>A</a:t>
              </a:r>
            </a:p>
          </p:txBody>
        </p:sp>
      </p:grpSp>
      <p:sp>
        <p:nvSpPr>
          <p:cNvPr id="503824" name="AutoShape 16"/>
          <p:cNvSpPr>
            <a:spLocks noChangeArrowheads="1"/>
          </p:cNvSpPr>
          <p:nvPr/>
        </p:nvSpPr>
        <p:spPr bwMode="auto">
          <a:xfrm>
            <a:off x="5638800" y="6029325"/>
            <a:ext cx="1219200" cy="609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0000CC"/>
              </a:gs>
              <a:gs pos="100000">
                <a:srgbClr val="CC3300"/>
              </a:gs>
            </a:gsLst>
            <a:lin ang="5400000" scaled="1"/>
          </a:gradFill>
          <a:ln w="9525">
            <a:solidFill>
              <a:schemeClr val="tx1"/>
            </a:solidFill>
            <a:miter lim="800000"/>
            <a:headEnd/>
            <a:tailEnd/>
          </a:ln>
        </p:spPr>
        <p:txBody>
          <a:bodyPr wrap="none" anchor="ctr"/>
          <a:lstStyle/>
          <a:p>
            <a:endParaRPr lang="zh-CN" altLang="en-US"/>
          </a:p>
        </p:txBody>
      </p:sp>
      <p:pic>
        <p:nvPicPr>
          <p:cNvPr id="394243" name="Picture 3"/>
          <p:cNvPicPr>
            <a:picLocks noChangeAspect="1" noChangeArrowheads="1"/>
          </p:cNvPicPr>
          <p:nvPr/>
        </p:nvPicPr>
        <p:blipFill>
          <a:blip r:embed="rId3"/>
          <a:srcRect/>
          <a:stretch>
            <a:fillRect/>
          </a:stretch>
        </p:blipFill>
        <p:spPr bwMode="auto">
          <a:xfrm>
            <a:off x="5072063" y="3214688"/>
            <a:ext cx="2395537" cy="2332037"/>
          </a:xfrm>
          <a:prstGeom prst="rect">
            <a:avLst/>
          </a:prstGeom>
          <a:noFill/>
          <a:ln w="9525">
            <a:noFill/>
            <a:miter lim="800000"/>
            <a:headEnd/>
            <a:tailEnd/>
          </a:ln>
        </p:spPr>
      </p:pic>
      <p:pic>
        <p:nvPicPr>
          <p:cNvPr id="394245" name="Picture 5"/>
          <p:cNvPicPr>
            <a:picLocks noChangeAspect="1" noChangeArrowheads="1"/>
          </p:cNvPicPr>
          <p:nvPr/>
        </p:nvPicPr>
        <p:blipFill>
          <a:blip r:embed="rId4"/>
          <a:srcRect/>
          <a:stretch>
            <a:fillRect/>
          </a:stretch>
        </p:blipFill>
        <p:spPr bwMode="auto">
          <a:xfrm>
            <a:off x="1643063" y="3214688"/>
            <a:ext cx="1838325" cy="2105025"/>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94245"/>
                                        </p:tgtEl>
                                        <p:attrNameLst>
                                          <p:attrName>style.visibility</p:attrName>
                                        </p:attrNameLst>
                                      </p:cBhvr>
                                      <p:to>
                                        <p:strVal val="visible"/>
                                      </p:to>
                                    </p:set>
                                    <p:anim calcmode="lin" valueType="num">
                                      <p:cBhvr>
                                        <p:cTn id="7" dur="1000" fill="hold"/>
                                        <p:tgtEl>
                                          <p:spTgt spid="394245"/>
                                        </p:tgtEl>
                                        <p:attrNameLst>
                                          <p:attrName>ppt_w</p:attrName>
                                        </p:attrNameLst>
                                      </p:cBhvr>
                                      <p:tavLst>
                                        <p:tav tm="0">
                                          <p:val>
                                            <p:strVal val="#ppt_w*0.70"/>
                                          </p:val>
                                        </p:tav>
                                        <p:tav tm="100000">
                                          <p:val>
                                            <p:strVal val="#ppt_w"/>
                                          </p:val>
                                        </p:tav>
                                      </p:tavLst>
                                    </p:anim>
                                    <p:anim calcmode="lin" valueType="num">
                                      <p:cBhvr>
                                        <p:cTn id="8" dur="1000" fill="hold"/>
                                        <p:tgtEl>
                                          <p:spTgt spid="394245"/>
                                        </p:tgtEl>
                                        <p:attrNameLst>
                                          <p:attrName>ppt_h</p:attrName>
                                        </p:attrNameLst>
                                      </p:cBhvr>
                                      <p:tavLst>
                                        <p:tav tm="0">
                                          <p:val>
                                            <p:strVal val="#ppt_h"/>
                                          </p:val>
                                        </p:tav>
                                        <p:tav tm="100000">
                                          <p:val>
                                            <p:strVal val="#ppt_h"/>
                                          </p:val>
                                        </p:tav>
                                      </p:tavLst>
                                    </p:anim>
                                    <p:animEffect transition="in" filter="fade">
                                      <p:cBhvr>
                                        <p:cTn id="9" dur="1000"/>
                                        <p:tgtEl>
                                          <p:spTgt spid="39424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394243"/>
                                        </p:tgtEl>
                                        <p:attrNameLst>
                                          <p:attrName>style.visibility</p:attrName>
                                        </p:attrNameLst>
                                      </p:cBhvr>
                                      <p:to>
                                        <p:strVal val="visible"/>
                                      </p:to>
                                    </p:set>
                                    <p:anim calcmode="lin" valueType="num">
                                      <p:cBhvr additive="base">
                                        <p:cTn id="14" dur="500" fill="hold"/>
                                        <p:tgtEl>
                                          <p:spTgt spid="394243"/>
                                        </p:tgtEl>
                                        <p:attrNameLst>
                                          <p:attrName>ppt_x</p:attrName>
                                        </p:attrNameLst>
                                      </p:cBhvr>
                                      <p:tavLst>
                                        <p:tav tm="0">
                                          <p:val>
                                            <p:strVal val="1+#ppt_w/2"/>
                                          </p:val>
                                        </p:tav>
                                        <p:tav tm="100000">
                                          <p:val>
                                            <p:strVal val="#ppt_x"/>
                                          </p:val>
                                        </p:tav>
                                      </p:tavLst>
                                    </p:anim>
                                    <p:anim calcmode="lin" valueType="num">
                                      <p:cBhvr additive="base">
                                        <p:cTn id="15" dur="500" fill="hold"/>
                                        <p:tgtEl>
                                          <p:spTgt spid="394243"/>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03816"/>
                                        </p:tgtEl>
                                        <p:attrNameLst>
                                          <p:attrName>style.visibility</p:attrName>
                                        </p:attrNameLst>
                                      </p:cBhvr>
                                      <p:to>
                                        <p:strVal val="visible"/>
                                      </p:to>
                                    </p:set>
                                    <p:animEffect transition="in" filter="wipe(left)">
                                      <p:cBhvr>
                                        <p:cTn id="20" dur="500"/>
                                        <p:tgtEl>
                                          <p:spTgt spid="50381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2"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right)">
                                      <p:cBhvr>
                                        <p:cTn id="25" dur="500"/>
                                        <p:tgtEl>
                                          <p:spTgt spid="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7" presetClass="entr" presetSubtype="8" fill="hold" grpId="0" nodeType="clickEffect">
                                  <p:stCondLst>
                                    <p:cond delay="0"/>
                                  </p:stCondLst>
                                  <p:childTnLst>
                                    <p:set>
                                      <p:cBhvr>
                                        <p:cTn id="29" dur="1" fill="hold">
                                          <p:stCondLst>
                                            <p:cond delay="0"/>
                                          </p:stCondLst>
                                        </p:cTn>
                                        <p:tgtEl>
                                          <p:spTgt spid="503824"/>
                                        </p:tgtEl>
                                        <p:attrNameLst>
                                          <p:attrName>style.visibility</p:attrName>
                                        </p:attrNameLst>
                                      </p:cBhvr>
                                      <p:to>
                                        <p:strVal val="visible"/>
                                      </p:to>
                                    </p:set>
                                    <p:anim calcmode="lin" valueType="num">
                                      <p:cBhvr>
                                        <p:cTn id="30" dur="500" fill="hold"/>
                                        <p:tgtEl>
                                          <p:spTgt spid="503824"/>
                                        </p:tgtEl>
                                        <p:attrNameLst>
                                          <p:attrName>ppt_x</p:attrName>
                                        </p:attrNameLst>
                                      </p:cBhvr>
                                      <p:tavLst>
                                        <p:tav tm="0">
                                          <p:val>
                                            <p:strVal val="#ppt_x-#ppt_w/2"/>
                                          </p:val>
                                        </p:tav>
                                        <p:tav tm="100000">
                                          <p:val>
                                            <p:strVal val="#ppt_x"/>
                                          </p:val>
                                        </p:tav>
                                      </p:tavLst>
                                    </p:anim>
                                    <p:anim calcmode="lin" valueType="num">
                                      <p:cBhvr>
                                        <p:cTn id="31" dur="500" fill="hold"/>
                                        <p:tgtEl>
                                          <p:spTgt spid="503824"/>
                                        </p:tgtEl>
                                        <p:attrNameLst>
                                          <p:attrName>ppt_y</p:attrName>
                                        </p:attrNameLst>
                                      </p:cBhvr>
                                      <p:tavLst>
                                        <p:tav tm="0">
                                          <p:val>
                                            <p:strVal val="#ppt_y"/>
                                          </p:val>
                                        </p:tav>
                                        <p:tav tm="100000">
                                          <p:val>
                                            <p:strVal val="#ppt_y"/>
                                          </p:val>
                                        </p:tav>
                                      </p:tavLst>
                                    </p:anim>
                                    <p:anim calcmode="lin" valueType="num">
                                      <p:cBhvr>
                                        <p:cTn id="32" dur="500" fill="hold"/>
                                        <p:tgtEl>
                                          <p:spTgt spid="503824"/>
                                        </p:tgtEl>
                                        <p:attrNameLst>
                                          <p:attrName>ppt_w</p:attrName>
                                        </p:attrNameLst>
                                      </p:cBhvr>
                                      <p:tavLst>
                                        <p:tav tm="0">
                                          <p:val>
                                            <p:fltVal val="0"/>
                                          </p:val>
                                        </p:tav>
                                        <p:tav tm="100000">
                                          <p:val>
                                            <p:strVal val="#ppt_w"/>
                                          </p:val>
                                        </p:tav>
                                      </p:tavLst>
                                    </p:anim>
                                    <p:anim calcmode="lin" valueType="num">
                                      <p:cBhvr>
                                        <p:cTn id="33" dur="500" fill="hold"/>
                                        <p:tgtEl>
                                          <p:spTgt spid="503824"/>
                                        </p:tgtEl>
                                        <p:attrNameLst>
                                          <p:attrName>ppt_h</p:attrName>
                                        </p:attrNameLst>
                                      </p:cBhvr>
                                      <p:tavLst>
                                        <p:tav tm="0">
                                          <p:val>
                                            <p:strVal val="#ppt_h"/>
                                          </p:val>
                                        </p:tav>
                                        <p:tav tm="100000">
                                          <p:val>
                                            <p:strVal val="#ppt_h"/>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linds(horizontal)">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3816" grpId="0" animBg="1" autoUpdateAnimBg="0"/>
      <p:bldP spid="50382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0" y="503238"/>
            <a:ext cx="2339975" cy="365125"/>
          </a:xfrm>
        </p:spPr>
        <p:txBody>
          <a:bodyPr>
            <a:normAutofit fontScale="90000"/>
          </a:bodyPr>
          <a:lstStyle/>
          <a:p>
            <a:pPr fontAlgn="auto">
              <a:spcAft>
                <a:spcPts val="0"/>
              </a:spcAft>
              <a:defRPr/>
            </a:pPr>
            <a:r>
              <a:rPr lang="en-US" altLang="zh-CN" sz="2800" dirty="0" smtClean="0">
                <a:solidFill>
                  <a:srgbClr val="A50021"/>
                </a:solidFill>
                <a:latin typeface="楷体_GB2312" pitchFamily="49" charset="-122"/>
                <a:ea typeface="楷体_GB2312" pitchFamily="49" charset="-122"/>
              </a:rPr>
              <a:t>2</a:t>
            </a:r>
            <a:r>
              <a:rPr lang="zh-CN" altLang="en-US" sz="2800" dirty="0" smtClean="0">
                <a:solidFill>
                  <a:srgbClr val="A50021"/>
                </a:solidFill>
                <a:latin typeface="楷体_GB2312" pitchFamily="49" charset="-122"/>
                <a:ea typeface="楷体_GB2312" pitchFamily="49" charset="-122"/>
              </a:rPr>
              <a:t>．直接寻址</a:t>
            </a:r>
          </a:p>
        </p:txBody>
      </p:sp>
      <p:sp>
        <p:nvSpPr>
          <p:cNvPr id="2052" name="Rectangle 3"/>
          <p:cNvSpPr>
            <a:spLocks noGrp="1" noChangeArrowheads="1"/>
          </p:cNvSpPr>
          <p:nvPr>
            <p:ph type="body" idx="1"/>
          </p:nvPr>
        </p:nvSpPr>
        <p:spPr>
          <a:xfrm>
            <a:off x="179388" y="790575"/>
            <a:ext cx="8820150" cy="1781175"/>
          </a:xfrm>
        </p:spPr>
        <p:txBody>
          <a:bodyPr>
            <a:normAutofit lnSpcReduction="10000"/>
          </a:bodyPr>
          <a:lstStyle/>
          <a:p>
            <a:pPr marL="0" indent="571500" fontAlgn="auto">
              <a:spcAft>
                <a:spcPts val="0"/>
              </a:spcAft>
              <a:buFontTx/>
              <a:buNone/>
              <a:defRPr/>
            </a:pPr>
            <a:r>
              <a:rPr lang="zh-CN" altLang="en-US" sz="2400" b="1" dirty="0" smtClean="0">
                <a:solidFill>
                  <a:srgbClr val="9933FF"/>
                </a:solidFill>
                <a:latin typeface="楷体_GB2312" pitchFamily="49" charset="-122"/>
                <a:ea typeface="楷体_GB2312" pitchFamily="49" charset="-122"/>
              </a:rPr>
              <a:t>定义：</a:t>
            </a:r>
            <a:r>
              <a:rPr lang="zh-CN" altLang="en-US" sz="2400" b="1" dirty="0" smtClean="0">
                <a:latin typeface="楷体_GB2312" pitchFamily="49" charset="-122"/>
                <a:ea typeface="楷体_GB2312" pitchFamily="49" charset="-122"/>
              </a:rPr>
              <a:t>将操作数的存放地址直接写在指令中，这种寻址方式称为直接寻址。</a:t>
            </a:r>
          </a:p>
          <a:p>
            <a:pPr marL="0" indent="571500" fontAlgn="auto">
              <a:spcAft>
                <a:spcPts val="0"/>
              </a:spcAft>
              <a:buFontTx/>
              <a:buNone/>
              <a:defRPr/>
            </a:pPr>
            <a:r>
              <a:rPr lang="zh-CN" altLang="en-US" sz="2400" b="1" dirty="0" smtClean="0">
                <a:solidFill>
                  <a:srgbClr val="9933FF"/>
                </a:solidFill>
                <a:latin typeface="楷体_GB2312" pitchFamily="49" charset="-122"/>
                <a:ea typeface="楷体_GB2312" pitchFamily="49" charset="-122"/>
              </a:rPr>
              <a:t>特点：</a:t>
            </a:r>
            <a:r>
              <a:rPr lang="zh-CN" altLang="en-US" sz="2400" b="1" dirty="0" smtClean="0">
                <a:latin typeface="楷体_GB2312" pitchFamily="49" charset="-122"/>
                <a:ea typeface="楷体_GB2312" pitchFamily="49" charset="-122"/>
              </a:rPr>
              <a:t>基于读指令时</a:t>
            </a:r>
            <a:r>
              <a:rPr lang="en-US" altLang="zh-CN" sz="2400" b="1" dirty="0" smtClean="0">
                <a:latin typeface="楷体_GB2312" pitchFamily="49" charset="-122"/>
                <a:ea typeface="楷体_GB2312" pitchFamily="49" charset="-122"/>
              </a:rPr>
              <a:t>PC</a:t>
            </a:r>
            <a:r>
              <a:rPr lang="zh-CN" altLang="en-US" sz="2400" b="1" dirty="0" smtClean="0">
                <a:latin typeface="楷体_GB2312" pitchFamily="49" charset="-122"/>
                <a:ea typeface="楷体_GB2312" pitchFamily="49" charset="-122"/>
              </a:rPr>
              <a:t>自动加</a:t>
            </a:r>
            <a:r>
              <a:rPr lang="en-US" altLang="zh-CN" sz="2400" b="1" dirty="0" smtClean="0">
                <a:latin typeface="楷体_GB2312" pitchFamily="49" charset="-122"/>
                <a:ea typeface="楷体_GB2312" pitchFamily="49" charset="-122"/>
              </a:rPr>
              <a:t>1</a:t>
            </a:r>
            <a:r>
              <a:rPr lang="zh-CN" altLang="en-US" sz="2400" b="1" dirty="0" smtClean="0">
                <a:latin typeface="楷体_GB2312" pitchFamily="49" charset="-122"/>
                <a:ea typeface="楷体_GB2312" pitchFamily="49" charset="-122"/>
              </a:rPr>
              <a:t>的本能，操作数的存放地址可直接获得。访问目的地，取来数据操作即可。</a:t>
            </a:r>
            <a:endParaRPr lang="en-US" altLang="zh-CN" sz="2400" b="1" dirty="0" smtClean="0">
              <a:latin typeface="楷体_GB2312" pitchFamily="49" charset="-122"/>
              <a:ea typeface="楷体_GB2312" pitchFamily="49" charset="-122"/>
            </a:endParaRPr>
          </a:p>
          <a:p>
            <a:pPr marL="0" indent="571500" fontAlgn="auto">
              <a:spcAft>
                <a:spcPts val="0"/>
              </a:spcAft>
              <a:buFontTx/>
              <a:buNone/>
              <a:defRPr/>
            </a:pPr>
            <a:r>
              <a:rPr lang="en-US" altLang="zh-CN" sz="2400" b="1" dirty="0" smtClean="0">
                <a:latin typeface="楷体_GB2312" pitchFamily="49" charset="-122"/>
                <a:ea typeface="楷体_GB2312" pitchFamily="49" charset="-122"/>
              </a:rPr>
              <a:t> </a:t>
            </a:r>
            <a:r>
              <a:rPr lang="zh-CN" altLang="en-US" sz="2400" b="1" dirty="0" smtClean="0">
                <a:latin typeface="楷体_GB2312" pitchFamily="49" charset="-122"/>
                <a:ea typeface="楷体_GB2312" pitchFamily="49" charset="-122"/>
              </a:rPr>
              <a:t>当直接地址是位地址时，称位寻址 </a:t>
            </a:r>
          </a:p>
        </p:txBody>
      </p:sp>
      <p:pic>
        <p:nvPicPr>
          <p:cNvPr id="503812" name="Picture 4" descr="RM_05121"/>
          <p:cNvPicPr>
            <a:picLocks noChangeAspect="1" noChangeArrowheads="1"/>
          </p:cNvPicPr>
          <p:nvPr/>
        </p:nvPicPr>
        <p:blipFill>
          <a:blip r:embed="rId3"/>
          <a:srcRect/>
          <a:stretch>
            <a:fillRect/>
          </a:stretch>
        </p:blipFill>
        <p:spPr bwMode="auto">
          <a:xfrm>
            <a:off x="1219200" y="3209925"/>
            <a:ext cx="5943600" cy="2627313"/>
          </a:xfrm>
          <a:prstGeom prst="rect">
            <a:avLst/>
          </a:prstGeom>
          <a:noFill/>
          <a:ln w="9525">
            <a:noFill/>
            <a:miter lim="800000"/>
            <a:headEnd/>
            <a:tailEnd/>
          </a:ln>
        </p:spPr>
      </p:pic>
      <p:sp>
        <p:nvSpPr>
          <p:cNvPr id="396295" name="AutoShape 8"/>
          <p:cNvSpPr>
            <a:spLocks noChangeArrowheads="1"/>
          </p:cNvSpPr>
          <p:nvPr/>
        </p:nvSpPr>
        <p:spPr bwMode="auto">
          <a:xfrm>
            <a:off x="1524000" y="5876925"/>
            <a:ext cx="4038600" cy="935038"/>
          </a:xfrm>
          <a:prstGeom prst="foldedCorner">
            <a:avLst>
              <a:gd name="adj" fmla="val 12500"/>
            </a:avLst>
          </a:prstGeom>
          <a:solidFill>
            <a:srgbClr val="99CCFF"/>
          </a:solidFill>
          <a:ln w="9525">
            <a:solidFill>
              <a:schemeClr val="tx1"/>
            </a:solidFill>
            <a:miter lim="800000"/>
            <a:headEnd/>
            <a:tailEnd/>
          </a:ln>
        </p:spPr>
        <p:txBody>
          <a:bodyPr wrap="none" anchor="ctr"/>
          <a:lstStyle/>
          <a:p>
            <a:pPr algn="ctr"/>
            <a:r>
              <a:rPr kumimoji="1" lang="en-US" altLang="zh-CN" sz="3200">
                <a:latin typeface="宋体" charset="-122"/>
                <a:ea typeface="黑体" pitchFamily="49" charset="-122"/>
              </a:rPr>
              <a:t>ADD  A</a:t>
            </a:r>
            <a:r>
              <a:rPr kumimoji="1" lang="zh-CN" altLang="en-US" sz="3200">
                <a:latin typeface="宋体" charset="-122"/>
                <a:ea typeface="黑体" pitchFamily="49" charset="-122"/>
              </a:rPr>
              <a:t>，</a:t>
            </a:r>
            <a:r>
              <a:rPr kumimoji="1" lang="en-US" altLang="zh-CN" sz="3200">
                <a:latin typeface="宋体" charset="-122"/>
                <a:ea typeface="黑体" pitchFamily="49" charset="-122"/>
              </a:rPr>
              <a:t>30H</a:t>
            </a:r>
          </a:p>
        </p:txBody>
      </p:sp>
      <p:grpSp>
        <p:nvGrpSpPr>
          <p:cNvPr id="2" name="Group 10"/>
          <p:cNvGrpSpPr>
            <a:grpSpLocks/>
          </p:cNvGrpSpPr>
          <p:nvPr/>
        </p:nvGrpSpPr>
        <p:grpSpPr bwMode="auto">
          <a:xfrm>
            <a:off x="3505200" y="5572125"/>
            <a:ext cx="895350" cy="1069975"/>
            <a:chOff x="3470" y="3022"/>
            <a:chExt cx="454" cy="590"/>
          </a:xfrm>
        </p:grpSpPr>
        <p:sp>
          <p:nvSpPr>
            <p:cNvPr id="396304" name="AutoShape 11"/>
            <p:cNvSpPr>
              <a:spLocks noChangeArrowheads="1"/>
            </p:cNvSpPr>
            <p:nvPr/>
          </p:nvSpPr>
          <p:spPr bwMode="auto">
            <a:xfrm rot="21296030" flipH="1">
              <a:off x="3470" y="3022"/>
              <a:ext cx="408" cy="59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76 w 21600"/>
                <a:gd name="T19" fmla="*/ 3148 h 21600"/>
                <a:gd name="T20" fmla="*/ 18424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21227" y="8045"/>
                  </a:moveTo>
                  <a:cubicBezTo>
                    <a:pt x="19976" y="3312"/>
                    <a:pt x="15695" y="15"/>
                    <a:pt x="10800" y="15"/>
                  </a:cubicBezTo>
                  <a:cubicBezTo>
                    <a:pt x="5386" y="15"/>
                    <a:pt x="811" y="4028"/>
                    <a:pt x="106" y="9396"/>
                  </a:cubicBezTo>
                  <a:lnTo>
                    <a:pt x="91" y="9394"/>
                  </a:lnTo>
                  <a:cubicBezTo>
                    <a:pt x="797" y="4018"/>
                    <a:pt x="5378" y="0"/>
                    <a:pt x="10800" y="0"/>
                  </a:cubicBezTo>
                  <a:cubicBezTo>
                    <a:pt x="15702" y="0"/>
                    <a:pt x="19989" y="3301"/>
                    <a:pt x="21241" y="8041"/>
                  </a:cubicBezTo>
                  <a:lnTo>
                    <a:pt x="23852" y="7351"/>
                  </a:lnTo>
                  <a:lnTo>
                    <a:pt x="21925" y="10661"/>
                  </a:lnTo>
                  <a:lnTo>
                    <a:pt x="18616" y="8734"/>
                  </a:lnTo>
                  <a:lnTo>
                    <a:pt x="21227" y="8045"/>
                  </a:lnTo>
                  <a:close/>
                </a:path>
              </a:pathLst>
            </a:custGeom>
            <a:solidFill>
              <a:schemeClr val="accent1"/>
            </a:solidFill>
            <a:ln w="38100">
              <a:solidFill>
                <a:srgbClr val="FF0000"/>
              </a:solidFill>
              <a:miter lim="800000"/>
              <a:headEnd/>
              <a:tailEnd/>
            </a:ln>
          </p:spPr>
          <p:txBody>
            <a:bodyPr wrap="none" anchor="ctr"/>
            <a:lstStyle/>
            <a:p>
              <a:endParaRPr lang="zh-CN" altLang="en-US"/>
            </a:p>
          </p:txBody>
        </p:sp>
        <p:sp>
          <p:nvSpPr>
            <p:cNvPr id="396305" name="Oval 12"/>
            <p:cNvSpPr>
              <a:spLocks noChangeArrowheads="1"/>
            </p:cNvSpPr>
            <p:nvPr/>
          </p:nvSpPr>
          <p:spPr bwMode="auto">
            <a:xfrm>
              <a:off x="3833" y="3249"/>
              <a:ext cx="91" cy="91"/>
            </a:xfrm>
            <a:prstGeom prst="ellipse">
              <a:avLst/>
            </a:prstGeom>
            <a:solidFill>
              <a:schemeClr val="bg1"/>
            </a:solidFill>
            <a:ln w="38100">
              <a:solidFill>
                <a:srgbClr val="FF0000"/>
              </a:solidFill>
              <a:miter lim="800000"/>
              <a:headEnd/>
              <a:tailEnd/>
            </a:ln>
          </p:spPr>
          <p:txBody>
            <a:bodyPr wrap="none" anchor="ctr"/>
            <a:lstStyle/>
            <a:p>
              <a:endParaRPr lang="zh-CN" altLang="en-US" sz="1800">
                <a:ea typeface="黑体" pitchFamily="49" charset="-122"/>
              </a:endParaRPr>
            </a:p>
          </p:txBody>
        </p:sp>
      </p:grpSp>
      <p:grpSp>
        <p:nvGrpSpPr>
          <p:cNvPr id="3" name="Group 13"/>
          <p:cNvGrpSpPr>
            <a:grpSpLocks/>
          </p:cNvGrpSpPr>
          <p:nvPr/>
        </p:nvGrpSpPr>
        <p:grpSpPr bwMode="auto">
          <a:xfrm>
            <a:off x="7010400" y="5953125"/>
            <a:ext cx="1776413" cy="685800"/>
            <a:chOff x="4512" y="2496"/>
            <a:chExt cx="1119" cy="432"/>
          </a:xfrm>
        </p:grpSpPr>
        <p:sp>
          <p:nvSpPr>
            <p:cNvPr id="396302" name="Text Box 14"/>
            <p:cNvSpPr txBox="1">
              <a:spLocks noChangeArrowheads="1"/>
            </p:cNvSpPr>
            <p:nvPr/>
          </p:nvSpPr>
          <p:spPr bwMode="auto">
            <a:xfrm>
              <a:off x="4512" y="2544"/>
              <a:ext cx="816" cy="384"/>
            </a:xfrm>
            <a:prstGeom prst="rect">
              <a:avLst/>
            </a:prstGeom>
            <a:noFill/>
            <a:ln w="9525">
              <a:solidFill>
                <a:srgbClr val="CC3300"/>
              </a:solidFill>
              <a:miter lim="800000"/>
              <a:headEnd/>
              <a:tailEnd/>
            </a:ln>
            <a:scene3d>
              <a:camera prst="legacyObliqueTopRight"/>
              <a:lightRig rig="legacyFlat3" dir="b"/>
            </a:scene3d>
            <a:sp3d extrusionH="430200" prstMaterial="legacyMatte">
              <a:bevelT w="13500" h="13500" prst="angle"/>
              <a:bevelB w="13500" h="13500" prst="angle"/>
              <a:extrusionClr>
                <a:srgbClr val="CC3300"/>
              </a:extrusionClr>
            </a:sp3d>
          </p:spPr>
          <p:txBody>
            <a:bodyPr>
              <a:flatTx/>
            </a:bodyPr>
            <a:lstStyle/>
            <a:p>
              <a:pPr algn="ctr"/>
              <a:r>
                <a:rPr lang="en-US" altLang="zh-CN" sz="1800" b="1">
                  <a:solidFill>
                    <a:srgbClr val="0000CC"/>
                  </a:solidFill>
                  <a:ea typeface="黑体" pitchFamily="49" charset="-122"/>
                </a:rPr>
                <a:t>22</a:t>
              </a:r>
              <a:r>
                <a:rPr lang="zh-CN" altLang="en-US" sz="1800" b="1">
                  <a:solidFill>
                    <a:srgbClr val="0000CC"/>
                  </a:solidFill>
                  <a:ea typeface="黑体" pitchFamily="49" charset="-122"/>
                </a:rPr>
                <a:t>Ｈ</a:t>
              </a:r>
            </a:p>
          </p:txBody>
        </p:sp>
        <p:sp>
          <p:nvSpPr>
            <p:cNvPr id="396303" name="Rectangle 15"/>
            <p:cNvSpPr>
              <a:spLocks noChangeArrowheads="1"/>
            </p:cNvSpPr>
            <p:nvPr/>
          </p:nvSpPr>
          <p:spPr bwMode="auto">
            <a:xfrm>
              <a:off x="5376" y="2496"/>
              <a:ext cx="255" cy="288"/>
            </a:xfrm>
            <a:prstGeom prst="rect">
              <a:avLst/>
            </a:prstGeom>
            <a:noFill/>
            <a:ln w="9525">
              <a:noFill/>
              <a:miter lim="800000"/>
              <a:headEnd/>
              <a:tailEnd/>
            </a:ln>
          </p:spPr>
          <p:txBody>
            <a:bodyPr wrap="none">
              <a:spAutoFit/>
            </a:bodyPr>
            <a:lstStyle/>
            <a:p>
              <a:r>
                <a:rPr lang="en-US" altLang="zh-CN" sz="1800" b="1">
                  <a:ea typeface="黑体" pitchFamily="49" charset="-122"/>
                </a:rPr>
                <a:t>A</a:t>
              </a:r>
            </a:p>
          </p:txBody>
        </p:sp>
      </p:grpSp>
      <p:graphicFrame>
        <p:nvGraphicFramePr>
          <p:cNvPr id="489476" name="Object 4"/>
          <p:cNvGraphicFramePr>
            <a:graphicFrameLocks noChangeAspect="1"/>
          </p:cNvGraphicFramePr>
          <p:nvPr/>
        </p:nvGraphicFramePr>
        <p:xfrm>
          <a:off x="5572125" y="3071813"/>
          <a:ext cx="2170113" cy="1541462"/>
        </p:xfrm>
        <a:graphic>
          <a:graphicData uri="http://schemas.openxmlformats.org/presentationml/2006/ole">
            <p:oleObj spid="_x0000_s396291" name="Image" r:id="rId4" imgW="3812213" imgH="2706671" progId="">
              <p:embed/>
            </p:oleObj>
          </a:graphicData>
        </a:graphic>
      </p:graphicFrame>
      <p:sp>
        <p:nvSpPr>
          <p:cNvPr id="18" name="Text Box 7"/>
          <p:cNvSpPr txBox="1">
            <a:spLocks noChangeArrowheads="1"/>
          </p:cNvSpPr>
          <p:nvPr/>
        </p:nvSpPr>
        <p:spPr bwMode="auto">
          <a:xfrm>
            <a:off x="5643563" y="4000500"/>
            <a:ext cx="428625" cy="923925"/>
          </a:xfrm>
          <a:prstGeom prst="rect">
            <a:avLst/>
          </a:prstGeom>
          <a:noFill/>
          <a:ln w="9525">
            <a:noFill/>
            <a:miter lim="800000"/>
            <a:headEnd/>
            <a:tailEnd/>
          </a:ln>
        </p:spPr>
        <p:txBody>
          <a:bodyPr>
            <a:spAutoFit/>
          </a:bodyPr>
          <a:lstStyle/>
          <a:p>
            <a:r>
              <a:rPr kumimoji="1" lang="zh-CN" altLang="en-US" sz="1800" b="1">
                <a:solidFill>
                  <a:srgbClr val="3333FF"/>
                </a:solidFill>
                <a:ea typeface="楷体_GB2312"/>
                <a:cs typeface="楷体_GB2312"/>
              </a:rPr>
              <a:t>目的地</a:t>
            </a:r>
          </a:p>
        </p:txBody>
      </p:sp>
      <p:cxnSp>
        <p:nvCxnSpPr>
          <p:cNvPr id="20" name="直接箭头连接符 19"/>
          <p:cNvCxnSpPr/>
          <p:nvPr/>
        </p:nvCxnSpPr>
        <p:spPr>
          <a:xfrm flipV="1">
            <a:off x="3214688" y="4143375"/>
            <a:ext cx="2286000" cy="5000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a:spLocks noChangeArrowheads="1"/>
          </p:cNvSpPr>
          <p:nvPr/>
        </p:nvSpPr>
        <p:spPr bwMode="auto">
          <a:xfrm>
            <a:off x="6643688" y="4143375"/>
            <a:ext cx="1143000" cy="369888"/>
          </a:xfrm>
          <a:prstGeom prst="rect">
            <a:avLst/>
          </a:prstGeom>
          <a:noFill/>
          <a:ln w="9525">
            <a:noFill/>
            <a:miter lim="800000"/>
            <a:headEnd/>
            <a:tailEnd/>
          </a:ln>
        </p:spPr>
        <p:txBody>
          <a:bodyPr>
            <a:spAutoFit/>
          </a:bodyPr>
          <a:lstStyle/>
          <a:p>
            <a:r>
              <a:rPr lang="en-US" altLang="zh-CN" sz="1800" b="1">
                <a:solidFill>
                  <a:srgbClr val="002060"/>
                </a:solidFill>
                <a:ea typeface="黑体" pitchFamily="49" charset="-122"/>
              </a:rPr>
              <a:t>30H</a:t>
            </a:r>
            <a:endParaRPr lang="zh-CN" altLang="en-US" sz="1800" b="1">
              <a:solidFill>
                <a:srgbClr val="002060"/>
              </a:solidFill>
              <a:ea typeface="黑体" pitchFamily="49" charset="-122"/>
            </a:endParaRPr>
          </a:p>
        </p:txBody>
      </p:sp>
      <p:sp>
        <p:nvSpPr>
          <p:cNvPr id="25" name="下箭头 24"/>
          <p:cNvSpPr/>
          <p:nvPr/>
        </p:nvSpPr>
        <p:spPr>
          <a:xfrm>
            <a:off x="7286625" y="4500563"/>
            <a:ext cx="571500" cy="8572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002060"/>
                </a:solidFill>
              </a:rPr>
              <a:t>＋</a:t>
            </a:r>
          </a:p>
          <a:p>
            <a:pPr algn="ctr" fontAlgn="auto">
              <a:spcBef>
                <a:spcPts val="0"/>
              </a:spcBef>
              <a:spcAft>
                <a:spcPts val="0"/>
              </a:spcAft>
              <a:defRPr/>
            </a:pPr>
            <a:endParaRPr lang="zh-CN" altLang="en-US" sz="18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03812"/>
                                        </p:tgtEl>
                                        <p:attrNameLst>
                                          <p:attrName>style.visibility</p:attrName>
                                        </p:attrNameLst>
                                      </p:cBhvr>
                                      <p:to>
                                        <p:strVal val="visible"/>
                                      </p:to>
                                    </p:set>
                                    <p:anim calcmode="lin" valueType="num">
                                      <p:cBhvr additive="base">
                                        <p:cTn id="7" dur="500" fill="hold"/>
                                        <p:tgtEl>
                                          <p:spTgt spid="503812"/>
                                        </p:tgtEl>
                                        <p:attrNameLst>
                                          <p:attrName>ppt_x</p:attrName>
                                        </p:attrNameLst>
                                      </p:cBhvr>
                                      <p:tavLst>
                                        <p:tav tm="0">
                                          <p:val>
                                            <p:strVal val="0-#ppt_w/2"/>
                                          </p:val>
                                        </p:tav>
                                        <p:tav tm="100000">
                                          <p:val>
                                            <p:strVal val="#ppt_x"/>
                                          </p:val>
                                        </p:tav>
                                      </p:tavLst>
                                    </p:anim>
                                    <p:anim calcmode="lin" valueType="num">
                                      <p:cBhvr additive="base">
                                        <p:cTn id="8" dur="500" fill="hold"/>
                                        <p:tgtEl>
                                          <p:spTgt spid="50381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89476"/>
                                        </p:tgtEl>
                                        <p:attrNameLst>
                                          <p:attrName>style.visibility</p:attrName>
                                        </p:attrNameLst>
                                      </p:cBhvr>
                                      <p:to>
                                        <p:strVal val="visible"/>
                                      </p:to>
                                    </p:set>
                                    <p:anim calcmode="lin" valueType="num">
                                      <p:cBhvr additive="base">
                                        <p:cTn id="18" dur="500" fill="hold"/>
                                        <p:tgtEl>
                                          <p:spTgt spid="489476"/>
                                        </p:tgtEl>
                                        <p:attrNameLst>
                                          <p:attrName>ppt_x</p:attrName>
                                        </p:attrNameLst>
                                      </p:cBhvr>
                                      <p:tavLst>
                                        <p:tav tm="0">
                                          <p:val>
                                            <p:strVal val="#ppt_x"/>
                                          </p:val>
                                        </p:tav>
                                        <p:tav tm="100000">
                                          <p:val>
                                            <p:strVal val="#ppt_x"/>
                                          </p:val>
                                        </p:tav>
                                      </p:tavLst>
                                    </p:anim>
                                    <p:anim calcmode="lin" valueType="num">
                                      <p:cBhvr additive="base">
                                        <p:cTn id="19" dur="500" fill="hold"/>
                                        <p:tgtEl>
                                          <p:spTgt spid="48947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ppt_x"/>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2052">
                                            <p:txEl>
                                              <p:pRg st="2" end="2"/>
                                            </p:txEl>
                                          </p:spTgt>
                                        </p:tgtEl>
                                        <p:attrNameLst>
                                          <p:attrName>style.visibility</p:attrName>
                                        </p:attrNameLst>
                                      </p:cBhvr>
                                      <p:to>
                                        <p:strVal val="visible"/>
                                      </p:to>
                                    </p:set>
                                    <p:anim calcmode="lin" valueType="num">
                                      <p:cBhvr additive="base">
                                        <p:cTn id="46" dur="500" fill="hold"/>
                                        <p:tgtEl>
                                          <p:spTgt spid="2052">
                                            <p:txEl>
                                              <p:pRg st="2" end="2"/>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205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RM_05121"/>
          <p:cNvPicPr>
            <a:picLocks noChangeAspect="1" noChangeArrowheads="1"/>
          </p:cNvPicPr>
          <p:nvPr/>
        </p:nvPicPr>
        <p:blipFill>
          <a:blip r:embed="rId3"/>
          <a:srcRect/>
          <a:stretch>
            <a:fillRect/>
          </a:stretch>
        </p:blipFill>
        <p:spPr bwMode="auto">
          <a:xfrm>
            <a:off x="857250" y="2428875"/>
            <a:ext cx="5943600" cy="2627313"/>
          </a:xfrm>
          <a:prstGeom prst="rect">
            <a:avLst/>
          </a:prstGeom>
          <a:noFill/>
          <a:ln w="9525">
            <a:noFill/>
            <a:miter lim="800000"/>
            <a:headEnd/>
            <a:tailEnd/>
          </a:ln>
        </p:spPr>
      </p:pic>
      <p:sp>
        <p:nvSpPr>
          <p:cNvPr id="395268" name="内容占位符 2"/>
          <p:cNvSpPr>
            <a:spLocks noGrp="1"/>
          </p:cNvSpPr>
          <p:nvPr>
            <p:ph idx="1"/>
          </p:nvPr>
        </p:nvSpPr>
        <p:spPr bwMode="auto">
          <a:xfrm>
            <a:off x="750888" y="785813"/>
            <a:ext cx="7764462" cy="5375275"/>
          </a:xfrm>
        </p:spPr>
        <p:txBody>
          <a:bodyPr wrap="square" numCol="1" anchor="t" anchorCtr="0" compatLnSpc="1">
            <a:prstTxWarp prst="textNoShape">
              <a:avLst/>
            </a:prstTxWarp>
          </a:bodyPr>
          <a:lstStyle/>
          <a:p>
            <a:r>
              <a:rPr lang="en-US" altLang="zh-CN" sz="3200" smtClean="0">
                <a:solidFill>
                  <a:srgbClr val="002060"/>
                </a:solidFill>
              </a:rPr>
              <a:t>3. </a:t>
            </a:r>
            <a:r>
              <a:rPr lang="zh-CN" altLang="en-US" sz="3200" smtClean="0">
                <a:solidFill>
                  <a:srgbClr val="002060"/>
                </a:solidFill>
              </a:rPr>
              <a:t>寄存器寻址</a:t>
            </a:r>
            <a:endParaRPr lang="en-US" altLang="zh-CN" sz="3200" smtClean="0">
              <a:solidFill>
                <a:srgbClr val="002060"/>
              </a:solidFill>
            </a:endParaRPr>
          </a:p>
          <a:p>
            <a:r>
              <a:rPr lang="zh-CN" altLang="en-US" sz="3200" smtClean="0"/>
              <a:t>被指令选中的寄存器中的内容就是实际操作数</a:t>
            </a:r>
            <a:endParaRPr lang="zh-CN" altLang="en-US" sz="3200" smtClean="0">
              <a:solidFill>
                <a:srgbClr val="002060"/>
              </a:solidFill>
            </a:endParaRPr>
          </a:p>
        </p:txBody>
      </p:sp>
      <p:graphicFrame>
        <p:nvGraphicFramePr>
          <p:cNvPr id="489476" name="Object 4"/>
          <p:cNvGraphicFramePr>
            <a:graphicFrameLocks noChangeAspect="1"/>
          </p:cNvGraphicFramePr>
          <p:nvPr/>
        </p:nvGraphicFramePr>
        <p:xfrm>
          <a:off x="5715000" y="2928938"/>
          <a:ext cx="2170113" cy="1541462"/>
        </p:xfrm>
        <a:graphic>
          <a:graphicData uri="http://schemas.openxmlformats.org/presentationml/2006/ole">
            <p:oleObj spid="_x0000_s395266" name="Image" r:id="rId4" imgW="3812213" imgH="2706671" progId="">
              <p:embed/>
            </p:oleObj>
          </a:graphicData>
        </a:graphic>
      </p:graphicFrame>
      <p:sp>
        <p:nvSpPr>
          <p:cNvPr id="395269" name="TextBox 4"/>
          <p:cNvSpPr txBox="1">
            <a:spLocks noChangeArrowheads="1"/>
          </p:cNvSpPr>
          <p:nvPr/>
        </p:nvSpPr>
        <p:spPr bwMode="auto">
          <a:xfrm>
            <a:off x="6357938" y="2928938"/>
            <a:ext cx="785812" cy="523875"/>
          </a:xfrm>
          <a:prstGeom prst="rect">
            <a:avLst/>
          </a:prstGeom>
          <a:noFill/>
          <a:ln w="9525">
            <a:noFill/>
            <a:miter lim="800000"/>
            <a:headEnd/>
            <a:tailEnd/>
          </a:ln>
        </p:spPr>
        <p:txBody>
          <a:bodyPr>
            <a:spAutoFit/>
          </a:bodyPr>
          <a:lstStyle/>
          <a:p>
            <a:r>
              <a:rPr lang="en-US" altLang="zh-CN" sz="2800" b="1">
                <a:solidFill>
                  <a:srgbClr val="FF0000"/>
                </a:solidFill>
                <a:ea typeface="黑体" pitchFamily="49" charset="-122"/>
              </a:rPr>
              <a:t>Rx</a:t>
            </a:r>
            <a:endParaRPr lang="zh-CN" altLang="en-US" sz="2800" b="1">
              <a:solidFill>
                <a:srgbClr val="FF0000"/>
              </a:solidFill>
              <a:ea typeface="黑体" pitchFamily="49" charset="-122"/>
            </a:endParaRPr>
          </a:p>
        </p:txBody>
      </p:sp>
      <p:sp>
        <p:nvSpPr>
          <p:cNvPr id="395270" name="TextBox 6"/>
          <p:cNvSpPr txBox="1">
            <a:spLocks noChangeArrowheads="1"/>
          </p:cNvSpPr>
          <p:nvPr/>
        </p:nvSpPr>
        <p:spPr bwMode="auto">
          <a:xfrm>
            <a:off x="642938" y="5500688"/>
            <a:ext cx="7643812" cy="584200"/>
          </a:xfrm>
          <a:prstGeom prst="rect">
            <a:avLst/>
          </a:prstGeom>
          <a:noFill/>
          <a:ln w="9525">
            <a:noFill/>
            <a:miter lim="800000"/>
            <a:headEnd/>
            <a:tailEnd/>
          </a:ln>
        </p:spPr>
        <p:txBody>
          <a:bodyPr>
            <a:spAutoFit/>
          </a:bodyPr>
          <a:lstStyle/>
          <a:p>
            <a:r>
              <a:rPr lang="zh-CN" altLang="en-US" sz="3200">
                <a:ea typeface="黑体" pitchFamily="49" charset="-122"/>
              </a:rPr>
              <a:t>例： </a:t>
            </a:r>
            <a:r>
              <a:rPr lang="en-US" altLang="zh-CN" sz="3200">
                <a:ea typeface="黑体" pitchFamily="49" charset="-122"/>
              </a:rPr>
              <a:t>INC  R5   → </a:t>
            </a:r>
            <a:r>
              <a:rPr lang="zh-CN" altLang="en-US" sz="3200">
                <a:ea typeface="黑体" pitchFamily="49" charset="-122"/>
              </a:rPr>
              <a:t>取</a:t>
            </a:r>
            <a:r>
              <a:rPr lang="en-US" altLang="zh-CN" sz="3200">
                <a:ea typeface="黑体" pitchFamily="49" charset="-122"/>
              </a:rPr>
              <a:t>R5</a:t>
            </a:r>
            <a:r>
              <a:rPr lang="zh-CN" altLang="en-US" sz="3200">
                <a:ea typeface="黑体" pitchFamily="49" charset="-122"/>
              </a:rPr>
              <a:t>的值增量</a:t>
            </a:r>
            <a:r>
              <a:rPr lang="en-US" altLang="zh-CN" sz="3200">
                <a:ea typeface="黑体" pitchFamily="49" charset="-122"/>
              </a:rPr>
              <a:t>1 </a:t>
            </a:r>
            <a:r>
              <a:rPr lang="zh-CN" altLang="en-US" sz="3200">
                <a:ea typeface="黑体" pitchFamily="49" charset="-122"/>
              </a:rPr>
              <a:t>后送回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89476"/>
                                        </p:tgtEl>
                                        <p:attrNameLst>
                                          <p:attrName>style.visibility</p:attrName>
                                        </p:attrNameLst>
                                      </p:cBhvr>
                                      <p:to>
                                        <p:strVal val="visible"/>
                                      </p:to>
                                    </p:set>
                                    <p:anim calcmode="lin" valueType="num">
                                      <p:cBhvr>
                                        <p:cTn id="7" dur="500" fill="hold"/>
                                        <p:tgtEl>
                                          <p:spTgt spid="489476"/>
                                        </p:tgtEl>
                                        <p:attrNameLst>
                                          <p:attrName>ppt_w</p:attrName>
                                        </p:attrNameLst>
                                      </p:cBhvr>
                                      <p:tavLst>
                                        <p:tav tm="0">
                                          <p:val>
                                            <p:fltVal val="0"/>
                                          </p:val>
                                        </p:tav>
                                        <p:tav tm="100000">
                                          <p:val>
                                            <p:strVal val="#ppt_w"/>
                                          </p:val>
                                        </p:tav>
                                      </p:tavLst>
                                    </p:anim>
                                    <p:anim calcmode="lin" valueType="num">
                                      <p:cBhvr>
                                        <p:cTn id="8" dur="500" fill="hold"/>
                                        <p:tgtEl>
                                          <p:spTgt spid="48947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89474" name="Picture 2" descr="RM_0512"/>
          <p:cNvPicPr>
            <a:picLocks noChangeAspect="1" noChangeArrowheads="1"/>
          </p:cNvPicPr>
          <p:nvPr/>
        </p:nvPicPr>
        <p:blipFill>
          <a:blip r:embed="rId3"/>
          <a:srcRect/>
          <a:stretch>
            <a:fillRect/>
          </a:stretch>
        </p:blipFill>
        <p:spPr bwMode="auto">
          <a:xfrm>
            <a:off x="7391400" y="838200"/>
            <a:ext cx="1752600" cy="1752600"/>
          </a:xfrm>
          <a:prstGeom prst="rect">
            <a:avLst/>
          </a:prstGeom>
          <a:noFill/>
          <a:ln w="9525">
            <a:noFill/>
            <a:miter lim="800000"/>
            <a:headEnd/>
            <a:tailEnd/>
          </a:ln>
        </p:spPr>
      </p:pic>
      <p:graphicFrame>
        <p:nvGraphicFramePr>
          <p:cNvPr id="489475" name="Object 3"/>
          <p:cNvGraphicFramePr>
            <a:graphicFrameLocks noChangeAspect="1"/>
          </p:cNvGraphicFramePr>
          <p:nvPr>
            <p:ph sz="quarter" idx="2"/>
          </p:nvPr>
        </p:nvGraphicFramePr>
        <p:xfrm>
          <a:off x="3246438" y="4025900"/>
          <a:ext cx="2092325" cy="1604963"/>
        </p:xfrm>
        <a:graphic>
          <a:graphicData uri="http://schemas.openxmlformats.org/presentationml/2006/ole">
            <p:oleObj spid="_x0000_s393218" name="Image" r:id="rId4" imgW="1075697" imgH="763897" progId="">
              <p:embed/>
            </p:oleObj>
          </a:graphicData>
        </a:graphic>
      </p:graphicFrame>
      <p:graphicFrame>
        <p:nvGraphicFramePr>
          <p:cNvPr id="489476" name="Object 4"/>
          <p:cNvGraphicFramePr>
            <a:graphicFrameLocks noChangeAspect="1"/>
          </p:cNvGraphicFramePr>
          <p:nvPr/>
        </p:nvGraphicFramePr>
        <p:xfrm>
          <a:off x="3194050" y="4078288"/>
          <a:ext cx="2170113" cy="1541462"/>
        </p:xfrm>
        <a:graphic>
          <a:graphicData uri="http://schemas.openxmlformats.org/presentationml/2006/ole">
            <p:oleObj spid="_x0000_s393219" name="Image" r:id="rId5" imgW="3812213" imgH="2706671" progId="">
              <p:embed/>
            </p:oleObj>
          </a:graphicData>
        </a:graphic>
      </p:graphicFrame>
      <p:sp>
        <p:nvSpPr>
          <p:cNvPr id="1031" name="Rectangle 5"/>
          <p:cNvSpPr>
            <a:spLocks noGrp="1" noChangeArrowheads="1"/>
          </p:cNvSpPr>
          <p:nvPr>
            <p:ph type="title" sz="quarter"/>
          </p:nvPr>
        </p:nvSpPr>
        <p:spPr>
          <a:xfrm>
            <a:off x="323850" y="549275"/>
            <a:ext cx="3406775" cy="484188"/>
          </a:xfrm>
        </p:spPr>
        <p:txBody>
          <a:bodyPr/>
          <a:lstStyle/>
          <a:p>
            <a:pPr fontAlgn="auto">
              <a:spcAft>
                <a:spcPts val="0"/>
              </a:spcAft>
              <a:defRPr/>
            </a:pPr>
            <a:r>
              <a:rPr lang="zh-CN" altLang="en-US" sz="2800" dirty="0" smtClean="0">
                <a:solidFill>
                  <a:srgbClr val="A50021"/>
                </a:solidFill>
                <a:latin typeface="楷体_GB2312" pitchFamily="49" charset="-122"/>
                <a:ea typeface="楷体_GB2312" pitchFamily="49" charset="-122"/>
              </a:rPr>
              <a:t>间接寻址</a:t>
            </a:r>
          </a:p>
        </p:txBody>
      </p:sp>
      <p:graphicFrame>
        <p:nvGraphicFramePr>
          <p:cNvPr id="489478" name="Object 6"/>
          <p:cNvGraphicFramePr>
            <a:graphicFrameLocks noChangeAspect="1"/>
          </p:cNvGraphicFramePr>
          <p:nvPr>
            <p:ph sz="quarter" idx="1"/>
          </p:nvPr>
        </p:nvGraphicFramePr>
        <p:xfrm>
          <a:off x="4791075" y="4137025"/>
          <a:ext cx="1082675" cy="1030288"/>
        </p:xfrm>
        <a:graphic>
          <a:graphicData uri="http://schemas.openxmlformats.org/presentationml/2006/ole">
            <p:oleObj spid="_x0000_s393220" name="Image" r:id="rId6" imgW="1122534" imgH="986056" progId="">
              <p:embed/>
            </p:oleObj>
          </a:graphicData>
        </a:graphic>
      </p:graphicFrame>
      <p:sp>
        <p:nvSpPr>
          <p:cNvPr id="489480" name="AutoShape 8"/>
          <p:cNvSpPr>
            <a:spLocks noChangeArrowheads="1"/>
          </p:cNvSpPr>
          <p:nvPr/>
        </p:nvSpPr>
        <p:spPr bwMode="auto">
          <a:xfrm rot="9951682">
            <a:off x="2124075" y="2205038"/>
            <a:ext cx="5472113" cy="792162"/>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6571 h 21600"/>
              <a:gd name="T14" fmla="*/ 21077 w 21600"/>
              <a:gd name="T15" fmla="*/ 15029 h 21600"/>
            </a:gdLst>
            <a:ahLst/>
            <a:cxnLst>
              <a:cxn ang="T8">
                <a:pos x="T0" y="T1"/>
              </a:cxn>
              <a:cxn ang="T9">
                <a:pos x="T2" y="T3"/>
              </a:cxn>
              <a:cxn ang="T10">
                <a:pos x="T4" y="T5"/>
              </a:cxn>
              <a:cxn ang="T11">
                <a:pos x="T6" y="T7"/>
              </a:cxn>
            </a:cxnLst>
            <a:rect l="T12" t="T13" r="T14" b="T15"/>
            <a:pathLst>
              <a:path w="21600" h="21600">
                <a:moveTo>
                  <a:pt x="20265" y="0"/>
                </a:moveTo>
                <a:lnTo>
                  <a:pt x="20265" y="6571"/>
                </a:lnTo>
                <a:lnTo>
                  <a:pt x="3375" y="6571"/>
                </a:lnTo>
                <a:lnTo>
                  <a:pt x="3375" y="15029"/>
                </a:lnTo>
                <a:lnTo>
                  <a:pt x="20265" y="15029"/>
                </a:lnTo>
                <a:lnTo>
                  <a:pt x="20265" y="21600"/>
                </a:lnTo>
                <a:lnTo>
                  <a:pt x="21600" y="10800"/>
                </a:lnTo>
                <a:lnTo>
                  <a:pt x="20265" y="0"/>
                </a:lnTo>
                <a:close/>
              </a:path>
              <a:path w="21600" h="21600">
                <a:moveTo>
                  <a:pt x="1350" y="6571"/>
                </a:moveTo>
                <a:lnTo>
                  <a:pt x="1350" y="15029"/>
                </a:lnTo>
                <a:lnTo>
                  <a:pt x="2700" y="15029"/>
                </a:lnTo>
                <a:lnTo>
                  <a:pt x="2700" y="6571"/>
                </a:lnTo>
                <a:lnTo>
                  <a:pt x="1350" y="6571"/>
                </a:lnTo>
                <a:close/>
              </a:path>
              <a:path w="21600" h="21600">
                <a:moveTo>
                  <a:pt x="0" y="6571"/>
                </a:moveTo>
                <a:lnTo>
                  <a:pt x="0" y="15029"/>
                </a:lnTo>
                <a:lnTo>
                  <a:pt x="675" y="15029"/>
                </a:lnTo>
                <a:lnTo>
                  <a:pt x="675" y="6571"/>
                </a:lnTo>
                <a:lnTo>
                  <a:pt x="0" y="6571"/>
                </a:lnTo>
                <a:close/>
              </a:path>
            </a:pathLst>
          </a:custGeom>
          <a:solidFill>
            <a:schemeClr val="accent1"/>
          </a:solidFill>
          <a:ln w="9525">
            <a:solidFill>
              <a:schemeClr val="tx1"/>
            </a:solidFill>
            <a:miter lim="800000"/>
            <a:headEnd/>
            <a:tailEnd/>
          </a:ln>
        </p:spPr>
        <p:txBody>
          <a:bodyPr wrap="none" anchor="ctr"/>
          <a:lstStyle/>
          <a:p>
            <a:endParaRPr lang="zh-CN" altLang="en-US"/>
          </a:p>
        </p:txBody>
      </p:sp>
      <p:sp>
        <p:nvSpPr>
          <p:cNvPr id="489481" name="AutoShape 9"/>
          <p:cNvSpPr>
            <a:spLocks noChangeArrowheads="1"/>
          </p:cNvSpPr>
          <p:nvPr/>
        </p:nvSpPr>
        <p:spPr bwMode="auto">
          <a:xfrm>
            <a:off x="5334000" y="381000"/>
            <a:ext cx="2376488" cy="1250950"/>
          </a:xfrm>
          <a:prstGeom prst="cloudCallout">
            <a:avLst>
              <a:gd name="adj1" fmla="val 55944"/>
              <a:gd name="adj2" fmla="val 49745"/>
            </a:avLst>
          </a:prstGeom>
          <a:solidFill>
            <a:schemeClr val="accent1">
              <a:alpha val="50000"/>
            </a:schemeClr>
          </a:solidFill>
          <a:ln w="9525">
            <a:solidFill>
              <a:schemeClr val="tx1"/>
            </a:solidFill>
            <a:round/>
            <a:headEnd type="none" w="sm" len="sm"/>
            <a:tailEnd type="none" w="sm" len="sm"/>
          </a:ln>
          <a:effectLst/>
          <a:extLst>
            <a:ext uri="{AF507438-7753-43E0-B8FC-AC1667EBCBE1}"/>
          </a:extLst>
        </p:spPr>
        <p:txBody>
          <a:bodyPr lIns="0" tIns="0" rIns="0" bIns="0"/>
          <a:lstStyle/>
          <a:p>
            <a:pPr algn="ctr" fontAlgn="auto">
              <a:spcBef>
                <a:spcPts val="0"/>
              </a:spcBef>
              <a:spcAft>
                <a:spcPts val="0"/>
              </a:spcAft>
              <a:defRPr/>
            </a:pPr>
            <a:r>
              <a:rPr kumimoji="1" lang="zh-CN" altLang="en-US" sz="1800" b="1" dirty="0">
                <a:solidFill>
                  <a:srgbClr val="0000FF"/>
                </a:solidFill>
                <a:effectLst>
                  <a:outerShdw blurRad="38100" dist="38100" dir="2700000" algn="tl">
                    <a:srgbClr val="000000"/>
                  </a:outerShdw>
                </a:effectLst>
                <a:latin typeface="楷体_GB2312" pitchFamily="49" charset="-122"/>
                <a:ea typeface="楷体_GB2312" pitchFamily="49" charset="-122"/>
              </a:rPr>
              <a:t>我的信在哪，她知道</a:t>
            </a:r>
            <a:r>
              <a:rPr kumimoji="1" lang="en-US" altLang="zh-CN" sz="1800" b="1" dirty="0">
                <a:solidFill>
                  <a:srgbClr val="0000FF"/>
                </a:solidFill>
                <a:effectLst>
                  <a:outerShdw blurRad="38100" dist="38100" dir="2700000" algn="tl">
                    <a:srgbClr val="000000"/>
                  </a:outerShdw>
                </a:effectLst>
                <a:latin typeface="楷体_GB2312" pitchFamily="49" charset="-122"/>
                <a:ea typeface="楷体_GB2312" pitchFamily="49" charset="-122"/>
              </a:rPr>
              <a:t>!</a:t>
            </a:r>
          </a:p>
        </p:txBody>
      </p:sp>
      <p:sp>
        <p:nvSpPr>
          <p:cNvPr id="489482" name="AutoShape 10"/>
          <p:cNvSpPr>
            <a:spLocks noChangeArrowheads="1"/>
          </p:cNvSpPr>
          <p:nvPr/>
        </p:nvSpPr>
        <p:spPr bwMode="auto">
          <a:xfrm flipV="1">
            <a:off x="2268538" y="4467225"/>
            <a:ext cx="1143000" cy="5334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F99CC"/>
          </a:solidFill>
          <a:ln w="9525">
            <a:solidFill>
              <a:schemeClr val="tx1"/>
            </a:solidFill>
            <a:miter lim="800000"/>
            <a:headEnd type="none" w="sm" len="sm"/>
            <a:tailEnd type="none" w="sm" len="sm"/>
          </a:ln>
        </p:spPr>
        <p:txBody>
          <a:bodyPr wrap="none" anchor="ctr"/>
          <a:lstStyle/>
          <a:p>
            <a:endParaRPr lang="zh-CN" altLang="en-US"/>
          </a:p>
        </p:txBody>
      </p:sp>
      <p:sp>
        <p:nvSpPr>
          <p:cNvPr id="489483" name="Rectangle 11"/>
          <p:cNvSpPr>
            <a:spLocks noChangeArrowheads="1"/>
          </p:cNvSpPr>
          <p:nvPr/>
        </p:nvSpPr>
        <p:spPr bwMode="auto">
          <a:xfrm>
            <a:off x="2176463" y="4038600"/>
            <a:ext cx="490537" cy="457200"/>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fontAlgn="auto">
              <a:spcBef>
                <a:spcPts val="0"/>
              </a:spcBef>
              <a:spcAft>
                <a:spcPts val="0"/>
              </a:spcAft>
              <a:defRPr/>
            </a:pPr>
            <a:r>
              <a:rPr lang="en-US" altLang="en-US" sz="1800" b="1">
                <a:effectLst>
                  <a:outerShdw blurRad="38100" dist="38100" dir="2700000" algn="tl">
                    <a:srgbClr val="C0C0C0"/>
                  </a:outerShdw>
                </a:effectLst>
                <a:latin typeface="Arial" panose="020B0604020202020204" pitchFamily="34" charset="0"/>
                <a:ea typeface="+mn-ea"/>
              </a:rPr>
              <a:t>②</a:t>
            </a:r>
            <a:endParaRPr lang="en-US" altLang="zh-CN" sz="1800" b="1">
              <a:effectLst>
                <a:outerShdw blurRad="38100" dist="38100" dir="2700000" algn="tl">
                  <a:srgbClr val="C0C0C0"/>
                </a:outerShdw>
              </a:effectLst>
              <a:latin typeface="Arial" panose="020B0604020202020204" pitchFamily="34" charset="0"/>
              <a:ea typeface="+mn-ea"/>
            </a:endParaRPr>
          </a:p>
        </p:txBody>
      </p:sp>
      <p:sp>
        <p:nvSpPr>
          <p:cNvPr id="489484" name="Rectangle 12"/>
          <p:cNvSpPr>
            <a:spLocks noChangeArrowheads="1"/>
          </p:cNvSpPr>
          <p:nvPr/>
        </p:nvSpPr>
        <p:spPr bwMode="auto">
          <a:xfrm>
            <a:off x="5572125" y="1500188"/>
            <a:ext cx="490538" cy="457200"/>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fontAlgn="auto">
              <a:spcBef>
                <a:spcPts val="0"/>
              </a:spcBef>
              <a:spcAft>
                <a:spcPts val="0"/>
              </a:spcAft>
              <a:defRPr/>
            </a:pPr>
            <a:r>
              <a:rPr lang="en-US" altLang="zh-CN" sz="1800" b="1" dirty="0">
                <a:effectLst>
                  <a:outerShdw blurRad="38100" dist="38100" dir="2700000" algn="tl">
                    <a:srgbClr val="C0C0C0"/>
                  </a:outerShdw>
                </a:effectLst>
                <a:latin typeface="Arial" panose="020B0604020202020204" pitchFamily="34" charset="0"/>
                <a:ea typeface="+mn-ea"/>
              </a:rPr>
              <a:t>①</a:t>
            </a:r>
          </a:p>
        </p:txBody>
      </p:sp>
      <p:sp>
        <p:nvSpPr>
          <p:cNvPr id="489485" name="AutoShape 13"/>
          <p:cNvSpPr>
            <a:spLocks noChangeArrowheads="1"/>
          </p:cNvSpPr>
          <p:nvPr/>
        </p:nvSpPr>
        <p:spPr bwMode="auto">
          <a:xfrm rot="-708444" flipH="1" flipV="1">
            <a:off x="5638800" y="3048000"/>
            <a:ext cx="3151188" cy="183832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4555 h 21600"/>
              <a:gd name="T14" fmla="*/ 20637 w 21600"/>
              <a:gd name="T15" fmla="*/ 7603 h 21600"/>
            </a:gdLst>
            <a:ahLst/>
            <a:cxnLst>
              <a:cxn ang="T8">
                <a:pos x="T0" y="T1"/>
              </a:cxn>
              <a:cxn ang="T9">
                <a:pos x="T2" y="T3"/>
              </a:cxn>
              <a:cxn ang="T10">
                <a:pos x="T4" y="T5"/>
              </a:cxn>
              <a:cxn ang="T11">
                <a:pos x="T6" y="T7"/>
              </a:cxn>
            </a:cxnLst>
            <a:rect l="T12" t="T13" r="T14" b="T15"/>
            <a:pathLst>
              <a:path w="21600" h="21600">
                <a:moveTo>
                  <a:pt x="21600" y="6079"/>
                </a:moveTo>
                <a:lnTo>
                  <a:pt x="17758" y="0"/>
                </a:lnTo>
                <a:lnTo>
                  <a:pt x="17758" y="4555"/>
                </a:lnTo>
                <a:lnTo>
                  <a:pt x="12427" y="4555"/>
                </a:lnTo>
                <a:cubicBezTo>
                  <a:pt x="5564" y="4555"/>
                  <a:pt x="0" y="7959"/>
                  <a:pt x="0" y="12158"/>
                </a:cubicBezTo>
                <a:lnTo>
                  <a:pt x="0" y="21600"/>
                </a:lnTo>
                <a:lnTo>
                  <a:pt x="3115" y="21600"/>
                </a:lnTo>
                <a:lnTo>
                  <a:pt x="3115" y="12158"/>
                </a:lnTo>
                <a:cubicBezTo>
                  <a:pt x="3115" y="9642"/>
                  <a:pt x="7284" y="7603"/>
                  <a:pt x="12427" y="7603"/>
                </a:cubicBezTo>
                <a:lnTo>
                  <a:pt x="17758" y="7603"/>
                </a:lnTo>
                <a:lnTo>
                  <a:pt x="17758" y="12158"/>
                </a:lnTo>
                <a:lnTo>
                  <a:pt x="21600" y="6079"/>
                </a:lnTo>
                <a:close/>
              </a:path>
            </a:pathLst>
          </a:custGeom>
          <a:solidFill>
            <a:srgbClr val="FF99CC"/>
          </a:solidFill>
          <a:ln w="9525">
            <a:solidFill>
              <a:schemeClr val="tx1"/>
            </a:solidFill>
            <a:miter lim="800000"/>
            <a:headEnd/>
            <a:tailEnd/>
          </a:ln>
        </p:spPr>
        <p:txBody>
          <a:bodyPr wrap="none" anchor="ctr"/>
          <a:lstStyle/>
          <a:p>
            <a:endParaRPr lang="zh-CN" altLang="en-US"/>
          </a:p>
        </p:txBody>
      </p:sp>
      <p:sp>
        <p:nvSpPr>
          <p:cNvPr id="489486" name="AutoShape 14"/>
          <p:cNvSpPr>
            <a:spLocks noChangeArrowheads="1"/>
          </p:cNvSpPr>
          <p:nvPr/>
        </p:nvSpPr>
        <p:spPr bwMode="auto">
          <a:xfrm rot="303970">
            <a:off x="4641850" y="4048125"/>
            <a:ext cx="936625" cy="936625"/>
          </a:xfrm>
          <a:custGeom>
            <a:avLst/>
            <a:gdLst>
              <a:gd name="T0" fmla="*/ 2147483647 w 21600"/>
              <a:gd name="T1" fmla="*/ 314637634 h 21600"/>
              <a:gd name="T2" fmla="*/ 24785918 w 21600"/>
              <a:gd name="T3" fmla="*/ 2147483647 h 21600"/>
              <a:gd name="T4" fmla="*/ 2147483647 w 21600"/>
              <a:gd name="T5" fmla="*/ 367716240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21227" y="8045"/>
                </a:moveTo>
                <a:cubicBezTo>
                  <a:pt x="19976" y="3312"/>
                  <a:pt x="15695" y="15"/>
                  <a:pt x="10800" y="15"/>
                </a:cubicBezTo>
                <a:cubicBezTo>
                  <a:pt x="4843" y="15"/>
                  <a:pt x="15" y="4843"/>
                  <a:pt x="15" y="10799"/>
                </a:cubicBezTo>
                <a:lnTo>
                  <a:pt x="0" y="10800"/>
                </a:lnTo>
                <a:cubicBezTo>
                  <a:pt x="0" y="4835"/>
                  <a:pt x="4835" y="0"/>
                  <a:pt x="10800" y="0"/>
                </a:cubicBezTo>
                <a:cubicBezTo>
                  <a:pt x="15702" y="0"/>
                  <a:pt x="19989" y="3301"/>
                  <a:pt x="21241" y="8041"/>
                </a:cubicBezTo>
                <a:lnTo>
                  <a:pt x="23852" y="7351"/>
                </a:lnTo>
                <a:lnTo>
                  <a:pt x="21925" y="10661"/>
                </a:lnTo>
                <a:lnTo>
                  <a:pt x="18616" y="8734"/>
                </a:lnTo>
                <a:lnTo>
                  <a:pt x="21227" y="8045"/>
                </a:lnTo>
                <a:close/>
              </a:path>
            </a:pathLst>
          </a:custGeom>
          <a:solidFill>
            <a:schemeClr val="accent1"/>
          </a:solidFill>
          <a:ln w="38100">
            <a:solidFill>
              <a:srgbClr val="FF0000"/>
            </a:solidFill>
            <a:miter lim="800000"/>
            <a:headEnd/>
            <a:tailEnd/>
          </a:ln>
        </p:spPr>
        <p:txBody>
          <a:bodyPr wrap="none" anchor="ctr"/>
          <a:lstStyle/>
          <a:p>
            <a:endParaRPr lang="zh-CN" altLang="en-US"/>
          </a:p>
        </p:txBody>
      </p:sp>
      <p:sp>
        <p:nvSpPr>
          <p:cNvPr id="489487" name="Text Box 15"/>
          <p:cNvSpPr txBox="1">
            <a:spLocks noChangeArrowheads="1"/>
          </p:cNvSpPr>
          <p:nvPr/>
        </p:nvSpPr>
        <p:spPr bwMode="auto">
          <a:xfrm>
            <a:off x="2590800" y="3429000"/>
            <a:ext cx="5338763" cy="584200"/>
          </a:xfrm>
          <a:prstGeom prst="rect">
            <a:avLst/>
          </a:prstGeom>
          <a:solidFill>
            <a:srgbClr val="CCFFCC"/>
          </a:solidFill>
          <a:ln w="9525">
            <a:solidFill>
              <a:schemeClr val="tx1"/>
            </a:solidFill>
            <a:miter lim="800000"/>
            <a:headEnd/>
            <a:tailEnd/>
          </a:ln>
          <a:effectLst/>
          <a:extLst>
            <a:ext uri="{AF507438-7753-43E0-B8FC-AC1667EBCBE1}"/>
          </a:extLst>
        </p:spPr>
        <p:txBody>
          <a:bodyPr>
            <a:spAutoFit/>
          </a:bodyPr>
          <a:lstStyle/>
          <a:p>
            <a:pPr fontAlgn="auto">
              <a:spcBef>
                <a:spcPts val="0"/>
              </a:spcBef>
              <a:spcAft>
                <a:spcPts val="0"/>
              </a:spcAft>
              <a:defRPr/>
            </a:pPr>
            <a:r>
              <a:rPr lang="zh-CN" altLang="en-US" sz="3200" dirty="0">
                <a:solidFill>
                  <a:srgbClr val="FF0000"/>
                </a:solidFill>
                <a:effectLst>
                  <a:outerShdw blurRad="38100" dist="38100" dir="2700000" algn="tl">
                    <a:srgbClr val="000000"/>
                  </a:outerShdw>
                </a:effectLst>
                <a:latin typeface="楷体_GB2312" pitchFamily="49" charset="-122"/>
                <a:ea typeface="楷体_GB2312" pitchFamily="49" charset="-122"/>
              </a:rPr>
              <a:t>注</a:t>
            </a:r>
            <a:r>
              <a:rPr lang="en-US" altLang="zh-CN" sz="3200" dirty="0">
                <a:solidFill>
                  <a:srgbClr val="FF0000"/>
                </a:solidFill>
                <a:effectLst>
                  <a:outerShdw blurRad="38100" dist="38100" dir="2700000" algn="tl">
                    <a:srgbClr val="000000"/>
                  </a:outerShdw>
                </a:effectLst>
                <a:latin typeface="楷体_GB2312" pitchFamily="49" charset="-122"/>
                <a:ea typeface="楷体_GB2312" pitchFamily="49" charset="-122"/>
              </a:rPr>
              <a:t>:</a:t>
            </a:r>
            <a:r>
              <a:rPr lang="zh-CN" altLang="en-US" sz="3200" dirty="0">
                <a:solidFill>
                  <a:srgbClr val="FF0000"/>
                </a:solidFill>
                <a:effectLst>
                  <a:outerShdw blurRad="38100" dist="38100" dir="2700000" algn="tl">
                    <a:srgbClr val="000000"/>
                  </a:outerShdw>
                </a:effectLst>
                <a:latin typeface="楷体_GB2312" pitchFamily="49" charset="-122"/>
                <a:ea typeface="楷体_GB2312" pitchFamily="49" charset="-122"/>
              </a:rPr>
              <a:t>先寻找</a:t>
            </a:r>
            <a:r>
              <a:rPr lang="zh-CN" altLang="en-US" sz="3200" dirty="0">
                <a:solidFill>
                  <a:srgbClr val="0000FF"/>
                </a:solidFill>
                <a:effectLst>
                  <a:outerShdw blurRad="38100" dist="38100" dir="2700000" algn="tl">
                    <a:srgbClr val="000000"/>
                  </a:outerShdw>
                </a:effectLst>
                <a:latin typeface="楷体_GB2312" pitchFamily="49" charset="-122"/>
                <a:ea typeface="楷体_GB2312" pitchFamily="49" charset="-122"/>
              </a:rPr>
              <a:t>信的</a:t>
            </a:r>
            <a:r>
              <a:rPr lang="zh-CN" altLang="en-US" sz="3200" dirty="0">
                <a:solidFill>
                  <a:srgbClr val="0000FF"/>
                </a:solidFill>
                <a:effectLst>
                  <a:outerShdw blurRad="38100" dist="38100" dir="2700000" algn="tl">
                    <a:srgbClr val="000000"/>
                  </a:outerShdw>
                </a:effectLst>
                <a:latin typeface="Arial" panose="020B0604020202020204" pitchFamily="34" charset="0"/>
                <a:ea typeface="楷体_GB2312" pitchFamily="49" charset="-122"/>
              </a:rPr>
              <a:t>“存放</a:t>
            </a:r>
            <a:r>
              <a:rPr lang="zh-CN" altLang="en-US" sz="3200" dirty="0">
                <a:solidFill>
                  <a:srgbClr val="0000FF"/>
                </a:solidFill>
                <a:effectLst>
                  <a:outerShdw blurRad="38100" dist="38100" dir="2700000" algn="tl">
                    <a:srgbClr val="000000"/>
                  </a:outerShdw>
                </a:effectLst>
                <a:latin typeface="楷体_GB2312" pitchFamily="49" charset="-122"/>
                <a:ea typeface="楷体_GB2312" pitchFamily="49" charset="-122"/>
              </a:rPr>
              <a:t>地址</a:t>
            </a:r>
            <a:r>
              <a:rPr lang="zh-CN" altLang="en-US" sz="3200" dirty="0">
                <a:solidFill>
                  <a:srgbClr val="0000FF"/>
                </a:solidFill>
                <a:effectLst>
                  <a:outerShdw blurRad="38100" dist="38100" dir="2700000" algn="tl">
                    <a:srgbClr val="000000"/>
                  </a:outerShdw>
                </a:effectLst>
                <a:latin typeface="Arial" panose="020B0604020202020204" pitchFamily="34" charset="0"/>
                <a:ea typeface="楷体_GB2312" pitchFamily="49" charset="-122"/>
              </a:rPr>
              <a:t>”</a:t>
            </a:r>
            <a:r>
              <a:rPr lang="en-US" altLang="zh-CN" sz="3200" dirty="0">
                <a:solidFill>
                  <a:srgbClr val="0000FF"/>
                </a:solidFill>
                <a:effectLst>
                  <a:outerShdw blurRad="38100" dist="38100" dir="2700000" algn="tl">
                    <a:srgbClr val="000000"/>
                  </a:outerShdw>
                </a:effectLst>
                <a:latin typeface="楷体_GB2312" pitchFamily="49" charset="-122"/>
                <a:ea typeface="楷体_GB2312" pitchFamily="49" charset="-122"/>
              </a:rPr>
              <a:t>!</a:t>
            </a:r>
          </a:p>
        </p:txBody>
      </p:sp>
      <p:sp>
        <p:nvSpPr>
          <p:cNvPr id="489488" name="AutoShape 16"/>
          <p:cNvSpPr>
            <a:spLocks noChangeArrowheads="1"/>
          </p:cNvSpPr>
          <p:nvPr/>
        </p:nvSpPr>
        <p:spPr bwMode="auto">
          <a:xfrm>
            <a:off x="5219700" y="5013325"/>
            <a:ext cx="3746500" cy="1676400"/>
          </a:xfrm>
          <a:prstGeom prst="cloudCallout">
            <a:avLst>
              <a:gd name="adj1" fmla="val -14407"/>
              <a:gd name="adj2" fmla="val -108241"/>
            </a:avLst>
          </a:prstGeom>
          <a:solidFill>
            <a:schemeClr val="accent1"/>
          </a:solidFill>
          <a:ln w="9525">
            <a:solidFill>
              <a:schemeClr val="tx1"/>
            </a:solidFill>
            <a:miter lim="800000"/>
            <a:headEnd/>
            <a:tailEnd/>
          </a:ln>
          <a:effectLst/>
          <a:extLst>
            <a:ext uri="{AF507438-7753-43E0-B8FC-AC1667EBCBE1}"/>
          </a:extLst>
        </p:spPr>
        <p:txBody>
          <a:bodyPr lIns="0" rIns="0"/>
          <a:lstStyle/>
          <a:p>
            <a:pPr algn="just" fontAlgn="auto">
              <a:spcBef>
                <a:spcPct val="20000"/>
              </a:spcBef>
              <a:spcAft>
                <a:spcPts val="0"/>
              </a:spcAft>
              <a:buClr>
                <a:schemeClr val="accent2"/>
              </a:buClr>
              <a:buFont typeface="Wingdings" panose="05000000000000000000" pitchFamily="2" charset="2"/>
              <a:buNone/>
              <a:defRPr/>
            </a:pPr>
            <a:r>
              <a:rPr lang="zh-CN" altLang="en-US" sz="2000" b="1" dirty="0">
                <a:solidFill>
                  <a:srgbClr val="FF0000"/>
                </a:solidFill>
                <a:effectLst>
                  <a:outerShdw blurRad="38100" dist="38100" dir="2700000" algn="tl">
                    <a:srgbClr val="000000"/>
                  </a:outerShdw>
                </a:effectLst>
                <a:latin typeface="Arial" panose="020B0604020202020204" pitchFamily="34" charset="0"/>
                <a:ea typeface="楷体_GB2312" pitchFamily="49" charset="-122"/>
              </a:rPr>
              <a:t>由提供操作数地址的方法演变出寄存器间接和寄存器加变址寻址方法</a:t>
            </a:r>
          </a:p>
        </p:txBody>
      </p:sp>
      <p:pic>
        <p:nvPicPr>
          <p:cNvPr id="489489" name="Picture 17" descr="RM_0539"/>
          <p:cNvPicPr>
            <a:picLocks noChangeAspect="1" noChangeArrowheads="1"/>
          </p:cNvPicPr>
          <p:nvPr/>
        </p:nvPicPr>
        <p:blipFill>
          <a:blip r:embed="rId7"/>
          <a:srcRect/>
          <a:stretch>
            <a:fillRect/>
          </a:stretch>
        </p:blipFill>
        <p:spPr bwMode="auto">
          <a:xfrm>
            <a:off x="304800" y="3048000"/>
            <a:ext cx="1752600" cy="1752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489474"/>
                                        </p:tgtEl>
                                        <p:attrNameLst>
                                          <p:attrName>style.visibility</p:attrName>
                                        </p:attrNameLst>
                                      </p:cBhvr>
                                      <p:to>
                                        <p:strVal val="visible"/>
                                      </p:to>
                                    </p:set>
                                    <p:anim calcmode="lin" valueType="num">
                                      <p:cBhvr additive="base">
                                        <p:cTn id="7" dur="500" fill="hold"/>
                                        <p:tgtEl>
                                          <p:spTgt spid="489474"/>
                                        </p:tgtEl>
                                        <p:attrNameLst>
                                          <p:attrName>ppt_x</p:attrName>
                                        </p:attrNameLst>
                                      </p:cBhvr>
                                      <p:tavLst>
                                        <p:tav tm="0">
                                          <p:val>
                                            <p:strVal val="1+#ppt_w/2"/>
                                          </p:val>
                                        </p:tav>
                                        <p:tav tm="100000">
                                          <p:val>
                                            <p:strVal val="#ppt_x"/>
                                          </p:val>
                                        </p:tav>
                                      </p:tavLst>
                                    </p:anim>
                                    <p:anim calcmode="lin" valueType="num">
                                      <p:cBhvr additive="base">
                                        <p:cTn id="8" dur="500" fill="hold"/>
                                        <p:tgtEl>
                                          <p:spTgt spid="48947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 presetClass="entr" presetSubtype="10" fill="hold" grpId="0" nodeType="afterEffect">
                                  <p:stCondLst>
                                    <p:cond delay="0"/>
                                  </p:stCondLst>
                                  <p:childTnLst>
                                    <p:set>
                                      <p:cBhvr>
                                        <p:cTn id="11" dur="1" fill="hold">
                                          <p:stCondLst>
                                            <p:cond delay="0"/>
                                          </p:stCondLst>
                                        </p:cTn>
                                        <p:tgtEl>
                                          <p:spTgt spid="489481"/>
                                        </p:tgtEl>
                                        <p:attrNameLst>
                                          <p:attrName>style.visibility</p:attrName>
                                        </p:attrNameLst>
                                      </p:cBhvr>
                                      <p:to>
                                        <p:strVal val="visible"/>
                                      </p:to>
                                    </p:set>
                                    <p:animEffect transition="in" filter="checkerboard(across)">
                                      <p:cBhvr>
                                        <p:cTn id="12" dur="500"/>
                                        <p:tgtEl>
                                          <p:spTgt spid="48948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48948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489480"/>
                                        </p:tgtEl>
                                        <p:attrNameLst>
                                          <p:attrName>style.visibility</p:attrName>
                                        </p:attrNameLst>
                                      </p:cBhvr>
                                      <p:to>
                                        <p:strVal val="visible"/>
                                      </p:to>
                                    </p:set>
                                    <p:animEffect transition="in" filter="strips(downLeft)">
                                      <p:cBhvr>
                                        <p:cTn id="21" dur="500"/>
                                        <p:tgtEl>
                                          <p:spTgt spid="48948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8" fill="hold" nodeType="clickEffect">
                                  <p:stCondLst>
                                    <p:cond delay="0"/>
                                  </p:stCondLst>
                                  <p:childTnLst>
                                    <p:set>
                                      <p:cBhvr>
                                        <p:cTn id="25" dur="1" fill="hold">
                                          <p:stCondLst>
                                            <p:cond delay="0"/>
                                          </p:stCondLst>
                                        </p:cTn>
                                        <p:tgtEl>
                                          <p:spTgt spid="489489"/>
                                        </p:tgtEl>
                                        <p:attrNameLst>
                                          <p:attrName>style.visibility</p:attrName>
                                        </p:attrNameLst>
                                      </p:cBhvr>
                                      <p:to>
                                        <p:strVal val="visible"/>
                                      </p:to>
                                    </p:set>
                                    <p:anim calcmode="lin" valueType="num">
                                      <p:cBhvr additive="base">
                                        <p:cTn id="26" dur="500" fill="hold"/>
                                        <p:tgtEl>
                                          <p:spTgt spid="489489"/>
                                        </p:tgtEl>
                                        <p:attrNameLst>
                                          <p:attrName>ppt_x</p:attrName>
                                        </p:attrNameLst>
                                      </p:cBhvr>
                                      <p:tavLst>
                                        <p:tav tm="0">
                                          <p:val>
                                            <p:strVal val="0-#ppt_w/2"/>
                                          </p:val>
                                        </p:tav>
                                        <p:tav tm="100000">
                                          <p:val>
                                            <p:strVal val="#ppt_x"/>
                                          </p:val>
                                        </p:tav>
                                      </p:tavLst>
                                    </p:anim>
                                    <p:anim calcmode="lin" valueType="num">
                                      <p:cBhvr additive="base">
                                        <p:cTn id="27" dur="500" fill="hold"/>
                                        <p:tgtEl>
                                          <p:spTgt spid="489489"/>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489483"/>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8" presetClass="entr" presetSubtype="6" fill="hold" grpId="0" nodeType="clickEffect">
                                  <p:stCondLst>
                                    <p:cond delay="0"/>
                                  </p:stCondLst>
                                  <p:childTnLst>
                                    <p:set>
                                      <p:cBhvr>
                                        <p:cTn id="35" dur="1" fill="hold">
                                          <p:stCondLst>
                                            <p:cond delay="0"/>
                                          </p:stCondLst>
                                        </p:cTn>
                                        <p:tgtEl>
                                          <p:spTgt spid="489482"/>
                                        </p:tgtEl>
                                        <p:attrNameLst>
                                          <p:attrName>style.visibility</p:attrName>
                                        </p:attrNameLst>
                                      </p:cBhvr>
                                      <p:to>
                                        <p:strVal val="visible"/>
                                      </p:to>
                                    </p:set>
                                    <p:animEffect transition="in" filter="strips(downRight)">
                                      <p:cBhvr>
                                        <p:cTn id="36" dur="500"/>
                                        <p:tgtEl>
                                          <p:spTgt spid="489482"/>
                                        </p:tgtEl>
                                      </p:cBhvr>
                                    </p:animEffect>
                                  </p:childTnLst>
                                </p:cTn>
                              </p:par>
                            </p:childTnLst>
                          </p:cTn>
                        </p:par>
                        <p:par>
                          <p:cTn id="37" fill="hold" nodeType="afterGroup">
                            <p:stCondLst>
                              <p:cond delay="500"/>
                            </p:stCondLst>
                            <p:childTnLst>
                              <p:par>
                                <p:cTn id="38" presetID="23" presetClass="entr" presetSubtype="16" fill="hold" nodeType="afterEffect">
                                  <p:stCondLst>
                                    <p:cond delay="0"/>
                                  </p:stCondLst>
                                  <p:childTnLst>
                                    <p:set>
                                      <p:cBhvr>
                                        <p:cTn id="39" dur="1" fill="hold">
                                          <p:stCondLst>
                                            <p:cond delay="0"/>
                                          </p:stCondLst>
                                        </p:cTn>
                                        <p:tgtEl>
                                          <p:spTgt spid="489476"/>
                                        </p:tgtEl>
                                        <p:attrNameLst>
                                          <p:attrName>style.visibility</p:attrName>
                                        </p:attrNameLst>
                                      </p:cBhvr>
                                      <p:to>
                                        <p:strVal val="visible"/>
                                      </p:to>
                                    </p:set>
                                    <p:anim calcmode="lin" valueType="num">
                                      <p:cBhvr>
                                        <p:cTn id="40" dur="500" fill="hold"/>
                                        <p:tgtEl>
                                          <p:spTgt spid="489476"/>
                                        </p:tgtEl>
                                        <p:attrNameLst>
                                          <p:attrName>ppt_w</p:attrName>
                                        </p:attrNameLst>
                                      </p:cBhvr>
                                      <p:tavLst>
                                        <p:tav tm="0">
                                          <p:val>
                                            <p:fltVal val="0"/>
                                          </p:val>
                                        </p:tav>
                                        <p:tav tm="100000">
                                          <p:val>
                                            <p:strVal val="#ppt_w"/>
                                          </p:val>
                                        </p:tav>
                                      </p:tavLst>
                                    </p:anim>
                                    <p:anim calcmode="lin" valueType="num">
                                      <p:cBhvr>
                                        <p:cTn id="41" dur="500" fill="hold"/>
                                        <p:tgtEl>
                                          <p:spTgt spid="489476"/>
                                        </p:tgtEl>
                                        <p:attrNameLst>
                                          <p:attrName>ppt_h</p:attrName>
                                        </p:attrNameLst>
                                      </p:cBhvr>
                                      <p:tavLst>
                                        <p:tav tm="0">
                                          <p:val>
                                            <p:fltVal val="0"/>
                                          </p:val>
                                        </p:tav>
                                        <p:tav tm="100000">
                                          <p:val>
                                            <p:strVal val="#ppt_h"/>
                                          </p:val>
                                        </p:tav>
                                      </p:tavLst>
                                    </p:anim>
                                  </p:childTnLst>
                                </p:cTn>
                              </p:par>
                            </p:childTnLst>
                          </p:cTn>
                        </p:par>
                        <p:par>
                          <p:cTn id="42" fill="hold" nodeType="afterGroup">
                            <p:stCondLst>
                              <p:cond delay="1000"/>
                            </p:stCondLst>
                            <p:childTnLst>
                              <p:par>
                                <p:cTn id="43" presetID="1" presetClass="entr" presetSubtype="0" fill="hold" nodeType="afterEffect">
                                  <p:stCondLst>
                                    <p:cond delay="0"/>
                                  </p:stCondLst>
                                  <p:childTnLst>
                                    <p:set>
                                      <p:cBhvr>
                                        <p:cTn id="44" dur="1" fill="hold">
                                          <p:stCondLst>
                                            <p:cond delay="499"/>
                                          </p:stCondLst>
                                        </p:cTn>
                                        <p:tgtEl>
                                          <p:spTgt spid="489475"/>
                                        </p:tgtEl>
                                        <p:attrNameLst>
                                          <p:attrName>style.visibility</p:attrName>
                                        </p:attrNameLst>
                                      </p:cBhvr>
                                      <p:to>
                                        <p:strVal val="visible"/>
                                      </p:to>
                                    </p:set>
                                  </p:childTnLst>
                                </p:cTn>
                              </p:par>
                            </p:childTnLst>
                          </p:cTn>
                        </p:par>
                        <p:par>
                          <p:cTn id="45" fill="hold" nodeType="afterGroup">
                            <p:stCondLst>
                              <p:cond delay="1500"/>
                            </p:stCondLst>
                            <p:childTnLst>
                              <p:par>
                                <p:cTn id="46" presetID="22" presetClass="entr" presetSubtype="8" fill="hold" grpId="0" nodeType="afterEffect">
                                  <p:stCondLst>
                                    <p:cond delay="0"/>
                                  </p:stCondLst>
                                  <p:childTnLst>
                                    <p:set>
                                      <p:cBhvr>
                                        <p:cTn id="47" dur="1" fill="hold">
                                          <p:stCondLst>
                                            <p:cond delay="0"/>
                                          </p:stCondLst>
                                        </p:cTn>
                                        <p:tgtEl>
                                          <p:spTgt spid="489486"/>
                                        </p:tgtEl>
                                        <p:attrNameLst>
                                          <p:attrName>style.visibility</p:attrName>
                                        </p:attrNameLst>
                                      </p:cBhvr>
                                      <p:to>
                                        <p:strVal val="visible"/>
                                      </p:to>
                                    </p:set>
                                    <p:animEffect transition="in" filter="wipe(left)">
                                      <p:cBhvr>
                                        <p:cTn id="48" dur="500"/>
                                        <p:tgtEl>
                                          <p:spTgt spid="489486"/>
                                        </p:tgtEl>
                                      </p:cBhvr>
                                    </p:animEffect>
                                  </p:childTnLst>
                                </p:cTn>
                              </p:par>
                            </p:childTnLst>
                          </p:cTn>
                        </p:par>
                        <p:par>
                          <p:cTn id="49" fill="hold" nodeType="afterGroup">
                            <p:stCondLst>
                              <p:cond delay="2000"/>
                            </p:stCondLst>
                            <p:childTnLst>
                              <p:par>
                                <p:cTn id="50" presetID="1" presetClass="entr" presetSubtype="0" fill="hold" nodeType="afterEffect">
                                  <p:stCondLst>
                                    <p:cond delay="0"/>
                                  </p:stCondLst>
                                  <p:childTnLst>
                                    <p:set>
                                      <p:cBhvr>
                                        <p:cTn id="51" dur="1" fill="hold">
                                          <p:stCondLst>
                                            <p:cond delay="499"/>
                                          </p:stCondLst>
                                        </p:cTn>
                                        <p:tgtEl>
                                          <p:spTgt spid="489478"/>
                                        </p:tgtEl>
                                        <p:attrNameLst>
                                          <p:attrName>style.visibility</p:attrName>
                                        </p:attrNameLst>
                                      </p:cBhvr>
                                      <p:to>
                                        <p:strVal val="visible"/>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18" presetClass="entr" presetSubtype="9" fill="hold" grpId="0" nodeType="clickEffect">
                                  <p:stCondLst>
                                    <p:cond delay="0"/>
                                  </p:stCondLst>
                                  <p:childTnLst>
                                    <p:set>
                                      <p:cBhvr>
                                        <p:cTn id="55" dur="1" fill="hold">
                                          <p:stCondLst>
                                            <p:cond delay="0"/>
                                          </p:stCondLst>
                                        </p:cTn>
                                        <p:tgtEl>
                                          <p:spTgt spid="489485"/>
                                        </p:tgtEl>
                                        <p:attrNameLst>
                                          <p:attrName>style.visibility</p:attrName>
                                        </p:attrNameLst>
                                      </p:cBhvr>
                                      <p:to>
                                        <p:strVal val="visible"/>
                                      </p:to>
                                    </p:set>
                                    <p:animEffect transition="in" filter="strips(upLeft)">
                                      <p:cBhvr>
                                        <p:cTn id="56" dur="500"/>
                                        <p:tgtEl>
                                          <p:spTgt spid="489485"/>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489487"/>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grpId="0" nodeType="clickEffect">
                                  <p:stCondLst>
                                    <p:cond delay="0"/>
                                  </p:stCondLst>
                                  <p:childTnLst>
                                    <p:set>
                                      <p:cBhvr>
                                        <p:cTn id="64" dur="1" fill="hold">
                                          <p:stCondLst>
                                            <p:cond delay="499"/>
                                          </p:stCondLst>
                                        </p:cTn>
                                        <p:tgtEl>
                                          <p:spTgt spid="4894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480" grpId="0" animBg="1"/>
      <p:bldP spid="489481" grpId="0" animBg="1" autoUpdateAnimBg="0"/>
      <p:bldP spid="489482" grpId="0" animBg="1"/>
      <p:bldP spid="489483" grpId="0" autoUpdateAnimBg="0"/>
      <p:bldP spid="489484" grpId="0" autoUpdateAnimBg="0"/>
      <p:bldP spid="489485" grpId="0" animBg="1"/>
      <p:bldP spid="489486" grpId="0" animBg="1"/>
      <p:bldP spid="489487" grpId="0" animBg="1" autoUpdateAnimBg="0"/>
      <p:bldP spid="489488" grpId="0" animBg="1"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071538" y="428604"/>
            <a:ext cx="6429420" cy="844571"/>
          </a:xfrm>
        </p:spPr>
        <p:txBody>
          <a:bodyPr>
            <a:noAutofit/>
          </a:bodyPr>
          <a:lstStyle/>
          <a:p>
            <a:pPr fontAlgn="auto">
              <a:spcAft>
                <a:spcPts val="0"/>
              </a:spcAft>
              <a:defRPr/>
            </a:pPr>
            <a:r>
              <a:rPr lang="en-US" altLang="zh-CN" sz="3600" dirty="0" smtClean="0">
                <a:solidFill>
                  <a:srgbClr val="0000FF"/>
                </a:solidFill>
                <a:latin typeface="楷体_GB2312" pitchFamily="49" charset="-122"/>
                <a:ea typeface="楷体_GB2312" pitchFamily="49" charset="-122"/>
              </a:rPr>
              <a:t>MCS-51</a:t>
            </a:r>
            <a:r>
              <a:rPr lang="zh-CN" altLang="en-US" sz="3600" dirty="0" smtClean="0">
                <a:solidFill>
                  <a:srgbClr val="0000FF"/>
                </a:solidFill>
                <a:latin typeface="楷体_GB2312" pitchFamily="49" charset="-122"/>
                <a:ea typeface="楷体_GB2312" pitchFamily="49" charset="-122"/>
              </a:rPr>
              <a:t>汇编语言程序设计概要</a:t>
            </a:r>
          </a:p>
        </p:txBody>
      </p:sp>
      <p:sp>
        <p:nvSpPr>
          <p:cNvPr id="482307" name="Rectangle 3"/>
          <p:cNvSpPr>
            <a:spLocks noGrp="1" noChangeArrowheads="1"/>
          </p:cNvSpPr>
          <p:nvPr>
            <p:ph type="body" idx="1"/>
          </p:nvPr>
        </p:nvSpPr>
        <p:spPr bwMode="auto">
          <a:xfrm>
            <a:off x="395288" y="1411288"/>
            <a:ext cx="8458200" cy="1676400"/>
          </a:xfrm>
        </p:spPr>
        <p:txBody>
          <a:bodyPr wrap="square" numCol="1" anchor="t" anchorCtr="0" compatLnSpc="1">
            <a:prstTxWarp prst="textNoShape">
              <a:avLst/>
            </a:prstTxWarp>
          </a:bodyPr>
          <a:lstStyle/>
          <a:p>
            <a:pPr algn="just">
              <a:buFontTx/>
              <a:buNone/>
            </a:pPr>
            <a:r>
              <a:rPr lang="en-US" altLang="zh-CN" sz="2800" b="1" smtClean="0">
                <a:latin typeface="楷体_GB2312"/>
                <a:ea typeface="楷体_GB2312"/>
                <a:cs typeface="楷体_GB2312"/>
              </a:rPr>
              <a:t>1</a:t>
            </a:r>
            <a:r>
              <a:rPr lang="zh-CN" altLang="en-US" sz="2800" b="1" smtClean="0">
                <a:latin typeface="楷体_GB2312"/>
                <a:ea typeface="楷体_GB2312"/>
                <a:cs typeface="楷体_GB2312"/>
              </a:rPr>
              <a:t>）助记符指令组成：</a:t>
            </a:r>
          </a:p>
          <a:p>
            <a:pPr lvl="1" algn="just">
              <a:buFontTx/>
              <a:buNone/>
            </a:pPr>
            <a:r>
              <a:rPr lang="zh-CN" altLang="en-US" b="1" smtClean="0">
                <a:latin typeface="宋体" charset="-122"/>
              </a:rPr>
              <a:t>   </a:t>
            </a:r>
            <a:r>
              <a:rPr lang="zh-CN" altLang="en-US" sz="2800" b="1" smtClean="0">
                <a:latin typeface="楷体_GB2312"/>
                <a:ea typeface="楷体_GB2312"/>
                <a:cs typeface="楷体_GB2312"/>
              </a:rPr>
              <a:t>操作码助记符</a:t>
            </a:r>
          </a:p>
          <a:p>
            <a:pPr lvl="1" algn="just">
              <a:buFontTx/>
              <a:buNone/>
            </a:pPr>
            <a:r>
              <a:rPr lang="zh-CN" altLang="en-US" sz="2800" b="1" smtClean="0">
                <a:latin typeface="楷体_GB2312"/>
                <a:ea typeface="楷体_GB2312"/>
                <a:cs typeface="楷体_GB2312"/>
              </a:rPr>
              <a:t>  操作数</a:t>
            </a:r>
          </a:p>
        </p:txBody>
      </p:sp>
      <p:sp>
        <p:nvSpPr>
          <p:cNvPr id="482308" name="AutoShape 4"/>
          <p:cNvSpPr>
            <a:spLocks noChangeArrowheads="1"/>
          </p:cNvSpPr>
          <p:nvPr/>
        </p:nvSpPr>
        <p:spPr bwMode="auto">
          <a:xfrm>
            <a:off x="3779838" y="1698625"/>
            <a:ext cx="4951412" cy="2357438"/>
          </a:xfrm>
          <a:prstGeom prst="cloudCallout">
            <a:avLst>
              <a:gd name="adj1" fmla="val -43106"/>
              <a:gd name="adj2" fmla="val 63537"/>
            </a:avLst>
          </a:prstGeom>
          <a:solidFill>
            <a:srgbClr val="FFCC99"/>
          </a:solidFill>
          <a:ln w="9525">
            <a:solidFill>
              <a:schemeClr val="tx1"/>
            </a:solidFill>
            <a:round/>
            <a:headEnd/>
            <a:tailEnd/>
          </a:ln>
        </p:spPr>
        <p:txBody>
          <a:bodyPr/>
          <a:lstStyle/>
          <a:p>
            <a:pPr algn="ctr"/>
            <a:r>
              <a:rPr kumimoji="1" lang="zh-CN" altLang="en-US" sz="1800" b="1">
                <a:latin typeface="楷体_GB2312"/>
                <a:ea typeface="楷体_GB2312"/>
                <a:cs typeface="楷体_GB2312"/>
              </a:rPr>
              <a:t>括号内的部分是可选项。每个字段之间要用分隔符分隔，可以用作分隔符的符号有空格、冒号、逗号、分号等。 </a:t>
            </a:r>
          </a:p>
        </p:txBody>
      </p:sp>
      <p:sp>
        <p:nvSpPr>
          <p:cNvPr id="482309" name="Rectangle 5"/>
          <p:cNvSpPr>
            <a:spLocks noChangeArrowheads="1"/>
          </p:cNvSpPr>
          <p:nvPr/>
        </p:nvSpPr>
        <p:spPr bwMode="auto">
          <a:xfrm>
            <a:off x="457200" y="3930650"/>
            <a:ext cx="8686800" cy="1692275"/>
          </a:xfrm>
          <a:prstGeom prst="rect">
            <a:avLst/>
          </a:prstGeom>
          <a:noFill/>
          <a:ln w="9525">
            <a:noFill/>
            <a:miter lim="800000"/>
            <a:headEnd/>
            <a:tailEnd/>
          </a:ln>
        </p:spPr>
        <p:txBody>
          <a:bodyPr>
            <a:spAutoFit/>
          </a:bodyPr>
          <a:lstStyle/>
          <a:p>
            <a:pPr>
              <a:spcBef>
                <a:spcPct val="50000"/>
              </a:spcBef>
              <a:buClr>
                <a:schemeClr val="accent2"/>
              </a:buClr>
              <a:buFont typeface="Wingdings" pitchFamily="2" charset="2"/>
              <a:buNone/>
            </a:pPr>
            <a:r>
              <a:rPr kumimoji="1" lang="en-US" altLang="zh-CN" sz="3200" b="1">
                <a:latin typeface="楷体_GB2312"/>
                <a:ea typeface="楷体_GB2312"/>
                <a:cs typeface="楷体_GB2312"/>
              </a:rPr>
              <a:t>2</a:t>
            </a:r>
            <a:r>
              <a:rPr kumimoji="1" lang="zh-CN" altLang="en-US" sz="3200" b="1">
                <a:latin typeface="楷体_GB2312"/>
                <a:ea typeface="楷体_GB2312"/>
                <a:cs typeface="楷体_GB2312"/>
              </a:rPr>
              <a:t>）指令格式：</a:t>
            </a:r>
          </a:p>
          <a:p>
            <a:pPr>
              <a:spcBef>
                <a:spcPct val="50000"/>
              </a:spcBef>
              <a:buClr>
                <a:schemeClr val="accent2"/>
              </a:buClr>
              <a:buFont typeface="Wingdings" pitchFamily="2" charset="2"/>
              <a:buNone/>
            </a:pPr>
            <a:r>
              <a:rPr kumimoji="1" lang="en-US" altLang="zh-CN" b="1">
                <a:latin typeface="楷体_GB2312"/>
                <a:ea typeface="楷体_GB2312"/>
                <a:cs typeface="楷体_GB2312"/>
              </a:rPr>
              <a:t>[</a:t>
            </a:r>
            <a:r>
              <a:rPr kumimoji="1" lang="zh-CN" altLang="en-US" b="1">
                <a:latin typeface="楷体_GB2312"/>
                <a:ea typeface="楷体_GB2312"/>
                <a:cs typeface="楷体_GB2312"/>
              </a:rPr>
              <a:t>标号：</a:t>
            </a:r>
            <a:r>
              <a:rPr kumimoji="1" lang="en-US" altLang="zh-CN" b="1">
                <a:latin typeface="楷体_GB2312"/>
                <a:ea typeface="楷体_GB2312"/>
                <a:cs typeface="楷体_GB2312"/>
              </a:rPr>
              <a:t>]</a:t>
            </a:r>
            <a:r>
              <a:rPr kumimoji="1" lang="zh-CN" altLang="en-US" b="1">
                <a:latin typeface="楷体_GB2312"/>
                <a:ea typeface="楷体_GB2312"/>
                <a:cs typeface="楷体_GB2312"/>
              </a:rPr>
              <a:t>操作码 </a:t>
            </a:r>
            <a:r>
              <a:rPr kumimoji="1" lang="en-US" altLang="zh-CN" b="1">
                <a:latin typeface="楷体_GB2312"/>
                <a:ea typeface="楷体_GB2312"/>
                <a:cs typeface="楷体_GB2312"/>
              </a:rPr>
              <a:t>[</a:t>
            </a:r>
            <a:r>
              <a:rPr kumimoji="1" lang="zh-CN" altLang="en-US" b="1">
                <a:latin typeface="楷体_GB2312"/>
                <a:ea typeface="楷体_GB2312"/>
                <a:cs typeface="楷体_GB2312"/>
              </a:rPr>
              <a:t>目的操作数</a:t>
            </a:r>
            <a:r>
              <a:rPr kumimoji="1" lang="en-US" altLang="zh-CN" b="1">
                <a:latin typeface="楷体_GB2312"/>
                <a:ea typeface="楷体_GB2312"/>
                <a:cs typeface="楷体_GB2312"/>
              </a:rPr>
              <a:t>][</a:t>
            </a:r>
            <a:r>
              <a:rPr kumimoji="1" lang="zh-CN" altLang="en-US" b="1">
                <a:latin typeface="楷体_GB2312"/>
                <a:ea typeface="楷体_GB2312"/>
                <a:cs typeface="楷体_GB2312"/>
              </a:rPr>
              <a:t>，源操作数</a:t>
            </a:r>
            <a:r>
              <a:rPr kumimoji="1" lang="en-US" altLang="zh-CN" b="1">
                <a:latin typeface="楷体_GB2312"/>
                <a:ea typeface="楷体_GB2312"/>
                <a:cs typeface="楷体_GB2312"/>
              </a:rPr>
              <a:t>]</a:t>
            </a:r>
            <a:r>
              <a:rPr kumimoji="1" lang="zh-CN" altLang="en-US" b="1">
                <a:latin typeface="楷体_GB2312"/>
                <a:ea typeface="楷体_GB2312"/>
                <a:cs typeface="楷体_GB2312"/>
              </a:rPr>
              <a:t>；</a:t>
            </a:r>
            <a:r>
              <a:rPr kumimoji="1" lang="en-US" altLang="zh-CN" b="1">
                <a:latin typeface="楷体_GB2312"/>
                <a:ea typeface="楷体_GB2312"/>
                <a:cs typeface="楷体_GB2312"/>
              </a:rPr>
              <a:t>[</a:t>
            </a:r>
            <a:r>
              <a:rPr kumimoji="1" lang="zh-CN" altLang="en-US" b="1">
                <a:latin typeface="楷体_GB2312"/>
                <a:ea typeface="楷体_GB2312"/>
                <a:cs typeface="楷体_GB2312"/>
              </a:rPr>
              <a:t>注释</a:t>
            </a:r>
            <a:r>
              <a:rPr kumimoji="1" lang="en-US" altLang="zh-CN" b="1">
                <a:latin typeface="楷体_GB2312"/>
                <a:ea typeface="楷体_GB2312"/>
                <a:cs typeface="楷体_GB2312"/>
              </a:rPr>
              <a:t>]</a:t>
            </a:r>
          </a:p>
          <a:p>
            <a:pPr>
              <a:spcBef>
                <a:spcPct val="50000"/>
              </a:spcBef>
              <a:buClr>
                <a:schemeClr val="accent2"/>
              </a:buClr>
              <a:buFont typeface="Wingdings" pitchFamily="2" charset="2"/>
              <a:buNone/>
            </a:pPr>
            <a:r>
              <a:rPr kumimoji="1" lang="en-US" altLang="zh-CN" b="1">
                <a:latin typeface="宋体" charset="-122"/>
                <a:ea typeface="黑体" pitchFamily="49" charset="-122"/>
              </a:rPr>
              <a:t> LOOP</a:t>
            </a:r>
            <a:r>
              <a:rPr kumimoji="1" lang="zh-CN" altLang="en-US" b="1">
                <a:latin typeface="宋体" charset="-122"/>
                <a:ea typeface="黑体" pitchFamily="49" charset="-122"/>
              </a:rPr>
              <a:t>：  </a:t>
            </a:r>
            <a:r>
              <a:rPr kumimoji="1" lang="en-US" altLang="zh-CN" b="1">
                <a:latin typeface="宋体" charset="-122"/>
                <a:ea typeface="黑体" pitchFamily="49" charset="-122"/>
              </a:rPr>
              <a:t>MOV       A</a:t>
            </a:r>
            <a:r>
              <a:rPr kumimoji="1" lang="zh-CN" altLang="en-US" b="1">
                <a:latin typeface="宋体" charset="-122"/>
                <a:ea typeface="黑体" pitchFamily="49" charset="-122"/>
              </a:rPr>
              <a:t>，        </a:t>
            </a:r>
            <a:r>
              <a:rPr kumimoji="1" lang="en-US" altLang="zh-CN" b="1">
                <a:latin typeface="宋体" charset="-122"/>
                <a:ea typeface="黑体" pitchFamily="49" charset="-122"/>
              </a:rPr>
              <a:t>3AH    </a:t>
            </a:r>
            <a:r>
              <a:rPr kumimoji="1" lang="zh-CN" altLang="en-US" b="1">
                <a:latin typeface="宋体" charset="-122"/>
                <a:ea typeface="黑体" pitchFamily="49" charset="-122"/>
              </a:rPr>
              <a:t>； （</a:t>
            </a:r>
            <a:r>
              <a:rPr kumimoji="1" lang="en-US" altLang="zh-CN" b="1">
                <a:latin typeface="宋体" charset="-122"/>
                <a:ea typeface="黑体" pitchFamily="49" charset="-122"/>
              </a:rPr>
              <a:t>A</a:t>
            </a:r>
            <a:r>
              <a:rPr kumimoji="1" lang="zh-CN" altLang="en-US" b="1">
                <a:latin typeface="宋体" charset="-122"/>
                <a:ea typeface="黑体" pitchFamily="49" charset="-122"/>
              </a:rPr>
              <a:t>）←</a:t>
            </a:r>
            <a:r>
              <a:rPr kumimoji="1" lang="en-US" altLang="zh-CN" b="1">
                <a:latin typeface="宋体" charset="-122"/>
                <a:ea typeface="黑体" pitchFamily="49" charset="-122"/>
              </a:rPr>
              <a:t>(3AH)    </a:t>
            </a:r>
          </a:p>
        </p:txBody>
      </p:sp>
      <p:sp>
        <p:nvSpPr>
          <p:cNvPr id="482310" name="AutoShape 6"/>
          <p:cNvSpPr>
            <a:spLocks/>
          </p:cNvSpPr>
          <p:nvPr/>
        </p:nvSpPr>
        <p:spPr bwMode="auto">
          <a:xfrm>
            <a:off x="928688" y="1928813"/>
            <a:ext cx="228600" cy="762000"/>
          </a:xfrm>
          <a:prstGeom prst="leftBrace">
            <a:avLst>
              <a:gd name="adj1" fmla="val 27778"/>
              <a:gd name="adj2" fmla="val 50000"/>
            </a:avLst>
          </a:prstGeom>
          <a:noFill/>
          <a:ln w="9525">
            <a:solidFill>
              <a:schemeClr val="tx1"/>
            </a:solidFill>
            <a:round/>
            <a:headEnd/>
            <a:tailEnd/>
          </a:ln>
        </p:spPr>
        <p:txBody>
          <a:bodyPr wrap="none" anchor="ctr"/>
          <a:lstStyle/>
          <a:p>
            <a:endParaRPr lang="zh-CN" altLang="en-US" sz="1800">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82307">
                                            <p:txEl>
                                              <p:pRg st="0" end="0"/>
                                            </p:txEl>
                                          </p:spTgt>
                                        </p:tgtEl>
                                        <p:attrNameLst>
                                          <p:attrName>style.visibility</p:attrName>
                                        </p:attrNameLst>
                                      </p:cBhvr>
                                      <p:to>
                                        <p:strVal val="visible"/>
                                      </p:to>
                                    </p:set>
                                    <p:animEffect transition="in" filter="wipe(up)">
                                      <p:cBhvr>
                                        <p:cTn id="7" dur="500"/>
                                        <p:tgtEl>
                                          <p:spTgt spid="482307">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82307">
                                            <p:txEl>
                                              <p:pRg st="1" end="1"/>
                                            </p:txEl>
                                          </p:spTgt>
                                        </p:tgtEl>
                                        <p:attrNameLst>
                                          <p:attrName>style.visibility</p:attrName>
                                        </p:attrNameLst>
                                      </p:cBhvr>
                                      <p:to>
                                        <p:strVal val="visible"/>
                                      </p:to>
                                    </p:set>
                                    <p:animEffect transition="in" filter="wipe(up)">
                                      <p:cBhvr>
                                        <p:cTn id="10" dur="500"/>
                                        <p:tgtEl>
                                          <p:spTgt spid="482307">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82307">
                                            <p:txEl>
                                              <p:pRg st="2" end="2"/>
                                            </p:txEl>
                                          </p:spTgt>
                                        </p:tgtEl>
                                        <p:attrNameLst>
                                          <p:attrName>style.visibility</p:attrName>
                                        </p:attrNameLst>
                                      </p:cBhvr>
                                      <p:to>
                                        <p:strVal val="visible"/>
                                      </p:to>
                                    </p:set>
                                    <p:animEffect transition="in" filter="wipe(up)">
                                      <p:cBhvr>
                                        <p:cTn id="13" dur="500"/>
                                        <p:tgtEl>
                                          <p:spTgt spid="482307">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482310"/>
                                        </p:tgtEl>
                                        <p:attrNameLst>
                                          <p:attrName>style.visibility</p:attrName>
                                        </p:attrNameLst>
                                      </p:cBhvr>
                                      <p:to>
                                        <p:strVal val="visible"/>
                                      </p:to>
                                    </p:set>
                                    <p:animEffect transition="in" filter="barn(outHorizontal)">
                                      <p:cBhvr>
                                        <p:cTn id="18" dur="500"/>
                                        <p:tgtEl>
                                          <p:spTgt spid="48231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482309"/>
                                        </p:tgtEl>
                                        <p:attrNameLst>
                                          <p:attrName>style.visibility</p:attrName>
                                        </p:attrNameLst>
                                      </p:cBhvr>
                                      <p:to>
                                        <p:strVal val="visible"/>
                                      </p:to>
                                    </p:set>
                                    <p:anim calcmode="lin" valueType="num">
                                      <p:cBhvr additive="base">
                                        <p:cTn id="23" dur="500" fill="hold"/>
                                        <p:tgtEl>
                                          <p:spTgt spid="482309"/>
                                        </p:tgtEl>
                                        <p:attrNameLst>
                                          <p:attrName>ppt_x</p:attrName>
                                        </p:attrNameLst>
                                      </p:cBhvr>
                                      <p:tavLst>
                                        <p:tav tm="0">
                                          <p:val>
                                            <p:strVal val="0-#ppt_w/2"/>
                                          </p:val>
                                        </p:tav>
                                        <p:tav tm="100000">
                                          <p:val>
                                            <p:strVal val="#ppt_x"/>
                                          </p:val>
                                        </p:tav>
                                      </p:tavLst>
                                    </p:anim>
                                    <p:anim calcmode="lin" valueType="num">
                                      <p:cBhvr additive="base">
                                        <p:cTn id="24" dur="500" fill="hold"/>
                                        <p:tgtEl>
                                          <p:spTgt spid="482309"/>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482308"/>
                                        </p:tgtEl>
                                        <p:attrNameLst>
                                          <p:attrName>style.visibility</p:attrName>
                                        </p:attrNameLst>
                                      </p:cBhvr>
                                      <p:to>
                                        <p:strVal val="visible"/>
                                      </p:to>
                                    </p:set>
                                    <p:animEffect transition="in" filter="box(in)">
                                      <p:cBhvr>
                                        <p:cTn id="29" dur="500"/>
                                        <p:tgtEl>
                                          <p:spTgt spid="482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307" grpId="0" build="p" autoUpdateAnimBg="0"/>
      <p:bldP spid="482308" grpId="0" animBg="1" autoUpdateAnimBg="0"/>
      <p:bldP spid="482309" grpId="0" autoUpdateAnimBg="0"/>
      <p:bldP spid="482310" grpId="0" animBg="1"/>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071538" y="428604"/>
            <a:ext cx="6429420" cy="844571"/>
          </a:xfrm>
        </p:spPr>
        <p:txBody>
          <a:bodyPr>
            <a:noAutofit/>
          </a:bodyPr>
          <a:lstStyle/>
          <a:p>
            <a:pPr fontAlgn="auto">
              <a:spcAft>
                <a:spcPts val="0"/>
              </a:spcAft>
              <a:defRPr/>
            </a:pPr>
            <a:r>
              <a:rPr lang="zh-CN" altLang="en-US" sz="3600" dirty="0" smtClean="0">
                <a:solidFill>
                  <a:srgbClr val="0000FF"/>
                </a:solidFill>
                <a:latin typeface="楷体_GB2312" pitchFamily="49" charset="-122"/>
                <a:ea typeface="楷体_GB2312" pitchFamily="49" charset="-122"/>
              </a:rPr>
              <a:t>汇编语言程序设计示例</a:t>
            </a:r>
          </a:p>
        </p:txBody>
      </p:sp>
      <p:sp>
        <p:nvSpPr>
          <p:cNvPr id="400386" name="Rectangle 3"/>
          <p:cNvSpPr>
            <a:spLocks noGrp="1" noChangeArrowheads="1"/>
          </p:cNvSpPr>
          <p:nvPr>
            <p:ph type="body" idx="1"/>
          </p:nvPr>
        </p:nvSpPr>
        <p:spPr bwMode="auto">
          <a:xfrm>
            <a:off x="395288" y="1411288"/>
            <a:ext cx="8458200" cy="1946275"/>
          </a:xfrm>
        </p:spPr>
        <p:txBody>
          <a:bodyPr wrap="square" numCol="1" anchor="t" anchorCtr="0" compatLnSpc="1">
            <a:prstTxWarp prst="textNoShape">
              <a:avLst/>
            </a:prstTxWarp>
          </a:bodyPr>
          <a:lstStyle/>
          <a:p>
            <a:pPr algn="just">
              <a:buFontTx/>
              <a:buNone/>
            </a:pPr>
            <a:r>
              <a:rPr lang="en-US" altLang="zh-CN" sz="2800" b="1" smtClean="0">
                <a:latin typeface="楷体_GB2312"/>
                <a:ea typeface="楷体_GB2312"/>
                <a:cs typeface="楷体_GB2312"/>
              </a:rPr>
              <a:t>1</a:t>
            </a:r>
            <a:r>
              <a:rPr lang="zh-CN" altLang="en-US" sz="2800" b="1" smtClean="0">
                <a:latin typeface="楷体_GB2312"/>
                <a:ea typeface="楷体_GB2312"/>
                <a:cs typeface="楷体_GB2312"/>
              </a:rPr>
              <a:t>）实现如下函数：</a:t>
            </a:r>
            <a:endParaRPr lang="en-US" altLang="zh-CN" sz="2800" b="1" smtClean="0">
              <a:latin typeface="楷体_GB2312"/>
              <a:ea typeface="楷体_GB2312"/>
              <a:cs typeface="楷体_GB2312"/>
            </a:endParaRPr>
          </a:p>
          <a:p>
            <a:pPr algn="just">
              <a:buFontTx/>
              <a:buNone/>
            </a:pPr>
            <a:endParaRPr lang="en-US" altLang="zh-CN" sz="2800" b="1" smtClean="0">
              <a:ea typeface="楷体_GB2312"/>
              <a:cs typeface="楷体_GB2312"/>
            </a:endParaRPr>
          </a:p>
          <a:p>
            <a:pPr algn="just">
              <a:buFontTx/>
              <a:buNone/>
            </a:pPr>
            <a:endParaRPr lang="en-US" altLang="zh-CN" sz="2800" b="1" smtClean="0">
              <a:ea typeface="楷体_GB2312"/>
              <a:cs typeface="楷体_GB2312"/>
            </a:endParaRPr>
          </a:p>
          <a:p>
            <a:pPr algn="just">
              <a:buFontTx/>
              <a:buNone/>
            </a:pPr>
            <a:r>
              <a:rPr lang="zh-CN" altLang="en-US" sz="2800" smtClean="0"/>
              <a:t>已知</a:t>
            </a:r>
            <a:r>
              <a:rPr lang="en-US" altLang="zh-CN" sz="2800" smtClean="0"/>
              <a:t>X</a:t>
            </a:r>
            <a:r>
              <a:rPr lang="zh-CN" altLang="en-US" sz="2800" smtClean="0"/>
              <a:t>存在</a:t>
            </a:r>
            <a:r>
              <a:rPr lang="en-US" altLang="zh-CN" sz="2800" smtClean="0"/>
              <a:t>ARGD</a:t>
            </a:r>
            <a:r>
              <a:rPr lang="zh-CN" altLang="en-US" sz="2800" smtClean="0"/>
              <a:t>单元中，</a:t>
            </a:r>
            <a:r>
              <a:rPr lang="en-US" altLang="zh-CN" sz="2800" smtClean="0"/>
              <a:t>Y</a:t>
            </a:r>
            <a:r>
              <a:rPr lang="zh-CN" altLang="en-US" sz="2800" smtClean="0"/>
              <a:t>存放在</a:t>
            </a:r>
            <a:r>
              <a:rPr lang="en-US" altLang="zh-CN" sz="2800" smtClean="0"/>
              <a:t>ARGD+1</a:t>
            </a:r>
            <a:r>
              <a:rPr lang="zh-CN" altLang="en-US" sz="2800" smtClean="0"/>
              <a:t>单元中。</a:t>
            </a:r>
            <a:endParaRPr lang="en-US" altLang="zh-CN" sz="2800" smtClean="0"/>
          </a:p>
          <a:p>
            <a:pPr algn="just">
              <a:buFontTx/>
              <a:buNone/>
            </a:pPr>
            <a:endParaRPr lang="zh-CN" altLang="en-US" sz="2800" b="1" smtClean="0">
              <a:latin typeface="楷体_GB2312"/>
              <a:ea typeface="楷体_GB2312"/>
              <a:cs typeface="楷体_GB2312"/>
            </a:endParaRPr>
          </a:p>
        </p:txBody>
      </p:sp>
      <p:pic>
        <p:nvPicPr>
          <p:cNvPr id="400387" name="图片 6" descr="函数.jpg"/>
          <p:cNvPicPr>
            <a:picLocks noChangeAspect="1"/>
          </p:cNvPicPr>
          <p:nvPr/>
        </p:nvPicPr>
        <p:blipFill>
          <a:blip r:embed="rId2"/>
          <a:srcRect/>
          <a:stretch>
            <a:fillRect/>
          </a:stretch>
        </p:blipFill>
        <p:spPr bwMode="auto">
          <a:xfrm>
            <a:off x="3714750" y="1357313"/>
            <a:ext cx="3917950" cy="1482725"/>
          </a:xfrm>
          <a:prstGeom prst="rect">
            <a:avLst/>
          </a:prstGeom>
          <a:noFill/>
          <a:ln w="9525">
            <a:noFill/>
            <a:miter lim="800000"/>
            <a:headEnd/>
            <a:tailEnd/>
          </a:ln>
        </p:spPr>
      </p:pic>
      <p:sp>
        <p:nvSpPr>
          <p:cNvPr id="400388" name="TextBox 7"/>
          <p:cNvSpPr txBox="1">
            <a:spLocks noChangeArrowheads="1"/>
          </p:cNvSpPr>
          <p:nvPr/>
        </p:nvSpPr>
        <p:spPr bwMode="auto">
          <a:xfrm>
            <a:off x="285750" y="3571875"/>
            <a:ext cx="8572500" cy="2554288"/>
          </a:xfrm>
          <a:prstGeom prst="rect">
            <a:avLst/>
          </a:prstGeom>
          <a:noFill/>
          <a:ln w="9525">
            <a:noFill/>
            <a:miter lim="800000"/>
            <a:headEnd/>
            <a:tailEnd/>
          </a:ln>
        </p:spPr>
        <p:txBody>
          <a:bodyPr>
            <a:spAutoFit/>
          </a:bodyPr>
          <a:lstStyle/>
          <a:p>
            <a:r>
              <a:rPr lang="en-US" altLang="zh-CN" sz="2000">
                <a:ea typeface="黑体" pitchFamily="49" charset="-122"/>
              </a:rPr>
              <a:t>       ORG   2000H                                              SJMP  MNE</a:t>
            </a:r>
            <a:r>
              <a:rPr lang="zh-CN" altLang="en-US" sz="2000">
                <a:ea typeface="黑体" pitchFamily="49" charset="-122"/>
              </a:rPr>
              <a:t>；转到</a:t>
            </a:r>
            <a:r>
              <a:rPr lang="en-US" altLang="zh-CN" sz="2000">
                <a:ea typeface="黑体" pitchFamily="49" charset="-122"/>
              </a:rPr>
              <a:t>MNE</a:t>
            </a:r>
            <a:endParaRPr lang="zh-CN" altLang="en-US" sz="2000">
              <a:ea typeface="黑体" pitchFamily="49" charset="-122"/>
            </a:endParaRPr>
          </a:p>
          <a:p>
            <a:r>
              <a:rPr lang="en-US" altLang="zh-CN" sz="2000">
                <a:ea typeface="黑体" pitchFamily="49" charset="-122"/>
              </a:rPr>
              <a:t>RY: MOV   A,ARGD</a:t>
            </a:r>
            <a:r>
              <a:rPr lang="zh-CN" altLang="en-US" sz="2000">
                <a:ea typeface="黑体" pitchFamily="49" charset="-122"/>
              </a:rPr>
              <a:t>； </a:t>
            </a:r>
            <a:r>
              <a:rPr lang="en-US" altLang="zh-CN" sz="2000">
                <a:ea typeface="黑体" pitchFamily="49" charset="-122"/>
              </a:rPr>
              <a:t>A</a:t>
            </a:r>
            <a:r>
              <a:rPr lang="zh-CN" altLang="en-US" sz="2000">
                <a:ea typeface="黑体" pitchFamily="49" charset="-122"/>
              </a:rPr>
              <a:t>←</a:t>
            </a:r>
            <a:r>
              <a:rPr lang="en-US" altLang="zh-CN" sz="2000">
                <a:ea typeface="黑体" pitchFamily="49" charset="-122"/>
              </a:rPr>
              <a:t>x                       MN:  MOV   A,#01H </a:t>
            </a:r>
            <a:r>
              <a:rPr lang="zh-CN" altLang="en-US" sz="2000">
                <a:ea typeface="黑体" pitchFamily="49" charset="-122"/>
              </a:rPr>
              <a:t>；</a:t>
            </a:r>
            <a:r>
              <a:rPr lang="en-US" altLang="zh-CN" sz="2000">
                <a:ea typeface="黑体" pitchFamily="49" charset="-122"/>
              </a:rPr>
              <a:t>A</a:t>
            </a:r>
            <a:r>
              <a:rPr lang="zh-CN" altLang="en-US" sz="2000">
                <a:ea typeface="黑体" pitchFamily="49" charset="-122"/>
              </a:rPr>
              <a:t>←</a:t>
            </a:r>
            <a:r>
              <a:rPr lang="en-US" altLang="zh-CN" sz="2000">
                <a:ea typeface="黑体" pitchFamily="49" charset="-122"/>
              </a:rPr>
              <a:t>1</a:t>
            </a:r>
            <a:endParaRPr lang="zh-CN" altLang="en-US" sz="2000">
              <a:ea typeface="黑体" pitchFamily="49" charset="-122"/>
            </a:endParaRPr>
          </a:p>
          <a:p>
            <a:r>
              <a:rPr lang="en-US" altLang="zh-CN" sz="2000">
                <a:ea typeface="黑体" pitchFamily="49" charset="-122"/>
              </a:rPr>
              <a:t>       CJNE  A,#00H,MM   </a:t>
            </a:r>
            <a:r>
              <a:rPr lang="zh-CN" altLang="en-US" sz="2000">
                <a:ea typeface="黑体" pitchFamily="49" charset="-122"/>
              </a:rPr>
              <a:t>；</a:t>
            </a:r>
            <a:r>
              <a:rPr lang="en-US" altLang="zh-CN" sz="2000">
                <a:ea typeface="黑体" pitchFamily="49" charset="-122"/>
              </a:rPr>
              <a:t>x</a:t>
            </a:r>
            <a:r>
              <a:rPr lang="zh-CN" altLang="en-US" sz="2000">
                <a:ea typeface="黑体" pitchFamily="49" charset="-122"/>
              </a:rPr>
              <a:t>≠</a:t>
            </a:r>
            <a:r>
              <a:rPr lang="en-US" altLang="zh-CN" sz="2000">
                <a:ea typeface="黑体" pitchFamily="49" charset="-122"/>
              </a:rPr>
              <a:t>0</a:t>
            </a:r>
            <a:r>
              <a:rPr lang="zh-CN" altLang="en-US" sz="2000">
                <a:ea typeface="黑体" pitchFamily="49" charset="-122"/>
              </a:rPr>
              <a:t>转</a:t>
            </a:r>
            <a:r>
              <a:rPr lang="en-US" altLang="zh-CN" sz="2000">
                <a:ea typeface="黑体" pitchFamily="49" charset="-122"/>
              </a:rPr>
              <a:t>MM      MNE: MOV  ARGD+1</a:t>
            </a:r>
            <a:r>
              <a:rPr lang="zh-CN" altLang="en-US" sz="2000">
                <a:ea typeface="黑体" pitchFamily="49" charset="-122"/>
              </a:rPr>
              <a:t>，</a:t>
            </a:r>
            <a:r>
              <a:rPr lang="en-US" altLang="zh-CN" sz="2000">
                <a:ea typeface="黑体" pitchFamily="49" charset="-122"/>
              </a:rPr>
              <a:t>A </a:t>
            </a:r>
            <a:r>
              <a:rPr lang="zh-CN" altLang="en-US" sz="2000">
                <a:ea typeface="黑体" pitchFamily="49" charset="-122"/>
              </a:rPr>
              <a:t>；</a:t>
            </a:r>
          </a:p>
          <a:p>
            <a:r>
              <a:rPr lang="en-US" altLang="zh-CN" sz="2000">
                <a:ea typeface="黑体" pitchFamily="49" charset="-122"/>
              </a:rPr>
              <a:t>       SJMP  MNE         </a:t>
            </a:r>
            <a:r>
              <a:rPr lang="zh-CN" altLang="en-US" sz="2000">
                <a:ea typeface="黑体" pitchFamily="49" charset="-122"/>
              </a:rPr>
              <a:t>；</a:t>
            </a:r>
            <a:r>
              <a:rPr lang="en-US" altLang="zh-CN" sz="2000">
                <a:ea typeface="黑体" pitchFamily="49" charset="-122"/>
              </a:rPr>
              <a:t>X=0</a:t>
            </a:r>
            <a:r>
              <a:rPr lang="zh-CN" altLang="en-US" sz="2000">
                <a:ea typeface="黑体" pitchFamily="49" charset="-122"/>
              </a:rPr>
              <a:t>转到</a:t>
            </a:r>
            <a:r>
              <a:rPr lang="en-US" altLang="zh-CN" sz="2000">
                <a:ea typeface="黑体" pitchFamily="49" charset="-122"/>
              </a:rPr>
              <a:t>MNE   ARGD: DB    X</a:t>
            </a:r>
            <a:endParaRPr lang="zh-CN" altLang="en-US" sz="2000">
              <a:ea typeface="黑体" pitchFamily="49" charset="-122"/>
            </a:endParaRPr>
          </a:p>
          <a:p>
            <a:r>
              <a:rPr lang="en-US" altLang="zh-CN" sz="2000">
                <a:ea typeface="黑体" pitchFamily="49" charset="-122"/>
              </a:rPr>
              <a:t>MM: CLR   C                                                        DB    Y</a:t>
            </a:r>
            <a:endParaRPr lang="zh-CN" altLang="en-US" sz="2000">
              <a:ea typeface="黑体" pitchFamily="49" charset="-122"/>
            </a:endParaRPr>
          </a:p>
          <a:p>
            <a:r>
              <a:rPr lang="en-US" altLang="zh-CN" sz="2000">
                <a:ea typeface="黑体" pitchFamily="49" charset="-122"/>
              </a:rPr>
              <a:t>        SUBB  A,#80H                                             END</a:t>
            </a:r>
            <a:endParaRPr lang="zh-CN" altLang="en-US" sz="2000">
              <a:ea typeface="黑体" pitchFamily="49" charset="-122"/>
            </a:endParaRPr>
          </a:p>
          <a:p>
            <a:r>
              <a:rPr lang="en-US" altLang="zh-CN" sz="2000">
                <a:ea typeface="黑体" pitchFamily="49" charset="-122"/>
              </a:rPr>
              <a:t>        JC       MN           </a:t>
            </a:r>
            <a:r>
              <a:rPr lang="zh-CN" altLang="en-US" sz="2000">
                <a:ea typeface="黑体" pitchFamily="49" charset="-122"/>
              </a:rPr>
              <a:t>；</a:t>
            </a:r>
            <a:r>
              <a:rPr lang="en-US" altLang="zh-CN" sz="2000">
                <a:ea typeface="黑体" pitchFamily="49" charset="-122"/>
              </a:rPr>
              <a:t>X&gt;0</a:t>
            </a:r>
            <a:r>
              <a:rPr lang="zh-CN" altLang="en-US" sz="2000">
                <a:ea typeface="黑体" pitchFamily="49" charset="-122"/>
              </a:rPr>
              <a:t>转</a:t>
            </a:r>
            <a:r>
              <a:rPr lang="en-US" altLang="zh-CN" sz="2000">
                <a:ea typeface="黑体" pitchFamily="49" charset="-122"/>
              </a:rPr>
              <a:t>MN</a:t>
            </a:r>
            <a:endParaRPr lang="zh-CN" altLang="en-US" sz="2000">
              <a:ea typeface="黑体" pitchFamily="49" charset="-122"/>
            </a:endParaRPr>
          </a:p>
          <a:p>
            <a:r>
              <a:rPr lang="en-US" altLang="zh-CN" sz="2000">
                <a:ea typeface="黑体" pitchFamily="49" charset="-122"/>
              </a:rPr>
              <a:t>        MOV   A,#0FFH                        </a:t>
            </a:r>
            <a:endParaRPr lang="zh-CN" altLang="en-US" sz="2000">
              <a:ea typeface="黑体" pitchFamily="49" charset="-122"/>
            </a:endParaRPr>
          </a:p>
        </p:txBody>
      </p:sp>
      <p:cxnSp>
        <p:nvCxnSpPr>
          <p:cNvPr id="10" name="直接连接符 9"/>
          <p:cNvCxnSpPr/>
          <p:nvPr/>
        </p:nvCxnSpPr>
        <p:spPr>
          <a:xfrm rot="5400000">
            <a:off x="3501232" y="4929981"/>
            <a:ext cx="2286000" cy="1587"/>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071538" y="428604"/>
            <a:ext cx="6429420" cy="844571"/>
          </a:xfrm>
        </p:spPr>
        <p:txBody>
          <a:bodyPr>
            <a:noAutofit/>
          </a:bodyPr>
          <a:lstStyle/>
          <a:p>
            <a:pPr fontAlgn="auto">
              <a:spcAft>
                <a:spcPts val="0"/>
              </a:spcAft>
              <a:defRPr/>
            </a:pPr>
            <a:r>
              <a:rPr lang="zh-CN" altLang="en-US" sz="3600" dirty="0" smtClean="0">
                <a:solidFill>
                  <a:srgbClr val="0000FF"/>
                </a:solidFill>
                <a:latin typeface="楷体_GB2312" pitchFamily="49" charset="-122"/>
                <a:ea typeface="楷体_GB2312" pitchFamily="49" charset="-122"/>
              </a:rPr>
              <a:t>汇编语言程序设计示例</a:t>
            </a:r>
          </a:p>
        </p:txBody>
      </p:sp>
      <p:sp>
        <p:nvSpPr>
          <p:cNvPr id="482307" name="Rectangle 3"/>
          <p:cNvSpPr>
            <a:spLocks noGrp="1" noChangeArrowheads="1"/>
          </p:cNvSpPr>
          <p:nvPr>
            <p:ph type="body" idx="1"/>
          </p:nvPr>
        </p:nvSpPr>
        <p:spPr>
          <a:xfrm>
            <a:off x="395288" y="1214438"/>
            <a:ext cx="8458200" cy="5643562"/>
          </a:xfrm>
        </p:spPr>
        <p:txBody>
          <a:bodyPr>
            <a:normAutofit fontScale="40000" lnSpcReduction="20000"/>
          </a:bodyPr>
          <a:lstStyle/>
          <a:p>
            <a:pPr indent="-170815" algn="just" fontAlgn="auto">
              <a:spcAft>
                <a:spcPts val="0"/>
              </a:spcAft>
              <a:buFontTx/>
              <a:buNone/>
              <a:defRPr/>
            </a:pPr>
            <a:r>
              <a:rPr lang="en-US" altLang="zh-CN" sz="7000" b="1" dirty="0" smtClean="0">
                <a:latin typeface="楷体_GB2312" pitchFamily="49" charset="-122"/>
                <a:ea typeface="楷体_GB2312" pitchFamily="49" charset="-122"/>
              </a:rPr>
              <a:t>2</a:t>
            </a:r>
            <a:r>
              <a:rPr lang="zh-CN" altLang="en-US" sz="7000" b="1" dirty="0" smtClean="0">
                <a:latin typeface="楷体_GB2312" pitchFamily="49" charset="-122"/>
                <a:ea typeface="楷体_GB2312" pitchFamily="49" charset="-122"/>
              </a:rPr>
              <a:t>）</a:t>
            </a:r>
            <a:r>
              <a:rPr lang="zh-CN" altLang="en-US" sz="7000" b="1" dirty="0" smtClean="0">
                <a:solidFill>
                  <a:srgbClr val="00B050"/>
                </a:solidFill>
                <a:latin typeface="楷体_GB2312" pitchFamily="49" charset="-122"/>
                <a:ea typeface="楷体_GB2312" pitchFamily="49" charset="-122"/>
              </a:rPr>
              <a:t>循环次数已知的循环程序</a:t>
            </a:r>
            <a:endParaRPr lang="en-US" altLang="zh-CN" sz="7000" b="1" dirty="0" smtClean="0">
              <a:solidFill>
                <a:srgbClr val="00B050"/>
              </a:solidFill>
              <a:latin typeface="楷体_GB2312" pitchFamily="49" charset="-122"/>
              <a:ea typeface="楷体_GB2312" pitchFamily="49" charset="-122"/>
            </a:endParaRPr>
          </a:p>
          <a:p>
            <a:pPr indent="-170815" fontAlgn="auto">
              <a:lnSpc>
                <a:spcPct val="170000"/>
              </a:lnSpc>
              <a:spcAft>
                <a:spcPts val="0"/>
              </a:spcAft>
              <a:defRPr/>
            </a:pPr>
            <a:r>
              <a:rPr lang="zh-CN" altLang="en-US" sz="7000" dirty="0" smtClean="0"/>
              <a:t>已知有</a:t>
            </a:r>
            <a:r>
              <a:rPr lang="en-US" sz="7000" dirty="0" smtClean="0"/>
              <a:t>10</a:t>
            </a:r>
            <a:r>
              <a:rPr lang="zh-CN" altLang="en-US" sz="7000" dirty="0" smtClean="0"/>
              <a:t>个单字节数据，依次存放在内部</a:t>
            </a:r>
            <a:r>
              <a:rPr lang="en-US" sz="7000" dirty="0" smtClean="0"/>
              <a:t>RAM60H</a:t>
            </a:r>
            <a:r>
              <a:rPr lang="zh-CN" altLang="en-US" sz="7000" dirty="0" smtClean="0"/>
              <a:t>单元开始的连续单元中，试求上述</a:t>
            </a:r>
            <a:r>
              <a:rPr lang="en-US" sz="7000" dirty="0" smtClean="0"/>
              <a:t>10</a:t>
            </a:r>
            <a:r>
              <a:rPr lang="zh-CN" altLang="en-US" sz="7000" dirty="0" smtClean="0"/>
              <a:t>个字节的数据和且把运算结果存入</a:t>
            </a:r>
            <a:r>
              <a:rPr lang="en-US" sz="7000" dirty="0" smtClean="0"/>
              <a:t>R2,</a:t>
            </a:r>
            <a:r>
              <a:rPr lang="zh-CN" altLang="en-US" sz="7000" dirty="0" smtClean="0"/>
              <a:t>、</a:t>
            </a:r>
            <a:r>
              <a:rPr lang="en-US" sz="7000" dirty="0" smtClean="0"/>
              <a:t>R3</a:t>
            </a:r>
            <a:r>
              <a:rPr lang="zh-CN" altLang="en-US" sz="7000" dirty="0" smtClean="0"/>
              <a:t>中（高位存</a:t>
            </a:r>
            <a:r>
              <a:rPr lang="en-US" sz="7000" dirty="0" smtClean="0"/>
              <a:t>R2</a:t>
            </a:r>
            <a:r>
              <a:rPr lang="zh-CN" altLang="en-US" sz="7000" dirty="0" smtClean="0"/>
              <a:t>，低位存</a:t>
            </a:r>
            <a:r>
              <a:rPr lang="en-US" sz="7000" dirty="0" smtClean="0"/>
              <a:t>R3</a:t>
            </a:r>
            <a:r>
              <a:rPr lang="zh-CN" altLang="en-US" sz="7000" dirty="0" smtClean="0"/>
              <a:t>中）。</a:t>
            </a:r>
          </a:p>
          <a:p>
            <a:pPr indent="-170815" fontAlgn="auto">
              <a:lnSpc>
                <a:spcPct val="170000"/>
              </a:lnSpc>
              <a:spcAft>
                <a:spcPts val="0"/>
              </a:spcAft>
              <a:defRPr/>
            </a:pPr>
            <a:r>
              <a:rPr lang="zh-CN" altLang="en-US" sz="7000" dirty="0" smtClean="0"/>
              <a:t>解：根据题意，用</a:t>
            </a:r>
            <a:r>
              <a:rPr lang="en-US" sz="7000" dirty="0" smtClean="0"/>
              <a:t>R0</a:t>
            </a:r>
            <a:r>
              <a:rPr lang="zh-CN" altLang="en-US" sz="7000" dirty="0" smtClean="0"/>
              <a:t>作间址寄存器，每做一次加法，</a:t>
            </a:r>
            <a:r>
              <a:rPr lang="en-US" sz="7000" dirty="0" smtClean="0"/>
              <a:t>R0</a:t>
            </a:r>
            <a:r>
              <a:rPr lang="zh-CN" altLang="en-US" sz="7000" dirty="0" smtClean="0"/>
              <a:t>加</a:t>
            </a:r>
            <a:r>
              <a:rPr lang="en-US" sz="7000" dirty="0" smtClean="0"/>
              <a:t>1</a:t>
            </a:r>
            <a:r>
              <a:rPr lang="zh-CN" altLang="en-US" sz="7000" dirty="0" smtClean="0"/>
              <a:t>，指向一数据地址；</a:t>
            </a:r>
            <a:r>
              <a:rPr lang="en-US" sz="7000" dirty="0" smtClean="0"/>
              <a:t>R5</a:t>
            </a:r>
            <a:r>
              <a:rPr lang="zh-CN" altLang="en-US" sz="7000" dirty="0" smtClean="0"/>
              <a:t>为循环次数寄存器，控制循环次数，和放在</a:t>
            </a:r>
            <a:r>
              <a:rPr lang="en-US" sz="7000" dirty="0" smtClean="0"/>
              <a:t>R2</a:t>
            </a:r>
            <a:r>
              <a:rPr lang="zh-CN" altLang="en-US" sz="7000" dirty="0" smtClean="0"/>
              <a:t>、</a:t>
            </a:r>
            <a:r>
              <a:rPr lang="en-US" sz="7000" dirty="0" smtClean="0"/>
              <a:t>R3</a:t>
            </a:r>
            <a:r>
              <a:rPr lang="zh-CN" altLang="en-US" sz="7000" dirty="0" smtClean="0"/>
              <a:t>。</a:t>
            </a:r>
          </a:p>
          <a:p>
            <a:pPr indent="-170815" algn="just" fontAlgn="auto">
              <a:spcAft>
                <a:spcPts val="0"/>
              </a:spcAft>
              <a:buFontTx/>
              <a:buNone/>
              <a:defRPr/>
            </a:pPr>
            <a:endParaRPr lang="en-US" altLang="zh-CN" sz="2800" b="1" dirty="0" smtClean="0">
              <a:latin typeface="楷体_GB2312" pitchFamily="49" charset="-122"/>
              <a:ea typeface="楷体_GB2312" pitchFamily="49" charset="-122"/>
            </a:endParaRPr>
          </a:p>
          <a:p>
            <a:pPr indent="-170815" algn="just" fontAlgn="auto">
              <a:spcAft>
                <a:spcPts val="0"/>
              </a:spcAft>
              <a:buFontTx/>
              <a:buNone/>
              <a:defRPr/>
            </a:pPr>
            <a:endParaRPr lang="en-US" altLang="zh-CN" sz="2800" b="1" dirty="0" smtClean="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071538" y="428604"/>
            <a:ext cx="6429420" cy="844571"/>
          </a:xfrm>
        </p:spPr>
        <p:txBody>
          <a:bodyPr>
            <a:noAutofit/>
          </a:bodyPr>
          <a:lstStyle/>
          <a:p>
            <a:pPr fontAlgn="auto">
              <a:spcAft>
                <a:spcPts val="0"/>
              </a:spcAft>
              <a:defRPr/>
            </a:pPr>
            <a:r>
              <a:rPr lang="zh-CN" altLang="en-US" sz="3600" dirty="0" smtClean="0">
                <a:solidFill>
                  <a:srgbClr val="0000FF"/>
                </a:solidFill>
                <a:latin typeface="楷体_GB2312" pitchFamily="49" charset="-122"/>
                <a:ea typeface="楷体_GB2312" pitchFamily="49" charset="-122"/>
              </a:rPr>
              <a:t>  汇编语言程序设计示例</a:t>
            </a:r>
          </a:p>
        </p:txBody>
      </p:sp>
      <p:pic>
        <p:nvPicPr>
          <p:cNvPr id="402434" name="图片 6" descr="程序循环.jpg"/>
          <p:cNvPicPr>
            <a:picLocks noChangeAspect="1"/>
          </p:cNvPicPr>
          <p:nvPr/>
        </p:nvPicPr>
        <p:blipFill>
          <a:blip r:embed="rId2"/>
          <a:srcRect/>
          <a:stretch>
            <a:fillRect/>
          </a:stretch>
        </p:blipFill>
        <p:spPr bwMode="auto">
          <a:xfrm>
            <a:off x="176213" y="1500188"/>
            <a:ext cx="8961437" cy="4214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071538" y="428604"/>
            <a:ext cx="6429420" cy="844571"/>
          </a:xfrm>
        </p:spPr>
        <p:txBody>
          <a:bodyPr>
            <a:noAutofit/>
          </a:bodyPr>
          <a:lstStyle/>
          <a:p>
            <a:pPr fontAlgn="auto">
              <a:spcAft>
                <a:spcPts val="0"/>
              </a:spcAft>
              <a:defRPr/>
            </a:pPr>
            <a:r>
              <a:rPr lang="zh-CN" altLang="en-US" sz="3600" dirty="0" smtClean="0">
                <a:solidFill>
                  <a:srgbClr val="0000FF"/>
                </a:solidFill>
                <a:latin typeface="楷体_GB2312" pitchFamily="49" charset="-122"/>
                <a:ea typeface="楷体_GB2312" pitchFamily="49" charset="-122"/>
              </a:rPr>
              <a:t>汇编语言程序设计示例</a:t>
            </a:r>
          </a:p>
        </p:txBody>
      </p:sp>
      <p:sp>
        <p:nvSpPr>
          <p:cNvPr id="403458" name="Rectangle 3"/>
          <p:cNvSpPr>
            <a:spLocks noGrp="1" noChangeArrowheads="1"/>
          </p:cNvSpPr>
          <p:nvPr>
            <p:ph type="body" idx="1"/>
          </p:nvPr>
        </p:nvSpPr>
        <p:spPr bwMode="auto">
          <a:xfrm>
            <a:off x="395288" y="1214438"/>
            <a:ext cx="8458200" cy="5643562"/>
          </a:xfrm>
        </p:spPr>
        <p:txBody>
          <a:bodyPr wrap="square" numCol="1" anchor="t" anchorCtr="0" compatLnSpc="1">
            <a:prstTxWarp prst="textNoShape">
              <a:avLst/>
            </a:prstTxWarp>
          </a:bodyPr>
          <a:lstStyle/>
          <a:p>
            <a:pPr algn="just">
              <a:buFontTx/>
              <a:buNone/>
            </a:pPr>
            <a:r>
              <a:rPr lang="en-US" altLang="zh-CN" sz="3200" b="1" smtClean="0">
                <a:latin typeface="楷体_GB2312"/>
                <a:ea typeface="楷体_GB2312"/>
                <a:cs typeface="楷体_GB2312"/>
              </a:rPr>
              <a:t>3</a:t>
            </a:r>
            <a:r>
              <a:rPr lang="zh-CN" altLang="en-US" sz="3200" b="1" smtClean="0">
                <a:latin typeface="楷体_GB2312"/>
                <a:ea typeface="楷体_GB2312"/>
                <a:cs typeface="楷体_GB2312"/>
              </a:rPr>
              <a:t>）</a:t>
            </a:r>
            <a:r>
              <a:rPr lang="zh-CN" altLang="en-US" sz="3200" b="1" smtClean="0">
                <a:solidFill>
                  <a:srgbClr val="00B050"/>
                </a:solidFill>
                <a:latin typeface="楷体_GB2312"/>
                <a:ea typeface="楷体_GB2312"/>
                <a:cs typeface="楷体_GB2312"/>
              </a:rPr>
              <a:t>循环次数未知的循环程序</a:t>
            </a:r>
            <a:endParaRPr lang="en-US" altLang="zh-CN" sz="3200" b="1" smtClean="0">
              <a:solidFill>
                <a:srgbClr val="00B050"/>
              </a:solidFill>
              <a:latin typeface="楷体_GB2312"/>
              <a:ea typeface="楷体_GB2312"/>
              <a:cs typeface="楷体_GB2312"/>
            </a:endParaRPr>
          </a:p>
          <a:p>
            <a:pPr algn="just">
              <a:buFontTx/>
              <a:buNone/>
            </a:pPr>
            <a:r>
              <a:rPr lang="zh-CN" altLang="en-US" sz="2800" smtClean="0"/>
              <a:t>有以</a:t>
            </a:r>
            <a:r>
              <a:rPr lang="en-US" altLang="zh-CN" sz="2800" smtClean="0"/>
              <a:t>0DH</a:t>
            </a:r>
            <a:r>
              <a:rPr lang="zh-CN" altLang="en-US" sz="2800" smtClean="0"/>
              <a:t>为结束标志的字符串依次存放在内部</a:t>
            </a:r>
            <a:r>
              <a:rPr lang="en-US" altLang="zh-CN" sz="2800" smtClean="0"/>
              <a:t>RAM</a:t>
            </a:r>
            <a:r>
              <a:rPr lang="zh-CN" altLang="en-US" sz="2800" smtClean="0"/>
              <a:t>中从</a:t>
            </a:r>
            <a:r>
              <a:rPr lang="en-US" altLang="zh-CN" sz="2800" smtClean="0"/>
              <a:t>50H</a:t>
            </a:r>
            <a:r>
              <a:rPr lang="zh-CN" altLang="en-US" sz="2800" smtClean="0"/>
              <a:t>单元开始的连续单元中，测试该字符串长度。</a:t>
            </a:r>
            <a:endParaRPr lang="en-US" altLang="zh-CN" sz="2800" smtClean="0"/>
          </a:p>
          <a:p>
            <a:r>
              <a:rPr lang="en-US" altLang="zh-CN" sz="2800" smtClean="0"/>
              <a:t>COVNT:MOV R0</a:t>
            </a:r>
            <a:r>
              <a:rPr lang="zh-CN" altLang="en-US" sz="2800" smtClean="0"/>
              <a:t>，</a:t>
            </a:r>
            <a:r>
              <a:rPr lang="en-US" altLang="zh-CN" sz="2800" smtClean="0"/>
              <a:t>#4FH</a:t>
            </a:r>
            <a:endParaRPr lang="zh-CN" altLang="en-US" sz="2800" smtClean="0"/>
          </a:p>
          <a:p>
            <a:r>
              <a:rPr lang="en-US" altLang="zh-CN" sz="2800" smtClean="0"/>
              <a:t>      MOV R2</a:t>
            </a:r>
            <a:r>
              <a:rPr lang="zh-CN" altLang="en-US" sz="2800" smtClean="0"/>
              <a:t>，</a:t>
            </a:r>
            <a:r>
              <a:rPr lang="en-US" altLang="zh-CN" sz="2800" smtClean="0"/>
              <a:t>#0FFH</a:t>
            </a:r>
            <a:endParaRPr lang="zh-CN" altLang="en-US" sz="2800" smtClean="0"/>
          </a:p>
          <a:p>
            <a:r>
              <a:rPr lang="en-US" altLang="zh-CN" sz="2800" smtClean="0"/>
              <a:t>LOOP: INC R0    </a:t>
            </a:r>
          </a:p>
          <a:p>
            <a:r>
              <a:rPr lang="en-US" altLang="zh-CN" sz="2800" smtClean="0"/>
              <a:t>      INC R2   </a:t>
            </a:r>
          </a:p>
          <a:p>
            <a:r>
              <a:rPr lang="en-US" altLang="zh-CN" sz="2800" smtClean="0"/>
              <a:t>      CJNE @R0</a:t>
            </a:r>
            <a:r>
              <a:rPr lang="zh-CN" altLang="en-US" sz="2800" smtClean="0"/>
              <a:t>，</a:t>
            </a:r>
            <a:r>
              <a:rPr lang="en-US" altLang="zh-CN" sz="2800" smtClean="0"/>
              <a:t>#0DH,LOOP</a:t>
            </a:r>
          </a:p>
          <a:p>
            <a:r>
              <a:rPr lang="en-US" altLang="zh-CN" sz="2800" smtClean="0"/>
              <a:t>      END</a:t>
            </a:r>
            <a:endParaRPr lang="zh-CN" altLang="en-US" sz="2800" smtClean="0"/>
          </a:p>
          <a:p>
            <a:pPr algn="just">
              <a:buFontTx/>
              <a:buNone/>
            </a:pPr>
            <a:r>
              <a:rPr lang="zh-CN" altLang="en-US" sz="2800" b="1" smtClean="0">
                <a:latin typeface="楷体_GB2312"/>
                <a:ea typeface="楷体_GB2312"/>
                <a:cs typeface="楷体_GB2312"/>
              </a:rPr>
              <a:t>（请注意：</a:t>
            </a:r>
            <a:r>
              <a:rPr lang="en-US" altLang="zh-CN" sz="2800" b="1" smtClean="0">
                <a:latin typeface="楷体_GB2312"/>
                <a:ea typeface="楷体_GB2312"/>
                <a:cs typeface="楷体_GB2312"/>
              </a:rPr>
              <a:t>END</a:t>
            </a:r>
            <a:r>
              <a:rPr lang="zh-CN" altLang="en-US" sz="2800" b="1" smtClean="0">
                <a:latin typeface="楷体_GB2312"/>
                <a:ea typeface="楷体_GB2312"/>
                <a:cs typeface="楷体_GB2312"/>
              </a:rPr>
              <a:t>并非“停机”指令，为说明简单而已）</a:t>
            </a:r>
            <a:endParaRPr lang="en-US" altLang="zh-CN" sz="2800" b="1" smtClean="0">
              <a:latin typeface="楷体_GB2312"/>
              <a:ea typeface="楷体_GB2312"/>
              <a:cs typeface="楷体_GB231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fontAlgn="auto">
              <a:spcAft>
                <a:spcPts val="0"/>
              </a:spcAft>
              <a:defRPr/>
            </a:pPr>
            <a:r>
              <a:rPr lang="en-US" altLang="zh-CN" sz="4000" dirty="0" smtClean="0">
                <a:solidFill>
                  <a:srgbClr val="002060"/>
                </a:solidFill>
              </a:rPr>
              <a:t>1   </a:t>
            </a:r>
            <a:r>
              <a:rPr lang="zh-CN" altLang="en-US" sz="4000" dirty="0" smtClean="0">
                <a:solidFill>
                  <a:srgbClr val="002060"/>
                </a:solidFill>
              </a:rPr>
              <a:t>计算机基础 </a:t>
            </a:r>
          </a:p>
        </p:txBody>
      </p:sp>
      <p:sp>
        <p:nvSpPr>
          <p:cNvPr id="23554" name="Rectangle 3"/>
          <p:cNvSpPr>
            <a:spLocks noGrp="1" noChangeArrowheads="1"/>
          </p:cNvSpPr>
          <p:nvPr>
            <p:ph type="body" idx="1"/>
          </p:nvPr>
        </p:nvSpPr>
        <p:spPr bwMode="auto">
          <a:xfrm>
            <a:off x="750888" y="1698625"/>
            <a:ext cx="7750175" cy="3444875"/>
          </a:xfrm>
        </p:spPr>
        <p:txBody>
          <a:bodyPr wrap="square" numCol="1" anchor="t" anchorCtr="0" compatLnSpc="1">
            <a:prstTxWarp prst="textNoShape">
              <a:avLst/>
            </a:prstTxWarp>
          </a:bodyPr>
          <a:lstStyle/>
          <a:p>
            <a:pPr>
              <a:lnSpc>
                <a:spcPct val="80000"/>
              </a:lnSpc>
              <a:buFontTx/>
              <a:buNone/>
            </a:pPr>
            <a:r>
              <a:rPr lang="en-US" altLang="zh-CN" sz="2800" b="1" smtClean="0">
                <a:solidFill>
                  <a:srgbClr val="002060"/>
                </a:solidFill>
              </a:rPr>
              <a:t>1-1 </a:t>
            </a:r>
            <a:r>
              <a:rPr lang="zh-CN" altLang="en-US" sz="2800" b="1" smtClean="0">
                <a:solidFill>
                  <a:srgbClr val="002060"/>
                </a:solidFill>
              </a:rPr>
              <a:t>计算机中的数和编码系统</a:t>
            </a:r>
            <a:endParaRPr lang="en-US" altLang="zh-CN" sz="2800" b="1" smtClean="0">
              <a:solidFill>
                <a:srgbClr val="002060"/>
              </a:solidFill>
            </a:endParaRPr>
          </a:p>
          <a:p>
            <a:pPr>
              <a:lnSpc>
                <a:spcPct val="80000"/>
              </a:lnSpc>
              <a:buFontTx/>
              <a:buNone/>
            </a:pPr>
            <a:r>
              <a:rPr lang="en-US" altLang="zh-CN" sz="2800" b="1" smtClean="0">
                <a:solidFill>
                  <a:srgbClr val="002060"/>
                </a:solidFill>
              </a:rPr>
              <a:t>1-1-1 </a:t>
            </a:r>
            <a:r>
              <a:rPr lang="zh-CN" altLang="en-US" sz="2800" b="1" smtClean="0">
                <a:solidFill>
                  <a:srgbClr val="002060"/>
                </a:solidFill>
              </a:rPr>
              <a:t>各种数制</a:t>
            </a:r>
            <a:endParaRPr lang="en-US" altLang="zh-CN" sz="2800" b="1" smtClean="0">
              <a:solidFill>
                <a:srgbClr val="002060"/>
              </a:solidFill>
            </a:endParaRPr>
          </a:p>
          <a:p>
            <a:pPr>
              <a:lnSpc>
                <a:spcPct val="80000"/>
              </a:lnSpc>
              <a:buFontTx/>
              <a:buNone/>
            </a:pPr>
            <a:r>
              <a:rPr lang="zh-CN" altLang="en-US" sz="2800" smtClean="0">
                <a:solidFill>
                  <a:srgbClr val="FF0000"/>
                </a:solidFill>
              </a:rPr>
              <a:t>数制就是计数的方法与法则。</a:t>
            </a:r>
            <a:endParaRPr lang="en-US" altLang="zh-CN" sz="2800" smtClean="0">
              <a:solidFill>
                <a:srgbClr val="FF0000"/>
              </a:solidFill>
            </a:endParaRPr>
          </a:p>
          <a:p>
            <a:pPr>
              <a:lnSpc>
                <a:spcPct val="80000"/>
              </a:lnSpc>
              <a:buFontTx/>
              <a:buNone/>
            </a:pPr>
            <a:endParaRPr lang="en-US" altLang="zh-CN" sz="2800" b="1" smtClean="0">
              <a:solidFill>
                <a:srgbClr val="FF0000"/>
              </a:solidFill>
            </a:endParaRPr>
          </a:p>
          <a:p>
            <a:pPr>
              <a:lnSpc>
                <a:spcPct val="80000"/>
              </a:lnSpc>
              <a:buFontTx/>
              <a:buNone/>
            </a:pPr>
            <a:endParaRPr lang="zh-CN" altLang="en-US" sz="2800" b="1" smtClean="0">
              <a:solidFill>
                <a:schemeClr val="accent2"/>
              </a:solidFill>
            </a:endParaRPr>
          </a:p>
        </p:txBody>
      </p:sp>
      <p:sp>
        <p:nvSpPr>
          <p:cNvPr id="4" name="内容占位符 2"/>
          <p:cNvSpPr txBox="1">
            <a:spLocks/>
          </p:cNvSpPr>
          <p:nvPr/>
        </p:nvSpPr>
        <p:spPr>
          <a:xfrm>
            <a:off x="457200" y="3071813"/>
            <a:ext cx="8229600" cy="1428750"/>
          </a:xfrm>
          <a:prstGeom prst="rect">
            <a:avLst/>
          </a:prstGeom>
        </p:spPr>
        <p:txBody>
          <a:bodyPr>
            <a:normAutofit lnSpcReduction="10000"/>
          </a:bodyPr>
          <a:lstStyle/>
          <a:p>
            <a:pPr marL="171450" indent="-170815" defTabSz="685800" fontAlgn="auto">
              <a:lnSpc>
                <a:spcPct val="150000"/>
              </a:lnSpc>
              <a:spcBef>
                <a:spcPts val="750"/>
              </a:spcBef>
              <a:spcAft>
                <a:spcPts val="0"/>
              </a:spcAft>
              <a:buClr>
                <a:srgbClr val="656372"/>
              </a:buClr>
              <a:defRPr/>
            </a:pPr>
            <a:r>
              <a:rPr lang="zh-CN" altLang="en-US" sz="2800" b="1" dirty="0">
                <a:latin typeface="黑体" panose="02010609060101010101" pitchFamily="49" charset="-122"/>
                <a:ea typeface="黑体" panose="02010609060101010101" pitchFamily="49" charset="-122"/>
              </a:rPr>
              <a:t>从我们熟知的十进制数谈起：</a:t>
            </a:r>
            <a:endParaRPr lang="en-US" altLang="zh-CN" sz="2800" b="1" dirty="0">
              <a:latin typeface="黑体" panose="02010609060101010101" pitchFamily="49" charset="-122"/>
              <a:ea typeface="黑体" panose="02010609060101010101" pitchFamily="49" charset="-122"/>
            </a:endParaRPr>
          </a:p>
          <a:p>
            <a:pPr marL="171450" indent="-170815" defTabSz="685800" fontAlgn="auto">
              <a:lnSpc>
                <a:spcPct val="150000"/>
              </a:lnSpc>
              <a:spcBef>
                <a:spcPts val="750"/>
              </a:spcBef>
              <a:spcAft>
                <a:spcPts val="0"/>
              </a:spcAft>
              <a:buClr>
                <a:srgbClr val="656372"/>
              </a:buClr>
              <a:defRPr/>
            </a:pPr>
            <a:r>
              <a:rPr lang="zh-CN" altLang="en-US" sz="2800" b="1" dirty="0">
                <a:latin typeface="黑体" panose="02010609060101010101" pitchFamily="49" charset="-122"/>
                <a:ea typeface="黑体" panose="02010609060101010101" pitchFamily="49" charset="-122"/>
              </a:rPr>
              <a:t>它有</a:t>
            </a:r>
            <a:r>
              <a:rPr lang="en-US" altLang="zh-CN" sz="2800" b="1" dirty="0">
                <a:latin typeface="黑体" panose="02010609060101010101" pitchFamily="49" charset="-122"/>
                <a:ea typeface="黑体" panose="02010609060101010101" pitchFamily="49" charset="-122"/>
              </a:rPr>
              <a:t>10</a:t>
            </a:r>
            <a:r>
              <a:rPr lang="zh-CN" altLang="en-US" sz="2800" b="1" dirty="0">
                <a:latin typeface="黑体" panose="02010609060101010101" pitchFamily="49" charset="-122"/>
                <a:ea typeface="黑体" panose="02010609060101010101" pitchFamily="49" charset="-122"/>
              </a:rPr>
              <a:t>个</a:t>
            </a:r>
            <a:r>
              <a:rPr lang="zh-CN" altLang="en-US" sz="2800" b="1" dirty="0">
                <a:solidFill>
                  <a:srgbClr val="FF0000"/>
                </a:solidFill>
                <a:latin typeface="黑体" panose="02010609060101010101" pitchFamily="49" charset="-122"/>
                <a:ea typeface="黑体" panose="02010609060101010101" pitchFamily="49" charset="-122"/>
              </a:rPr>
              <a:t>数符</a:t>
            </a: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0</a:t>
            </a: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9</a:t>
            </a:r>
            <a:r>
              <a:rPr lang="zh-CN" altLang="en-US" sz="2800" b="1" dirty="0">
                <a:latin typeface="黑体" panose="02010609060101010101" pitchFamily="49" charset="-122"/>
                <a:ea typeface="黑体" panose="02010609060101010101" pitchFamily="49" charset="-122"/>
              </a:rPr>
              <a:t>），</a:t>
            </a:r>
            <a:endParaRPr lang="en-US" altLang="zh-CN" sz="2800" b="1" dirty="0">
              <a:solidFill>
                <a:srgbClr val="FF0000"/>
              </a:solidFill>
              <a:latin typeface="黑体" panose="02010609060101010101" pitchFamily="49" charset="-122"/>
              <a:ea typeface="黑体" panose="02010609060101010101" pitchFamily="49" charset="-122"/>
            </a:endParaRPr>
          </a:p>
        </p:txBody>
      </p:sp>
      <p:sp>
        <p:nvSpPr>
          <p:cNvPr id="6" name="TextBox 5"/>
          <p:cNvSpPr txBox="1">
            <a:spLocks noChangeArrowheads="1"/>
          </p:cNvSpPr>
          <p:nvPr/>
        </p:nvSpPr>
        <p:spPr bwMode="auto">
          <a:xfrm>
            <a:off x="4643438" y="3929063"/>
            <a:ext cx="3929062" cy="523875"/>
          </a:xfrm>
          <a:prstGeom prst="rect">
            <a:avLst/>
          </a:prstGeom>
          <a:noFill/>
          <a:ln w="9525">
            <a:noFill/>
            <a:miter lim="800000"/>
            <a:headEnd/>
            <a:tailEnd/>
          </a:ln>
        </p:spPr>
        <p:txBody>
          <a:bodyPr>
            <a:spAutoFit/>
          </a:bodyPr>
          <a:lstStyle/>
          <a:p>
            <a:r>
              <a:rPr lang="zh-CN" altLang="en-US" sz="2800" b="1">
                <a:latin typeface="黑体" pitchFamily="49" charset="-122"/>
                <a:ea typeface="黑体" pitchFamily="49" charset="-122"/>
              </a:rPr>
              <a:t>分别表示</a:t>
            </a:r>
            <a:r>
              <a:rPr lang="en-US" altLang="zh-CN" sz="2800" b="1">
                <a:latin typeface="黑体" pitchFamily="49" charset="-122"/>
                <a:ea typeface="黑体" pitchFamily="49" charset="-122"/>
              </a:rPr>
              <a:t> 0</a:t>
            </a:r>
            <a:r>
              <a:rPr lang="zh-CN" altLang="en-US" sz="2800" b="1">
                <a:latin typeface="黑体" pitchFamily="49" charset="-122"/>
                <a:ea typeface="黑体" pitchFamily="49" charset="-122"/>
              </a:rPr>
              <a:t>～</a:t>
            </a:r>
            <a:r>
              <a:rPr lang="en-US" altLang="zh-CN" sz="2800" b="1">
                <a:latin typeface="黑体" pitchFamily="49" charset="-122"/>
                <a:ea typeface="黑体" pitchFamily="49" charset="-122"/>
              </a:rPr>
              <a:t>9</a:t>
            </a:r>
            <a:r>
              <a:rPr lang="zh-CN" altLang="en-US" sz="2800" b="1">
                <a:latin typeface="黑体" pitchFamily="49" charset="-122"/>
                <a:ea typeface="黑体" pitchFamily="49" charset="-122"/>
              </a:rPr>
              <a:t>的</a:t>
            </a:r>
            <a:r>
              <a:rPr lang="zh-CN" altLang="en-US" sz="2800" b="1">
                <a:solidFill>
                  <a:srgbClr val="FF0000"/>
                </a:solidFill>
                <a:latin typeface="黑体" pitchFamily="49" charset="-122"/>
                <a:ea typeface="黑体" pitchFamily="49" charset="-122"/>
              </a:rPr>
              <a:t>数值</a:t>
            </a:r>
            <a:endParaRPr lang="zh-CN" altLang="en-US" sz="2800">
              <a:ea typeface="黑体" pitchFamily="49" charset="-122"/>
            </a:endParaRPr>
          </a:p>
        </p:txBody>
      </p:sp>
      <p:sp>
        <p:nvSpPr>
          <p:cNvPr id="7" name="TextBox 6"/>
          <p:cNvSpPr txBox="1">
            <a:spLocks noChangeArrowheads="1"/>
          </p:cNvSpPr>
          <p:nvPr/>
        </p:nvSpPr>
        <p:spPr bwMode="auto">
          <a:xfrm>
            <a:off x="428625" y="4643438"/>
            <a:ext cx="8286750" cy="523875"/>
          </a:xfrm>
          <a:prstGeom prst="rect">
            <a:avLst/>
          </a:prstGeom>
          <a:noFill/>
          <a:ln w="9525">
            <a:noFill/>
            <a:miter lim="800000"/>
            <a:headEnd/>
            <a:tailEnd/>
          </a:ln>
        </p:spPr>
        <p:txBody>
          <a:bodyPr>
            <a:spAutoFit/>
          </a:bodyPr>
          <a:lstStyle/>
          <a:p>
            <a:r>
              <a:rPr lang="zh-CN" altLang="en-US" sz="2800">
                <a:ea typeface="黑体" pitchFamily="49" charset="-122"/>
              </a:rPr>
              <a:t>为了表示超过</a:t>
            </a:r>
            <a:r>
              <a:rPr lang="en-US" altLang="zh-CN" sz="2800">
                <a:ea typeface="黑体" pitchFamily="49" charset="-122"/>
              </a:rPr>
              <a:t>9</a:t>
            </a:r>
            <a:r>
              <a:rPr lang="zh-CN" altLang="en-US" sz="2800">
                <a:ea typeface="黑体" pitchFamily="49" charset="-122"/>
              </a:rPr>
              <a:t>或者小于</a:t>
            </a:r>
            <a:r>
              <a:rPr lang="en-US" altLang="zh-CN" sz="2800">
                <a:ea typeface="黑体" pitchFamily="49" charset="-122"/>
              </a:rPr>
              <a:t>1</a:t>
            </a:r>
            <a:r>
              <a:rPr lang="zh-CN" altLang="en-US" sz="2800">
                <a:ea typeface="黑体" pitchFamily="49" charset="-122"/>
              </a:rPr>
              <a:t>的值</a:t>
            </a:r>
          </a:p>
        </p:txBody>
      </p:sp>
      <p:sp>
        <p:nvSpPr>
          <p:cNvPr id="8" name="TextBox 7"/>
          <p:cNvSpPr txBox="1">
            <a:spLocks noChangeArrowheads="1"/>
          </p:cNvSpPr>
          <p:nvPr/>
        </p:nvSpPr>
        <p:spPr bwMode="auto">
          <a:xfrm>
            <a:off x="5286375" y="4714875"/>
            <a:ext cx="3286125" cy="523875"/>
          </a:xfrm>
          <a:prstGeom prst="rect">
            <a:avLst/>
          </a:prstGeom>
          <a:noFill/>
          <a:ln w="9525">
            <a:noFill/>
            <a:miter lim="800000"/>
            <a:headEnd/>
            <a:tailEnd/>
          </a:ln>
        </p:spPr>
        <p:txBody>
          <a:bodyPr>
            <a:spAutoFit/>
          </a:bodyPr>
          <a:lstStyle/>
          <a:p>
            <a:r>
              <a:rPr lang="zh-CN" altLang="en-US" sz="2800">
                <a:ea typeface="黑体" pitchFamily="49" charset="-122"/>
              </a:rPr>
              <a:t>→ 位置表示法：</a:t>
            </a:r>
          </a:p>
        </p:txBody>
      </p:sp>
      <p:pic>
        <p:nvPicPr>
          <p:cNvPr id="144387" name="Picture 3"/>
          <p:cNvPicPr>
            <a:picLocks noChangeAspect="1" noChangeArrowheads="1"/>
          </p:cNvPicPr>
          <p:nvPr/>
        </p:nvPicPr>
        <p:blipFill>
          <a:blip r:embed="rId2"/>
          <a:srcRect/>
          <a:stretch>
            <a:fillRect/>
          </a:stretch>
        </p:blipFill>
        <p:spPr bwMode="auto">
          <a:xfrm>
            <a:off x="1428750" y="5286375"/>
            <a:ext cx="5153025" cy="1165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nodeType="clickEffect">
                                  <p:stCondLst>
                                    <p:cond delay="0"/>
                                  </p:stCondLst>
                                  <p:childTnLst>
                                    <p:set>
                                      <p:cBhvr>
                                        <p:cTn id="30" dur="1" fill="hold">
                                          <p:stCondLst>
                                            <p:cond delay="0"/>
                                          </p:stCondLst>
                                        </p:cTn>
                                        <p:tgtEl>
                                          <p:spTgt spid="144387"/>
                                        </p:tgtEl>
                                        <p:attrNameLst>
                                          <p:attrName>style.visibility</p:attrName>
                                        </p:attrNameLst>
                                      </p:cBhvr>
                                      <p:to>
                                        <p:strVal val="visible"/>
                                      </p:to>
                                    </p:set>
                                    <p:animEffect transition="in" filter="box(in)">
                                      <p:cBhvr>
                                        <p:cTn id="31" dur="500"/>
                                        <p:tgtEl>
                                          <p:spTgt spid="144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071538" y="428604"/>
            <a:ext cx="6429420" cy="844571"/>
          </a:xfrm>
        </p:spPr>
        <p:txBody>
          <a:bodyPr>
            <a:noAutofit/>
          </a:bodyPr>
          <a:lstStyle/>
          <a:p>
            <a:pPr fontAlgn="auto">
              <a:spcAft>
                <a:spcPts val="0"/>
              </a:spcAft>
              <a:defRPr/>
            </a:pPr>
            <a:r>
              <a:rPr lang="zh-CN" altLang="en-US" sz="3600" dirty="0" smtClean="0">
                <a:solidFill>
                  <a:srgbClr val="0000FF"/>
                </a:solidFill>
                <a:latin typeface="楷体_GB2312" pitchFamily="49" charset="-122"/>
                <a:ea typeface="楷体_GB2312" pitchFamily="49" charset="-122"/>
              </a:rPr>
              <a:t>汇编语言程序设计示例</a:t>
            </a:r>
          </a:p>
        </p:txBody>
      </p:sp>
      <p:sp>
        <p:nvSpPr>
          <p:cNvPr id="404482" name="Rectangle 3"/>
          <p:cNvSpPr>
            <a:spLocks noGrp="1" noChangeArrowheads="1"/>
          </p:cNvSpPr>
          <p:nvPr>
            <p:ph type="body" idx="1"/>
          </p:nvPr>
        </p:nvSpPr>
        <p:spPr bwMode="auto">
          <a:xfrm>
            <a:off x="395288" y="1214438"/>
            <a:ext cx="8458200" cy="5643562"/>
          </a:xfrm>
        </p:spPr>
        <p:txBody>
          <a:bodyPr wrap="square" numCol="1" anchor="t" anchorCtr="0" compatLnSpc="1">
            <a:prstTxWarp prst="textNoShape">
              <a:avLst/>
            </a:prstTxWarp>
          </a:bodyPr>
          <a:lstStyle/>
          <a:p>
            <a:pPr algn="just">
              <a:buFontTx/>
              <a:buNone/>
            </a:pPr>
            <a:r>
              <a:rPr lang="en-US" altLang="zh-CN" sz="3200" b="1" smtClean="0">
                <a:latin typeface="楷体_GB2312"/>
                <a:ea typeface="楷体_GB2312"/>
                <a:cs typeface="楷体_GB2312"/>
              </a:rPr>
              <a:t>4</a:t>
            </a:r>
            <a:r>
              <a:rPr lang="zh-CN" altLang="en-US" sz="3200" b="1" smtClean="0">
                <a:latin typeface="楷体_GB2312"/>
                <a:ea typeface="楷体_GB2312"/>
                <a:cs typeface="楷体_GB2312"/>
              </a:rPr>
              <a:t>）</a:t>
            </a:r>
            <a:r>
              <a:rPr lang="zh-CN" altLang="en-US" sz="3200" b="1" smtClean="0">
                <a:solidFill>
                  <a:srgbClr val="00B050"/>
                </a:solidFill>
                <a:latin typeface="楷体_GB2312"/>
                <a:ea typeface="楷体_GB2312"/>
                <a:cs typeface="楷体_GB2312"/>
              </a:rPr>
              <a:t>软件延时程序（子程序）</a:t>
            </a:r>
            <a:endParaRPr lang="en-US" altLang="zh-CN" sz="3200" b="1" smtClean="0">
              <a:solidFill>
                <a:srgbClr val="00B050"/>
              </a:solidFill>
              <a:latin typeface="楷体_GB2312"/>
              <a:ea typeface="楷体_GB2312"/>
              <a:cs typeface="楷体_GB2312"/>
            </a:endParaRPr>
          </a:p>
          <a:p>
            <a:r>
              <a:rPr lang="en-US" sz="3200" smtClean="0"/>
              <a:t>      </a:t>
            </a:r>
            <a:r>
              <a:rPr lang="en-US" altLang="zh-CN" sz="3200" smtClean="0"/>
              <a:t>ORG      8060H                          </a:t>
            </a:r>
            <a:endParaRPr lang="zh-CN" altLang="en-US" sz="3200" smtClean="0"/>
          </a:p>
          <a:p>
            <a:r>
              <a:rPr lang="en-US" altLang="zh-CN" sz="3200" smtClean="0"/>
              <a:t>DELY: MOV      50H,#40H</a:t>
            </a:r>
            <a:endParaRPr lang="zh-CN" altLang="en-US" sz="3200" smtClean="0"/>
          </a:p>
          <a:p>
            <a:r>
              <a:rPr lang="en-US" altLang="zh-CN" sz="3200" smtClean="0"/>
              <a:t> LP1</a:t>
            </a:r>
            <a:r>
              <a:rPr lang="zh-CN" altLang="en-US" sz="3200" smtClean="0"/>
              <a:t>：</a:t>
            </a:r>
            <a:r>
              <a:rPr lang="en-US" altLang="zh-CN" sz="3200" smtClean="0"/>
              <a:t>MOV      R3</a:t>
            </a:r>
            <a:r>
              <a:rPr lang="zh-CN" altLang="en-US" sz="3200" smtClean="0"/>
              <a:t>，</a:t>
            </a:r>
            <a:r>
              <a:rPr lang="en-US" altLang="zh-CN" sz="3200" smtClean="0"/>
              <a:t>#80H</a:t>
            </a:r>
            <a:endParaRPr lang="zh-CN" altLang="en-US" sz="3200" smtClean="0"/>
          </a:p>
          <a:p>
            <a:r>
              <a:rPr lang="en-US" altLang="zh-CN" sz="3200" smtClean="0"/>
              <a:t> LP2</a:t>
            </a:r>
            <a:r>
              <a:rPr lang="zh-CN" altLang="en-US" sz="3200" smtClean="0"/>
              <a:t>：</a:t>
            </a:r>
            <a:r>
              <a:rPr lang="en-US" altLang="zh-CN" sz="3200" smtClean="0"/>
              <a:t>MOV      R4</a:t>
            </a:r>
            <a:r>
              <a:rPr lang="zh-CN" altLang="en-US" sz="3200" smtClean="0"/>
              <a:t>，</a:t>
            </a:r>
            <a:r>
              <a:rPr lang="en-US" altLang="zh-CN" sz="3200" smtClean="0"/>
              <a:t>#00H </a:t>
            </a:r>
          </a:p>
          <a:p>
            <a:r>
              <a:rPr lang="en-US" altLang="zh-CN" sz="3200" smtClean="0"/>
              <a:t>LP3</a:t>
            </a:r>
            <a:r>
              <a:rPr lang="zh-CN" altLang="en-US" sz="3200" smtClean="0"/>
              <a:t>： </a:t>
            </a:r>
            <a:r>
              <a:rPr lang="en-US" altLang="zh-CN" sz="3200" smtClean="0"/>
              <a:t>DJNZ   R4</a:t>
            </a:r>
            <a:r>
              <a:rPr lang="zh-CN" altLang="en-US" sz="3200" smtClean="0"/>
              <a:t>，</a:t>
            </a:r>
            <a:r>
              <a:rPr lang="en-US" altLang="zh-CN" sz="3200" smtClean="0"/>
              <a:t>LP3 </a:t>
            </a:r>
          </a:p>
          <a:p>
            <a:r>
              <a:rPr lang="en-US" sz="3200" smtClean="0"/>
              <a:t>      </a:t>
            </a:r>
            <a:r>
              <a:rPr lang="en-US" altLang="zh-CN" sz="3200" smtClean="0"/>
              <a:t>DJNZ   R3.LP2 </a:t>
            </a:r>
          </a:p>
          <a:p>
            <a:r>
              <a:rPr lang="en-US" sz="3200" smtClean="0"/>
              <a:t>      </a:t>
            </a:r>
            <a:r>
              <a:rPr lang="en-US" altLang="zh-CN" sz="3200" smtClean="0"/>
              <a:t>DJNZ   50H,LP1</a:t>
            </a:r>
            <a:endParaRPr lang="zh-CN" altLang="en-US" sz="3200" smtClean="0"/>
          </a:p>
          <a:p>
            <a:r>
              <a:rPr lang="en-US" altLang="zh-CN" sz="3200" smtClean="0"/>
              <a:t>      RET</a:t>
            </a:r>
            <a:endParaRPr lang="en-US" altLang="zh-CN" sz="3200" b="1" smtClean="0">
              <a:solidFill>
                <a:srgbClr val="00B050"/>
              </a:solidFill>
              <a:latin typeface="楷体_GB2312"/>
              <a:ea typeface="楷体_GB2312"/>
              <a:cs typeface="楷体_GB231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071538" y="428604"/>
            <a:ext cx="6429420" cy="844571"/>
          </a:xfrm>
        </p:spPr>
        <p:txBody>
          <a:bodyPr>
            <a:noAutofit/>
          </a:bodyPr>
          <a:lstStyle/>
          <a:p>
            <a:pPr fontAlgn="auto">
              <a:spcAft>
                <a:spcPts val="0"/>
              </a:spcAft>
              <a:defRPr/>
            </a:pPr>
            <a:r>
              <a:rPr lang="zh-CN" altLang="en-US" sz="3600" dirty="0" smtClean="0">
                <a:solidFill>
                  <a:srgbClr val="0000FF"/>
                </a:solidFill>
                <a:latin typeface="楷体_GB2312" pitchFamily="49" charset="-122"/>
                <a:ea typeface="楷体_GB2312" pitchFamily="49" charset="-122"/>
              </a:rPr>
              <a:t>汇编语言程序设计示例</a:t>
            </a:r>
          </a:p>
        </p:txBody>
      </p:sp>
      <p:sp>
        <p:nvSpPr>
          <p:cNvPr id="405506" name="Rectangle 3"/>
          <p:cNvSpPr>
            <a:spLocks noGrp="1" noChangeArrowheads="1"/>
          </p:cNvSpPr>
          <p:nvPr>
            <p:ph type="body" idx="1"/>
          </p:nvPr>
        </p:nvSpPr>
        <p:spPr bwMode="auto">
          <a:xfrm>
            <a:off x="395288" y="1214438"/>
            <a:ext cx="8458200" cy="5643562"/>
          </a:xfrm>
        </p:spPr>
        <p:txBody>
          <a:bodyPr wrap="square" numCol="1" anchor="t" anchorCtr="0" compatLnSpc="1">
            <a:prstTxWarp prst="textNoShape">
              <a:avLst/>
            </a:prstTxWarp>
          </a:bodyPr>
          <a:lstStyle/>
          <a:p>
            <a:pPr algn="just">
              <a:buFontTx/>
              <a:buNone/>
            </a:pPr>
            <a:r>
              <a:rPr lang="en-US" altLang="zh-CN" sz="3200" b="1" smtClean="0">
                <a:latin typeface="楷体_GB2312"/>
                <a:ea typeface="楷体_GB2312"/>
                <a:cs typeface="楷体_GB2312"/>
              </a:rPr>
              <a:t>4</a:t>
            </a:r>
            <a:r>
              <a:rPr lang="zh-CN" altLang="en-US" sz="3200" b="1" smtClean="0">
                <a:latin typeface="楷体_GB2312"/>
                <a:ea typeface="楷体_GB2312"/>
                <a:cs typeface="楷体_GB2312"/>
              </a:rPr>
              <a:t>）</a:t>
            </a:r>
            <a:r>
              <a:rPr lang="zh-CN" altLang="en-US" sz="3200" b="1" smtClean="0">
                <a:solidFill>
                  <a:srgbClr val="00B050"/>
                </a:solidFill>
                <a:latin typeface="楷体_GB2312"/>
                <a:ea typeface="楷体_GB2312"/>
                <a:cs typeface="楷体_GB2312"/>
              </a:rPr>
              <a:t>软件延时程序（子程序）延时时间计算</a:t>
            </a:r>
            <a:endParaRPr lang="en-US" altLang="zh-CN" sz="3200" b="1" smtClean="0">
              <a:solidFill>
                <a:srgbClr val="00B050"/>
              </a:solidFill>
              <a:latin typeface="楷体_GB2312"/>
              <a:ea typeface="楷体_GB2312"/>
              <a:cs typeface="楷体_GB2312"/>
            </a:endParaRPr>
          </a:p>
          <a:p>
            <a:pPr algn="just">
              <a:buFontTx/>
              <a:buNone/>
            </a:pPr>
            <a:endParaRPr lang="en-US" altLang="zh-CN" sz="3200" b="1" smtClean="0"/>
          </a:p>
          <a:p>
            <a:pPr algn="just">
              <a:lnSpc>
                <a:spcPct val="150000"/>
              </a:lnSpc>
              <a:buFontTx/>
              <a:buNone/>
            </a:pPr>
            <a:r>
              <a:rPr lang="zh-CN" altLang="en-US" sz="3200" b="1" smtClean="0"/>
              <a:t>延时时间</a:t>
            </a:r>
            <a:r>
              <a:rPr lang="en-US" altLang="zh-CN" sz="3200" b="1" smtClean="0"/>
              <a:t>t={[(</a:t>
            </a:r>
            <a:r>
              <a:rPr lang="zh-CN" altLang="en-US" sz="3200" b="1" smtClean="0"/>
              <a:t>内循环程序执行指令的总机器周期数</a:t>
            </a:r>
            <a:r>
              <a:rPr lang="en-US" sz="3200" b="1" smtClean="0"/>
              <a:t>*</a:t>
            </a:r>
            <a:r>
              <a:rPr lang="zh-CN" altLang="en-US" sz="3200" b="1" smtClean="0"/>
              <a:t>内循环执行次数</a:t>
            </a:r>
            <a:r>
              <a:rPr lang="en-US" altLang="zh-CN" sz="3200" b="1" smtClean="0"/>
              <a:t>)+</a:t>
            </a:r>
            <a:r>
              <a:rPr lang="zh-CN" altLang="en-US" sz="3200" b="1" smtClean="0"/>
              <a:t>中层循环所含指令的总机器周期数</a:t>
            </a:r>
            <a:r>
              <a:rPr lang="en-US" altLang="zh-CN" sz="3200" b="1" smtClean="0"/>
              <a:t>]*</a:t>
            </a:r>
            <a:r>
              <a:rPr lang="zh-CN" altLang="en-US" sz="3200" b="1" smtClean="0"/>
              <a:t>中循环执行次数</a:t>
            </a:r>
            <a:r>
              <a:rPr lang="en-US" altLang="zh-CN" sz="3200" b="1" smtClean="0"/>
              <a:t>+</a:t>
            </a:r>
            <a:r>
              <a:rPr lang="zh-CN" altLang="en-US" sz="3200" b="1" smtClean="0"/>
              <a:t>外循环所含指令的总机器周期数</a:t>
            </a:r>
            <a:r>
              <a:rPr lang="en-US" altLang="zh-CN" sz="3200" b="1" smtClean="0"/>
              <a:t>}*</a:t>
            </a:r>
            <a:r>
              <a:rPr lang="zh-CN" altLang="en-US" sz="3200" b="1" smtClean="0"/>
              <a:t>外循环执行次数</a:t>
            </a:r>
            <a:r>
              <a:rPr lang="en-US" sz="3200" b="1" smtClean="0"/>
              <a:t>*</a:t>
            </a:r>
            <a:r>
              <a:rPr lang="zh-CN" altLang="en-US" sz="3200" b="1" smtClean="0"/>
              <a:t>振荡周期</a:t>
            </a:r>
            <a:r>
              <a:rPr lang="en-US" altLang="zh-CN" sz="3200" b="1" smtClean="0"/>
              <a:t>T*12</a:t>
            </a:r>
            <a:r>
              <a:rPr lang="zh-CN" altLang="en-US" sz="3200" b="1" smtClean="0"/>
              <a:t>。</a:t>
            </a:r>
            <a:endParaRPr lang="en-US" altLang="zh-CN" sz="3200" b="1" smtClean="0">
              <a:solidFill>
                <a:srgbClr val="00B050"/>
              </a:solidFill>
              <a:latin typeface="楷体_GB2312"/>
              <a:ea typeface="楷体_GB2312"/>
              <a:cs typeface="楷体_GB231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4 </a:t>
            </a:r>
            <a:r>
              <a:rPr lang="zh-CN" altLang="en-US" sz="3600" dirty="0" smtClean="0"/>
              <a:t>输入输出</a:t>
            </a:r>
            <a:endParaRPr lang="zh-CN" altLang="en-US" sz="3600" dirty="0"/>
          </a:p>
        </p:txBody>
      </p:sp>
      <p:sp>
        <p:nvSpPr>
          <p:cNvPr id="406530" name="内容占位符 2"/>
          <p:cNvSpPr>
            <a:spLocks noGrp="1"/>
          </p:cNvSpPr>
          <p:nvPr>
            <p:ph idx="1"/>
          </p:nvPr>
        </p:nvSpPr>
        <p:spPr bwMode="auto">
          <a:xfrm>
            <a:off x="750888" y="1698625"/>
            <a:ext cx="7764462" cy="4462463"/>
          </a:xfrm>
        </p:spPr>
        <p:txBody>
          <a:bodyPr wrap="square" numCol="1" anchor="t" anchorCtr="0" compatLnSpc="1">
            <a:prstTxWarp prst="textNoShape">
              <a:avLst/>
            </a:prstTxWarp>
          </a:bodyPr>
          <a:lstStyle/>
          <a:p>
            <a:r>
              <a:rPr lang="en-US" altLang="zh-CN" sz="3200" smtClean="0"/>
              <a:t>4-1 </a:t>
            </a:r>
            <a:r>
              <a:rPr lang="zh-CN" altLang="en-US" sz="3200" smtClean="0"/>
              <a:t>基本概念</a:t>
            </a:r>
            <a:endParaRPr lang="en-US" altLang="zh-CN" sz="3200" smtClean="0"/>
          </a:p>
          <a:p>
            <a:r>
              <a:rPr lang="zh-CN" altLang="en-US" sz="3200" smtClean="0"/>
              <a:t>为实现</a:t>
            </a:r>
            <a:r>
              <a:rPr lang="en-US" altLang="zh-CN" sz="3200" smtClean="0"/>
              <a:t>CPU</a:t>
            </a:r>
            <a:r>
              <a:rPr lang="zh-CN" altLang="en-US" sz="3200" smtClean="0"/>
              <a:t>与外部设备之间的信息交换而提供对信号的调理、缓冲、数据锁存以及传输模式的变换等功能的电路或装置称为</a:t>
            </a:r>
            <a:r>
              <a:rPr lang="zh-CN" altLang="en-US" sz="3200" smtClean="0">
                <a:solidFill>
                  <a:srgbClr val="FF0000"/>
                </a:solidFill>
              </a:rPr>
              <a:t>接口（</a:t>
            </a:r>
            <a:r>
              <a:rPr lang="en-US" altLang="zh-CN" sz="3200" smtClean="0">
                <a:solidFill>
                  <a:srgbClr val="FF0000"/>
                </a:solidFill>
              </a:rPr>
              <a:t>Interface</a:t>
            </a:r>
            <a:r>
              <a:rPr lang="zh-CN" altLang="en-US" sz="3200" smtClean="0">
                <a:solidFill>
                  <a:srgbClr val="FF0000"/>
                </a:solidFill>
              </a:rPr>
              <a:t>）。</a:t>
            </a:r>
            <a:endParaRPr lang="en-US" altLang="zh-CN" sz="3200" smtClean="0">
              <a:solidFill>
                <a:srgbClr val="FF0000"/>
              </a:solidFill>
            </a:endParaRPr>
          </a:p>
          <a:p>
            <a:r>
              <a:rPr lang="zh-CN" altLang="en-US" sz="3200" smtClean="0"/>
              <a:t>称</a:t>
            </a:r>
            <a:r>
              <a:rPr lang="en-US" altLang="zh-CN" sz="3200" smtClean="0"/>
              <a:t>CPU</a:t>
            </a:r>
            <a:r>
              <a:rPr lang="zh-CN" altLang="en-US" sz="3200" smtClean="0"/>
              <a:t>在输入或输出操作时“读”或“写”的字节（或字）的“单元”为</a:t>
            </a:r>
            <a:r>
              <a:rPr lang="zh-CN" altLang="en-US" sz="3200" smtClean="0">
                <a:solidFill>
                  <a:srgbClr val="FF0000"/>
                </a:solidFill>
              </a:rPr>
              <a:t>端口（</a:t>
            </a:r>
            <a:r>
              <a:rPr lang="en-US" altLang="zh-CN" sz="3200" smtClean="0">
                <a:solidFill>
                  <a:srgbClr val="FF0000"/>
                </a:solidFill>
              </a:rPr>
              <a:t>Port</a:t>
            </a:r>
            <a:r>
              <a:rPr lang="zh-CN" altLang="en-US" sz="3200" smtClean="0">
                <a:solidFill>
                  <a:srgbClr val="FF0000"/>
                </a:solidFill>
              </a:rPr>
              <a:t>）</a:t>
            </a:r>
            <a:r>
              <a:rPr lang="zh-CN" altLang="en-US" sz="3200" smtClean="0"/>
              <a:t>。</a:t>
            </a:r>
            <a:endParaRPr lang="en-US" altLang="zh-CN" sz="3200" smtClean="0"/>
          </a:p>
          <a:p>
            <a:r>
              <a:rPr lang="zh-CN" altLang="en-US" sz="3200" smtClean="0">
                <a:solidFill>
                  <a:srgbClr val="FF0000"/>
                </a:solidFill>
              </a:rPr>
              <a:t>一个接口电路往往需要若干个</a:t>
            </a:r>
            <a:r>
              <a:rPr lang="zh-CN" altLang="en-US" sz="3200" smtClean="0"/>
              <a:t>端口。</a:t>
            </a:r>
            <a:endParaRPr lang="zh-CN" altLang="en-US" sz="3200" smtClean="0">
              <a:solidFill>
                <a:srgbClr val="FF0000"/>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4 </a:t>
            </a:r>
            <a:r>
              <a:rPr lang="zh-CN" altLang="en-US" sz="3600" dirty="0" smtClean="0"/>
              <a:t>输入输出</a:t>
            </a:r>
            <a:endParaRPr lang="zh-CN" altLang="en-US" sz="3600" dirty="0"/>
          </a:p>
        </p:txBody>
      </p:sp>
      <p:sp>
        <p:nvSpPr>
          <p:cNvPr id="407554" name="内容占位符 2"/>
          <p:cNvSpPr>
            <a:spLocks noGrp="1"/>
          </p:cNvSpPr>
          <p:nvPr>
            <p:ph idx="1"/>
          </p:nvPr>
        </p:nvSpPr>
        <p:spPr bwMode="auto">
          <a:xfrm>
            <a:off x="750888" y="1698625"/>
            <a:ext cx="7764462" cy="4587875"/>
          </a:xfrm>
        </p:spPr>
        <p:txBody>
          <a:bodyPr wrap="square" numCol="1" anchor="t" anchorCtr="0" compatLnSpc="1">
            <a:prstTxWarp prst="textNoShape">
              <a:avLst/>
            </a:prstTxWarp>
          </a:bodyPr>
          <a:lstStyle/>
          <a:p>
            <a:r>
              <a:rPr lang="zh-CN" altLang="en-US" sz="3200" smtClean="0"/>
              <a:t>端口地址编码有两种方式：</a:t>
            </a:r>
          </a:p>
          <a:p>
            <a:r>
              <a:rPr lang="zh-CN" altLang="en-US" sz="3200" b="1" smtClean="0"/>
              <a:t>（一）存储器划分型输入输出方式（</a:t>
            </a:r>
            <a:r>
              <a:rPr lang="en-US" altLang="zh-CN" sz="3200" b="1" smtClean="0"/>
              <a:t>Memory Mapped I/O</a:t>
            </a:r>
            <a:r>
              <a:rPr lang="zh-CN" altLang="en-US" sz="3200" b="1" smtClean="0"/>
              <a:t>）</a:t>
            </a:r>
            <a:endParaRPr lang="en-US" altLang="zh-CN" sz="3200" b="1" smtClean="0"/>
          </a:p>
          <a:p>
            <a:endParaRPr lang="en-US" altLang="zh-CN" sz="3200" b="1" smtClean="0"/>
          </a:p>
          <a:p>
            <a:r>
              <a:rPr lang="en-US" altLang="zh-CN" sz="3200" smtClean="0"/>
              <a:t>CPU</a:t>
            </a:r>
            <a:r>
              <a:rPr lang="zh-CN" altLang="en-US" sz="3200" smtClean="0"/>
              <a:t>把一个端口做为它的一个内存单元来对待。每一端口占用存储器某一区域的一个或多个地址。</a:t>
            </a:r>
            <a:endParaRPr lang="en-US" altLang="zh-CN" sz="3200" smtClean="0"/>
          </a:p>
          <a:p>
            <a:endParaRPr lang="zh-CN" altLang="en-US" sz="3200"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4 </a:t>
            </a:r>
            <a:r>
              <a:rPr lang="zh-CN" altLang="en-US" sz="3600" dirty="0" smtClean="0"/>
              <a:t>输入输出</a:t>
            </a:r>
            <a:endParaRPr lang="zh-CN" altLang="en-US" sz="3600" dirty="0"/>
          </a:p>
        </p:txBody>
      </p:sp>
      <p:sp>
        <p:nvSpPr>
          <p:cNvPr id="408578" name="内容占位符 2"/>
          <p:cNvSpPr>
            <a:spLocks noGrp="1"/>
          </p:cNvSpPr>
          <p:nvPr>
            <p:ph idx="1"/>
          </p:nvPr>
        </p:nvSpPr>
        <p:spPr bwMode="auto">
          <a:xfrm>
            <a:off x="750888" y="1698625"/>
            <a:ext cx="7764462" cy="4587875"/>
          </a:xfrm>
        </p:spPr>
        <p:txBody>
          <a:bodyPr wrap="square" numCol="1" anchor="t" anchorCtr="0" compatLnSpc="1">
            <a:prstTxWarp prst="textNoShape">
              <a:avLst/>
            </a:prstTxWarp>
          </a:bodyPr>
          <a:lstStyle/>
          <a:p>
            <a:r>
              <a:rPr lang="zh-CN" altLang="en-US" sz="3200" smtClean="0"/>
              <a:t>这种方式的优点是：</a:t>
            </a:r>
          </a:p>
          <a:p>
            <a:r>
              <a:rPr lang="en-US" altLang="zh-CN" sz="3200" smtClean="0"/>
              <a:t>1</a:t>
            </a:r>
            <a:r>
              <a:rPr lang="zh-CN" altLang="en-US" sz="3200" smtClean="0"/>
              <a:t>、</a:t>
            </a:r>
            <a:r>
              <a:rPr lang="en-US" altLang="zh-CN" sz="3200" smtClean="0"/>
              <a:t>CPU</a:t>
            </a:r>
            <a:r>
              <a:rPr lang="zh-CN" altLang="en-US" sz="3200" smtClean="0"/>
              <a:t>对外设的操作可以使用全部的访问内存的指令，故指令多，使用方便。如：可对外设某输入数据锁存器端口上的数据直接进行算术和逻辑运算、循环或移位处理等。</a:t>
            </a:r>
          </a:p>
          <a:p>
            <a:r>
              <a:rPr lang="en-US" altLang="zh-CN" sz="3200" smtClean="0"/>
              <a:t>2</a:t>
            </a:r>
            <a:r>
              <a:rPr lang="zh-CN" altLang="en-US" sz="3200" smtClean="0"/>
              <a:t>、无须专门的输入输出指令。</a:t>
            </a:r>
            <a:endParaRPr lang="en-US" altLang="zh-CN" sz="3200" smtClean="0"/>
          </a:p>
          <a:p>
            <a:r>
              <a:rPr lang="zh-CN" altLang="en-US" sz="3200" smtClean="0"/>
              <a:t>缺点：压缩了内存空间。</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4 </a:t>
            </a:r>
            <a:r>
              <a:rPr lang="zh-CN" altLang="en-US" sz="3600" dirty="0" smtClean="0"/>
              <a:t>输入输出</a:t>
            </a:r>
            <a:endParaRPr lang="zh-CN" altLang="en-US" sz="3600" dirty="0"/>
          </a:p>
        </p:txBody>
      </p:sp>
      <p:sp>
        <p:nvSpPr>
          <p:cNvPr id="409602" name="内容占位符 2"/>
          <p:cNvSpPr>
            <a:spLocks noGrp="1"/>
          </p:cNvSpPr>
          <p:nvPr>
            <p:ph idx="1"/>
          </p:nvPr>
        </p:nvSpPr>
        <p:spPr bwMode="auto">
          <a:xfrm>
            <a:off x="750888" y="1698625"/>
            <a:ext cx="7764462" cy="4587875"/>
          </a:xfrm>
        </p:spPr>
        <p:txBody>
          <a:bodyPr wrap="square" numCol="1" anchor="t" anchorCtr="0" compatLnSpc="1">
            <a:prstTxWarp prst="textNoShape">
              <a:avLst/>
            </a:prstTxWarp>
          </a:bodyPr>
          <a:lstStyle/>
          <a:p>
            <a:r>
              <a:rPr lang="zh-CN" altLang="en-US" sz="3200" b="1" smtClean="0"/>
              <a:t>（二）专用型输入输出方式</a:t>
            </a:r>
            <a:endParaRPr lang="zh-CN" altLang="en-US" sz="3200" smtClean="0"/>
          </a:p>
          <a:p>
            <a:r>
              <a:rPr lang="en-US" sz="3200" smtClean="0"/>
              <a:t>    </a:t>
            </a:r>
            <a:r>
              <a:rPr lang="zh-CN" altLang="en-US" sz="3200" smtClean="0"/>
              <a:t>在这种工作方式下，</a:t>
            </a:r>
            <a:r>
              <a:rPr lang="en-US" altLang="zh-CN" sz="3200" smtClean="0"/>
              <a:t>I/O</a:t>
            </a:r>
            <a:r>
              <a:rPr lang="zh-CN" altLang="en-US" sz="3200" smtClean="0"/>
              <a:t>端口的地址编码与储存器地址是分别独立的。</a:t>
            </a:r>
            <a:r>
              <a:rPr lang="en-US" altLang="zh-CN" sz="3200" smtClean="0"/>
              <a:t>CPU</a:t>
            </a:r>
            <a:r>
              <a:rPr lang="zh-CN" altLang="en-US" sz="3200" smtClean="0"/>
              <a:t>有专门的</a:t>
            </a:r>
            <a:r>
              <a:rPr lang="en-US" altLang="zh-CN" sz="3200" smtClean="0"/>
              <a:t>I/O</a:t>
            </a:r>
            <a:r>
              <a:rPr lang="zh-CN" altLang="en-US" sz="3200" smtClean="0"/>
              <a:t>指令来访问端口，操作时，</a:t>
            </a:r>
            <a:r>
              <a:rPr lang="en-US" altLang="zh-CN" sz="3200" smtClean="0"/>
              <a:t>CPU</a:t>
            </a:r>
            <a:r>
              <a:rPr lang="zh-CN" altLang="en-US" sz="3200" smtClean="0"/>
              <a:t>会产生相应的存储器读写或</a:t>
            </a:r>
            <a:r>
              <a:rPr lang="en-US" altLang="zh-CN" sz="3200" smtClean="0"/>
              <a:t>I/O</a:t>
            </a:r>
            <a:r>
              <a:rPr lang="zh-CN" altLang="en-US" sz="3200" smtClean="0"/>
              <a:t>读写控制信号。</a:t>
            </a:r>
            <a:endParaRPr lang="en-US" altLang="zh-CN" sz="3200" smtClean="0"/>
          </a:p>
          <a:p>
            <a:r>
              <a:rPr lang="zh-CN" altLang="en-US" sz="3200" smtClean="0"/>
              <a:t>优点：</a:t>
            </a:r>
            <a:r>
              <a:rPr lang="en-US" altLang="zh-CN" sz="3200" smtClean="0"/>
              <a:t>I/O</a:t>
            </a:r>
            <a:r>
              <a:rPr lang="zh-CN" altLang="en-US" sz="3200" smtClean="0"/>
              <a:t>指令短，程序简单。与前者恰恰优缺点互补。</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625" name="Picture 2"/>
          <p:cNvPicPr>
            <a:picLocks noChangeAspect="1" noChangeArrowheads="1"/>
          </p:cNvPicPr>
          <p:nvPr/>
        </p:nvPicPr>
        <p:blipFill>
          <a:blip r:embed="rId2"/>
          <a:srcRect/>
          <a:stretch>
            <a:fillRect/>
          </a:stretch>
        </p:blipFill>
        <p:spPr bwMode="auto">
          <a:xfrm>
            <a:off x="1428750" y="2609850"/>
            <a:ext cx="6786563" cy="3297238"/>
          </a:xfrm>
          <a:prstGeom prst="rect">
            <a:avLst/>
          </a:prstGeom>
          <a:noFill/>
          <a:ln w="9525">
            <a:noFill/>
            <a:miter lim="800000"/>
            <a:headEnd/>
            <a:tailEnd/>
          </a:ln>
        </p:spPr>
      </p:pic>
      <p:sp>
        <p:nvSpPr>
          <p:cNvPr id="2" name="标题 1"/>
          <p:cNvSpPr>
            <a:spLocks noGrp="1"/>
          </p:cNvSpPr>
          <p:nvPr>
            <p:ph type="title"/>
          </p:nvPr>
        </p:nvSpPr>
        <p:spPr/>
        <p:txBody>
          <a:bodyPr/>
          <a:lstStyle/>
          <a:p>
            <a:pPr algn="ctr" fontAlgn="auto">
              <a:spcAft>
                <a:spcPts val="0"/>
              </a:spcAft>
              <a:defRPr/>
            </a:pPr>
            <a:r>
              <a:rPr lang="en-US" altLang="zh-CN" sz="3600" dirty="0" smtClean="0"/>
              <a:t>4-2 CPU</a:t>
            </a:r>
            <a:r>
              <a:rPr lang="zh-CN" altLang="en-US" sz="3600" dirty="0" smtClean="0"/>
              <a:t>与外设数据传送方式</a:t>
            </a:r>
            <a:endParaRPr lang="zh-CN" altLang="en-US" sz="3600" dirty="0"/>
          </a:p>
        </p:txBody>
      </p:sp>
      <p:sp>
        <p:nvSpPr>
          <p:cNvPr id="3" name="内容占位符 2"/>
          <p:cNvSpPr>
            <a:spLocks noGrp="1"/>
          </p:cNvSpPr>
          <p:nvPr>
            <p:ph idx="1"/>
          </p:nvPr>
        </p:nvSpPr>
        <p:spPr>
          <a:xfrm>
            <a:off x="750888" y="1698625"/>
            <a:ext cx="7764462" cy="4587875"/>
          </a:xfrm>
        </p:spPr>
        <p:txBody>
          <a:bodyPr>
            <a:normAutofit lnSpcReduction="10000"/>
          </a:bodyPr>
          <a:lstStyle/>
          <a:p>
            <a:pPr indent="-170815" fontAlgn="auto">
              <a:spcAft>
                <a:spcPts val="0"/>
              </a:spcAft>
              <a:defRPr/>
            </a:pPr>
            <a:r>
              <a:rPr lang="en-US" altLang="zh-CN" sz="3200" b="1" dirty="0" smtClean="0"/>
              <a:t>1. </a:t>
            </a:r>
            <a:r>
              <a:rPr lang="zh-CN" altLang="en-US" sz="3200" b="1" dirty="0" smtClean="0"/>
              <a:t>同步方式（无条件方式）</a:t>
            </a: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r>
              <a:rPr lang="zh-CN" altLang="en-US" sz="3200" b="1" dirty="0" smtClean="0"/>
              <a:t>无条件输入方式</a:t>
            </a:r>
            <a:endParaRPr lang="en-US" altLang="zh-CN" sz="3200" b="1" dirty="0" smtClean="0"/>
          </a:p>
          <a:p>
            <a:pPr indent="-170815" fontAlgn="auto">
              <a:spcAft>
                <a:spcPts val="0"/>
              </a:spcAft>
              <a:defRPr/>
            </a:pPr>
            <a:endParaRPr lang="zh-CN" altLang="en-US" sz="3200"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4-2 CPU</a:t>
            </a:r>
            <a:r>
              <a:rPr lang="zh-CN" altLang="en-US" sz="3600" dirty="0" smtClean="0"/>
              <a:t>与外设数据传送方式</a:t>
            </a:r>
            <a:endParaRPr lang="zh-CN" altLang="en-US" sz="3600" dirty="0"/>
          </a:p>
        </p:txBody>
      </p:sp>
      <p:sp>
        <p:nvSpPr>
          <p:cNvPr id="3" name="内容占位符 2"/>
          <p:cNvSpPr>
            <a:spLocks noGrp="1"/>
          </p:cNvSpPr>
          <p:nvPr>
            <p:ph idx="1"/>
          </p:nvPr>
        </p:nvSpPr>
        <p:spPr>
          <a:xfrm>
            <a:off x="750888" y="1698625"/>
            <a:ext cx="7764462" cy="4587875"/>
          </a:xfrm>
        </p:spPr>
        <p:txBody>
          <a:bodyPr>
            <a:normAutofit lnSpcReduction="10000"/>
          </a:bodyPr>
          <a:lstStyle/>
          <a:p>
            <a:pPr indent="-170815" fontAlgn="auto">
              <a:spcAft>
                <a:spcPts val="0"/>
              </a:spcAft>
              <a:defRPr/>
            </a:pPr>
            <a:r>
              <a:rPr lang="en-US" altLang="zh-CN" sz="3200" b="1" dirty="0" smtClean="0"/>
              <a:t>1. </a:t>
            </a:r>
            <a:r>
              <a:rPr lang="zh-CN" altLang="en-US" sz="3200" b="1" dirty="0" smtClean="0"/>
              <a:t>同步方式（无条件方式）</a:t>
            </a: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r>
              <a:rPr lang="zh-CN" altLang="en-US" sz="3200" b="1" dirty="0" smtClean="0"/>
              <a:t>无条件输出方式</a:t>
            </a:r>
            <a:endParaRPr lang="en-US" altLang="zh-CN" sz="3200" b="1" dirty="0" smtClean="0"/>
          </a:p>
          <a:p>
            <a:pPr indent="-170815" fontAlgn="auto">
              <a:spcAft>
                <a:spcPts val="0"/>
              </a:spcAft>
              <a:defRPr/>
            </a:pPr>
            <a:endParaRPr lang="zh-CN" altLang="en-US" sz="3200" dirty="0"/>
          </a:p>
        </p:txBody>
      </p:sp>
      <p:pic>
        <p:nvPicPr>
          <p:cNvPr id="411651" name="Picture 2"/>
          <p:cNvPicPr>
            <a:picLocks noChangeAspect="1" noChangeArrowheads="1"/>
          </p:cNvPicPr>
          <p:nvPr/>
        </p:nvPicPr>
        <p:blipFill>
          <a:blip r:embed="rId2"/>
          <a:srcRect/>
          <a:stretch>
            <a:fillRect/>
          </a:stretch>
        </p:blipFill>
        <p:spPr bwMode="auto">
          <a:xfrm>
            <a:off x="1357313" y="2286000"/>
            <a:ext cx="6772275" cy="3290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2673" name="Picture 2"/>
          <p:cNvPicPr>
            <a:picLocks noChangeAspect="1" noChangeArrowheads="1"/>
          </p:cNvPicPr>
          <p:nvPr/>
        </p:nvPicPr>
        <p:blipFill>
          <a:blip r:embed="rId2"/>
          <a:srcRect/>
          <a:stretch>
            <a:fillRect/>
          </a:stretch>
        </p:blipFill>
        <p:spPr bwMode="auto">
          <a:xfrm>
            <a:off x="1214438" y="1954213"/>
            <a:ext cx="6338887" cy="3903662"/>
          </a:xfrm>
          <a:prstGeom prst="rect">
            <a:avLst/>
          </a:prstGeom>
          <a:noFill/>
          <a:ln w="9525">
            <a:noFill/>
            <a:miter lim="800000"/>
            <a:headEnd/>
            <a:tailEnd/>
          </a:ln>
        </p:spPr>
      </p:pic>
      <p:sp>
        <p:nvSpPr>
          <p:cNvPr id="2" name="标题 1"/>
          <p:cNvSpPr>
            <a:spLocks noGrp="1"/>
          </p:cNvSpPr>
          <p:nvPr>
            <p:ph type="title"/>
          </p:nvPr>
        </p:nvSpPr>
        <p:spPr/>
        <p:txBody>
          <a:bodyPr/>
          <a:lstStyle/>
          <a:p>
            <a:pPr algn="ctr" fontAlgn="auto">
              <a:spcAft>
                <a:spcPts val="0"/>
              </a:spcAft>
              <a:defRPr/>
            </a:pPr>
            <a:r>
              <a:rPr lang="en-US" altLang="zh-CN" sz="3600" dirty="0" smtClean="0"/>
              <a:t>4-2 CPU</a:t>
            </a:r>
            <a:r>
              <a:rPr lang="zh-CN" altLang="en-US" sz="3600" dirty="0" smtClean="0"/>
              <a:t>与外设数据传送方式</a:t>
            </a:r>
            <a:endParaRPr lang="zh-CN" altLang="en-US" sz="3600" dirty="0"/>
          </a:p>
        </p:txBody>
      </p:sp>
      <p:sp>
        <p:nvSpPr>
          <p:cNvPr id="3" name="内容占位符 2"/>
          <p:cNvSpPr>
            <a:spLocks noGrp="1"/>
          </p:cNvSpPr>
          <p:nvPr>
            <p:ph idx="1"/>
          </p:nvPr>
        </p:nvSpPr>
        <p:spPr>
          <a:xfrm>
            <a:off x="750888" y="1698625"/>
            <a:ext cx="7764462" cy="4587875"/>
          </a:xfrm>
        </p:spPr>
        <p:txBody>
          <a:bodyPr>
            <a:normAutofit lnSpcReduction="10000"/>
          </a:bodyPr>
          <a:lstStyle/>
          <a:p>
            <a:pPr indent="-170815" fontAlgn="auto">
              <a:spcAft>
                <a:spcPts val="0"/>
              </a:spcAft>
              <a:defRPr/>
            </a:pPr>
            <a:r>
              <a:rPr lang="en-US" altLang="zh-CN" sz="3200" b="1" dirty="0" smtClean="0"/>
              <a:t>2. </a:t>
            </a:r>
            <a:r>
              <a:rPr lang="zh-CN" altLang="en-US" sz="3200" b="1" dirty="0" smtClean="0"/>
              <a:t>异步方式（查询方式）</a:t>
            </a: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endParaRPr lang="en-US" altLang="zh-CN" sz="3200" b="1" dirty="0" smtClean="0"/>
          </a:p>
          <a:p>
            <a:pPr indent="-170815" fontAlgn="auto">
              <a:spcAft>
                <a:spcPts val="0"/>
              </a:spcAft>
              <a:defRPr/>
            </a:pPr>
            <a:r>
              <a:rPr lang="zh-CN" altLang="en-US" sz="3200" b="1" dirty="0" smtClean="0"/>
              <a:t>查询输入方式</a:t>
            </a:r>
            <a:endParaRPr lang="en-US" altLang="zh-CN" sz="3200" b="1" dirty="0" smtClean="0"/>
          </a:p>
          <a:p>
            <a:pPr indent="-170815" fontAlgn="auto">
              <a:spcAft>
                <a:spcPts val="0"/>
              </a:spcAft>
              <a:defRPr/>
            </a:pPr>
            <a:endParaRPr lang="zh-CN" altLang="en-US" sz="3200"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3697" name="Picture 2"/>
          <p:cNvPicPr>
            <a:picLocks noChangeAspect="1" noChangeArrowheads="1"/>
          </p:cNvPicPr>
          <p:nvPr/>
        </p:nvPicPr>
        <p:blipFill>
          <a:blip r:embed="rId2"/>
          <a:srcRect/>
          <a:stretch>
            <a:fillRect/>
          </a:stretch>
        </p:blipFill>
        <p:spPr bwMode="auto">
          <a:xfrm>
            <a:off x="1071563" y="1714500"/>
            <a:ext cx="7551737" cy="4340225"/>
          </a:xfrm>
          <a:prstGeom prst="rect">
            <a:avLst/>
          </a:prstGeom>
          <a:noFill/>
          <a:ln w="9525">
            <a:noFill/>
            <a:miter lim="800000"/>
            <a:headEnd/>
            <a:tailEnd/>
          </a:ln>
        </p:spPr>
      </p:pic>
      <p:sp>
        <p:nvSpPr>
          <p:cNvPr id="2" name="标题 1"/>
          <p:cNvSpPr>
            <a:spLocks noGrp="1"/>
          </p:cNvSpPr>
          <p:nvPr>
            <p:ph type="title"/>
          </p:nvPr>
        </p:nvSpPr>
        <p:spPr/>
        <p:txBody>
          <a:bodyPr/>
          <a:lstStyle/>
          <a:p>
            <a:pPr algn="ctr" fontAlgn="auto">
              <a:spcAft>
                <a:spcPts val="0"/>
              </a:spcAft>
              <a:defRPr/>
            </a:pPr>
            <a:r>
              <a:rPr lang="en-US" altLang="zh-CN" sz="3600" dirty="0" smtClean="0"/>
              <a:t>4-2 CPU</a:t>
            </a:r>
            <a:r>
              <a:rPr lang="zh-CN" altLang="en-US" sz="3600" dirty="0" smtClean="0"/>
              <a:t>与外设数据传送方式</a:t>
            </a:r>
            <a:endParaRPr lang="zh-CN" altLang="en-US" sz="3600" dirty="0"/>
          </a:p>
        </p:txBody>
      </p:sp>
      <p:sp>
        <p:nvSpPr>
          <p:cNvPr id="413699" name="内容占位符 2"/>
          <p:cNvSpPr>
            <a:spLocks noGrp="1"/>
          </p:cNvSpPr>
          <p:nvPr>
            <p:ph idx="1"/>
          </p:nvPr>
        </p:nvSpPr>
        <p:spPr bwMode="auto">
          <a:xfrm>
            <a:off x="750888" y="1428750"/>
            <a:ext cx="7764462" cy="4857750"/>
          </a:xfrm>
        </p:spPr>
        <p:txBody>
          <a:bodyPr wrap="square" numCol="1" anchor="t" anchorCtr="0" compatLnSpc="1">
            <a:prstTxWarp prst="textNoShape">
              <a:avLst/>
            </a:prstTxWarp>
          </a:bodyPr>
          <a:lstStyle/>
          <a:p>
            <a:r>
              <a:rPr lang="en-US" altLang="zh-CN" sz="3200" b="1" smtClean="0"/>
              <a:t>2. </a:t>
            </a:r>
            <a:r>
              <a:rPr lang="zh-CN" altLang="en-US" sz="3200" b="1" smtClean="0"/>
              <a:t>异步方式（查询方式）</a:t>
            </a:r>
            <a:endParaRPr lang="en-US" altLang="zh-CN" sz="3200" b="1" smtClean="0"/>
          </a:p>
          <a:p>
            <a:endParaRPr lang="en-US" altLang="zh-CN" sz="3200" b="1" smtClean="0"/>
          </a:p>
          <a:p>
            <a:endParaRPr lang="en-US" altLang="zh-CN" sz="3200" b="1" smtClean="0"/>
          </a:p>
          <a:p>
            <a:endParaRPr lang="en-US" altLang="zh-CN" sz="3200" b="1" smtClean="0"/>
          </a:p>
          <a:p>
            <a:endParaRPr lang="en-US" altLang="zh-CN" sz="3200" b="1" smtClean="0"/>
          </a:p>
          <a:p>
            <a:endParaRPr lang="en-US" altLang="zh-CN" sz="3200" b="1" smtClean="0"/>
          </a:p>
          <a:p>
            <a:endParaRPr lang="en-US" altLang="zh-CN" sz="3200" b="1" smtClean="0"/>
          </a:p>
          <a:p>
            <a:endParaRPr lang="en-US" altLang="zh-CN" sz="3200" b="1" smtClean="0"/>
          </a:p>
          <a:p>
            <a:r>
              <a:rPr lang="zh-CN" altLang="en-US" sz="3200" b="1" smtClean="0"/>
              <a:t>查询输出方式</a:t>
            </a:r>
            <a:endParaRPr lang="en-US" altLang="zh-CN" sz="3200" b="1" smtClean="0"/>
          </a:p>
          <a:p>
            <a:endParaRPr lang="zh-CN" altLang="en-US" sz="320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ChangeArrowheads="1"/>
          </p:cNvSpPr>
          <p:nvPr>
            <p:ph type="body" idx="1"/>
          </p:nvPr>
        </p:nvSpPr>
        <p:spPr bwMode="auto">
          <a:xfrm>
            <a:off x="750888" y="785813"/>
            <a:ext cx="7750175" cy="2286000"/>
          </a:xfrm>
        </p:spPr>
        <p:txBody>
          <a:bodyPr wrap="square" numCol="1" anchor="t" anchorCtr="0" compatLnSpc="1">
            <a:prstTxWarp prst="textNoShape">
              <a:avLst/>
            </a:prstTxWarp>
          </a:bodyPr>
          <a:lstStyle/>
          <a:p>
            <a:pPr>
              <a:lnSpc>
                <a:spcPct val="80000"/>
              </a:lnSpc>
              <a:buFontTx/>
              <a:buNone/>
            </a:pPr>
            <a:r>
              <a:rPr lang="en-US" altLang="zh-CN" sz="2800" b="1" smtClean="0">
                <a:solidFill>
                  <a:srgbClr val="002060"/>
                </a:solidFill>
              </a:rPr>
              <a:t>1-1 </a:t>
            </a:r>
            <a:r>
              <a:rPr lang="zh-CN" altLang="en-US" sz="2800" b="1" smtClean="0">
                <a:solidFill>
                  <a:srgbClr val="002060"/>
                </a:solidFill>
              </a:rPr>
              <a:t>计算机中的数和编码系统</a:t>
            </a:r>
            <a:endParaRPr lang="en-US" altLang="zh-CN" sz="2800" b="1" smtClean="0">
              <a:solidFill>
                <a:srgbClr val="002060"/>
              </a:solidFill>
            </a:endParaRPr>
          </a:p>
          <a:p>
            <a:pPr>
              <a:lnSpc>
                <a:spcPct val="80000"/>
              </a:lnSpc>
              <a:buFont typeface="Webdings" pitchFamily="18" charset="2"/>
              <a:buNone/>
            </a:pPr>
            <a:r>
              <a:rPr lang="zh-CN" altLang="en-US" sz="2800" b="1" smtClean="0">
                <a:solidFill>
                  <a:srgbClr val="00B050"/>
                </a:solidFill>
              </a:rPr>
              <a:t>▲ 十进制数   </a:t>
            </a:r>
          </a:p>
        </p:txBody>
      </p:sp>
      <p:pic>
        <p:nvPicPr>
          <p:cNvPr id="144387" name="Picture 3"/>
          <p:cNvPicPr>
            <a:picLocks noChangeAspect="1" noChangeArrowheads="1"/>
          </p:cNvPicPr>
          <p:nvPr/>
        </p:nvPicPr>
        <p:blipFill>
          <a:blip r:embed="rId2"/>
          <a:srcRect/>
          <a:stretch>
            <a:fillRect/>
          </a:stretch>
        </p:blipFill>
        <p:spPr bwMode="auto">
          <a:xfrm>
            <a:off x="1428750" y="1857375"/>
            <a:ext cx="5153025" cy="1165225"/>
          </a:xfrm>
          <a:prstGeom prst="rect">
            <a:avLst/>
          </a:prstGeom>
          <a:noFill/>
          <a:ln w="9525">
            <a:noFill/>
            <a:miter lim="800000"/>
            <a:headEnd/>
            <a:tailEnd/>
          </a:ln>
        </p:spPr>
      </p:pic>
      <p:sp>
        <p:nvSpPr>
          <p:cNvPr id="24579" name="TextBox 9"/>
          <p:cNvSpPr txBox="1">
            <a:spLocks noChangeArrowheads="1"/>
          </p:cNvSpPr>
          <p:nvPr/>
        </p:nvSpPr>
        <p:spPr bwMode="auto">
          <a:xfrm>
            <a:off x="3429000" y="1214438"/>
            <a:ext cx="3500438" cy="523875"/>
          </a:xfrm>
          <a:prstGeom prst="rect">
            <a:avLst/>
          </a:prstGeom>
          <a:noFill/>
          <a:ln w="9525">
            <a:noFill/>
            <a:miter lim="800000"/>
            <a:headEnd/>
            <a:tailEnd/>
          </a:ln>
        </p:spPr>
        <p:txBody>
          <a:bodyPr>
            <a:spAutoFit/>
          </a:bodyPr>
          <a:lstStyle/>
          <a:p>
            <a:r>
              <a:rPr lang="zh-CN" altLang="en-US" sz="2800">
                <a:ea typeface="黑体" pitchFamily="49" charset="-122"/>
              </a:rPr>
              <a:t>→ 位置表示法：</a:t>
            </a:r>
          </a:p>
        </p:txBody>
      </p:sp>
      <p:sp>
        <p:nvSpPr>
          <p:cNvPr id="11" name="TextBox 10"/>
          <p:cNvSpPr txBox="1">
            <a:spLocks noChangeArrowheads="1"/>
          </p:cNvSpPr>
          <p:nvPr/>
        </p:nvSpPr>
        <p:spPr bwMode="auto">
          <a:xfrm>
            <a:off x="714375" y="3071813"/>
            <a:ext cx="7429500" cy="584200"/>
          </a:xfrm>
          <a:prstGeom prst="rect">
            <a:avLst/>
          </a:prstGeom>
          <a:noFill/>
          <a:ln w="9525">
            <a:noFill/>
            <a:miter lim="800000"/>
            <a:headEnd/>
            <a:tailEnd/>
          </a:ln>
        </p:spPr>
        <p:txBody>
          <a:bodyPr>
            <a:spAutoFit/>
          </a:bodyPr>
          <a:lstStyle/>
          <a:p>
            <a:r>
              <a:rPr lang="zh-CN" altLang="en-US" sz="3200">
                <a:ea typeface="黑体" pitchFamily="49" charset="-122"/>
              </a:rPr>
              <a:t>定义：“权”→  第</a:t>
            </a:r>
            <a:r>
              <a:rPr lang="en-US" altLang="zh-CN" sz="3200">
                <a:latin typeface="Cambria Math" pitchFamily="18" charset="0"/>
                <a:ea typeface="黑体" pitchFamily="49" charset="-122"/>
              </a:rPr>
              <a:t>i</a:t>
            </a:r>
            <a:r>
              <a:rPr lang="zh-CN" altLang="en-US" sz="3200">
                <a:ea typeface="黑体" pitchFamily="49" charset="-122"/>
              </a:rPr>
              <a:t>位 → </a:t>
            </a:r>
            <a:r>
              <a:rPr lang="en-US" altLang="zh-CN" sz="3200">
                <a:ea typeface="黑体" pitchFamily="49" charset="-122"/>
              </a:rPr>
              <a:t>10</a:t>
            </a:r>
            <a:r>
              <a:rPr lang="en-US" altLang="zh-CN" sz="3200" baseline="30000">
                <a:latin typeface="Cambria Math" pitchFamily="18" charset="0"/>
                <a:ea typeface="黑体" pitchFamily="49" charset="-122"/>
              </a:rPr>
              <a:t>i</a:t>
            </a:r>
            <a:r>
              <a:rPr lang="zh-CN" altLang="en-US" sz="3200">
                <a:latin typeface="Cambria Math" pitchFamily="18" charset="0"/>
                <a:ea typeface="黑体" pitchFamily="49" charset="-122"/>
              </a:rPr>
              <a:t>（计数能力）</a:t>
            </a:r>
            <a:r>
              <a:rPr lang="zh-CN" altLang="en-US" sz="3200">
                <a:ea typeface="黑体" pitchFamily="49" charset="-122"/>
              </a:rPr>
              <a:t>       </a:t>
            </a:r>
          </a:p>
        </p:txBody>
      </p:sp>
      <p:sp>
        <p:nvSpPr>
          <p:cNvPr id="14" name="TextBox 13"/>
          <p:cNvSpPr txBox="1">
            <a:spLocks noChangeArrowheads="1"/>
          </p:cNvSpPr>
          <p:nvPr/>
        </p:nvSpPr>
        <p:spPr bwMode="auto">
          <a:xfrm>
            <a:off x="1571625" y="3786188"/>
            <a:ext cx="6643688" cy="584200"/>
          </a:xfrm>
          <a:prstGeom prst="rect">
            <a:avLst/>
          </a:prstGeom>
          <a:noFill/>
          <a:ln w="9525">
            <a:noFill/>
            <a:miter lim="800000"/>
            <a:headEnd/>
            <a:tailEnd/>
          </a:ln>
        </p:spPr>
        <p:txBody>
          <a:bodyPr>
            <a:spAutoFit/>
          </a:bodyPr>
          <a:lstStyle/>
          <a:p>
            <a:r>
              <a:rPr lang="zh-CN" altLang="en-US" sz="3200">
                <a:ea typeface="黑体" pitchFamily="49" charset="-122"/>
              </a:rPr>
              <a:t>第</a:t>
            </a:r>
            <a:r>
              <a:rPr lang="en-US" altLang="zh-CN" sz="3200">
                <a:ea typeface="黑体" pitchFamily="49" charset="-122"/>
              </a:rPr>
              <a:t>i</a:t>
            </a:r>
            <a:r>
              <a:rPr lang="zh-CN" altLang="en-US" sz="3200">
                <a:ea typeface="黑体" pitchFamily="49" charset="-122"/>
              </a:rPr>
              <a:t>位表示的数值：</a:t>
            </a:r>
            <a:r>
              <a:rPr lang="en-US" altLang="zh-CN" sz="3200">
                <a:ea typeface="黑体" pitchFamily="49" charset="-122"/>
              </a:rPr>
              <a:t>d </a:t>
            </a:r>
            <a:r>
              <a:rPr lang="en-US" altLang="zh-CN" sz="3200" baseline="-25000">
                <a:latin typeface="Cambria Math" pitchFamily="18" charset="0"/>
                <a:ea typeface="黑体" pitchFamily="49" charset="-122"/>
              </a:rPr>
              <a:t>i</a:t>
            </a:r>
            <a:r>
              <a:rPr lang="en-US" altLang="zh-CN" sz="3200">
                <a:ea typeface="黑体" pitchFamily="49" charset="-122"/>
              </a:rPr>
              <a:t>×10</a:t>
            </a:r>
            <a:r>
              <a:rPr lang="en-US" altLang="zh-CN" sz="3200" baseline="30000">
                <a:latin typeface="Cambria Math" pitchFamily="18" charset="0"/>
                <a:ea typeface="黑体" pitchFamily="49" charset="-122"/>
              </a:rPr>
              <a:t>i</a:t>
            </a:r>
            <a:endParaRPr lang="zh-CN" altLang="en-US" sz="3200">
              <a:latin typeface="Cambria Math" pitchFamily="18" charset="0"/>
              <a:ea typeface="黑体" pitchFamily="49" charset="-122"/>
            </a:endParaRPr>
          </a:p>
        </p:txBody>
      </p:sp>
      <p:sp>
        <p:nvSpPr>
          <p:cNvPr id="15" name="TextBox 14"/>
          <p:cNvSpPr txBox="1">
            <a:spLocks noChangeArrowheads="1"/>
          </p:cNvSpPr>
          <p:nvPr/>
        </p:nvSpPr>
        <p:spPr bwMode="auto">
          <a:xfrm>
            <a:off x="428625" y="4714875"/>
            <a:ext cx="8501063" cy="1077913"/>
          </a:xfrm>
          <a:prstGeom prst="rect">
            <a:avLst/>
          </a:prstGeom>
          <a:noFill/>
          <a:ln w="9525">
            <a:noFill/>
            <a:miter lim="800000"/>
            <a:headEnd/>
            <a:tailEnd/>
          </a:ln>
        </p:spPr>
        <p:txBody>
          <a:bodyPr>
            <a:spAutoFit/>
          </a:bodyPr>
          <a:lstStyle/>
          <a:p>
            <a:r>
              <a:rPr lang="zh-CN" altLang="en-US" sz="3200">
                <a:ea typeface="黑体" pitchFamily="49" charset="-122"/>
              </a:rPr>
              <a:t>例：</a:t>
            </a:r>
            <a:r>
              <a:rPr lang="en-US" altLang="zh-CN" sz="3200">
                <a:ea typeface="黑体" pitchFamily="49" charset="-122"/>
              </a:rPr>
              <a:t>35.68=3×10</a:t>
            </a:r>
            <a:r>
              <a:rPr lang="en-US" altLang="zh-CN" sz="3200" baseline="30000">
                <a:latin typeface="Cambria Math" pitchFamily="18" charset="0"/>
                <a:ea typeface="黑体" pitchFamily="49" charset="-122"/>
              </a:rPr>
              <a:t>1</a:t>
            </a:r>
            <a:r>
              <a:rPr lang="en-US" altLang="zh-CN" sz="3200">
                <a:latin typeface="Cambria Math" pitchFamily="18" charset="0"/>
                <a:ea typeface="黑体" pitchFamily="49" charset="-122"/>
              </a:rPr>
              <a:t>+</a:t>
            </a:r>
            <a:r>
              <a:rPr lang="en-US" altLang="zh-CN" sz="3200">
                <a:ea typeface="黑体" pitchFamily="49" charset="-122"/>
              </a:rPr>
              <a:t>5×10</a:t>
            </a:r>
            <a:r>
              <a:rPr lang="en-US" altLang="zh-CN" sz="3200" baseline="30000">
                <a:latin typeface="Cambria Math" pitchFamily="18" charset="0"/>
                <a:ea typeface="黑体" pitchFamily="49" charset="-122"/>
              </a:rPr>
              <a:t>0</a:t>
            </a:r>
            <a:r>
              <a:rPr lang="en-US" altLang="zh-CN" sz="3200">
                <a:latin typeface="Cambria Math" pitchFamily="18" charset="0"/>
                <a:ea typeface="黑体" pitchFamily="49" charset="-122"/>
              </a:rPr>
              <a:t>+</a:t>
            </a:r>
            <a:r>
              <a:rPr lang="en-US" altLang="zh-CN" sz="3200">
                <a:ea typeface="黑体" pitchFamily="49" charset="-122"/>
              </a:rPr>
              <a:t>6×10</a:t>
            </a:r>
            <a:r>
              <a:rPr lang="en-US" altLang="zh-CN" sz="3200" baseline="30000">
                <a:ea typeface="黑体" pitchFamily="49" charset="-122"/>
              </a:rPr>
              <a:t>-1</a:t>
            </a:r>
            <a:r>
              <a:rPr lang="en-US" altLang="zh-CN" sz="3200">
                <a:latin typeface="Cambria Math" pitchFamily="18" charset="0"/>
                <a:ea typeface="黑体" pitchFamily="49" charset="-122"/>
              </a:rPr>
              <a:t>+</a:t>
            </a:r>
            <a:r>
              <a:rPr lang="en-US" altLang="zh-CN" sz="3200">
                <a:ea typeface="黑体" pitchFamily="49" charset="-122"/>
              </a:rPr>
              <a:t>8×10</a:t>
            </a:r>
            <a:r>
              <a:rPr lang="en-US" altLang="zh-CN" sz="3200" baseline="30000">
                <a:ea typeface="黑体" pitchFamily="49" charset="-122"/>
              </a:rPr>
              <a:t>-</a:t>
            </a:r>
            <a:r>
              <a:rPr lang="en-US" altLang="zh-CN" sz="3200" baseline="30000">
                <a:latin typeface="Cambria Math" pitchFamily="18" charset="0"/>
                <a:ea typeface="黑体" pitchFamily="49" charset="-122"/>
              </a:rPr>
              <a:t>2</a:t>
            </a:r>
            <a:endParaRPr lang="zh-CN" altLang="en-US" sz="3200">
              <a:latin typeface="Cambria Math" pitchFamily="18" charset="0"/>
              <a:ea typeface="黑体" pitchFamily="49" charset="-122"/>
            </a:endParaRPr>
          </a:p>
          <a:p>
            <a:endParaRPr lang="zh-CN" altLang="en-US" sz="3200">
              <a:ea typeface="黑体" pitchFamily="49" charset="-122"/>
            </a:endParaRPr>
          </a:p>
        </p:txBody>
      </p:sp>
      <p:sp>
        <p:nvSpPr>
          <p:cNvPr id="16" name="TextBox 15"/>
          <p:cNvSpPr txBox="1">
            <a:spLocks noChangeArrowheads="1"/>
          </p:cNvSpPr>
          <p:nvPr/>
        </p:nvSpPr>
        <p:spPr bwMode="auto">
          <a:xfrm>
            <a:off x="1285875" y="5572125"/>
            <a:ext cx="6858000" cy="584200"/>
          </a:xfrm>
          <a:prstGeom prst="rect">
            <a:avLst/>
          </a:prstGeom>
          <a:noFill/>
          <a:ln w="9525">
            <a:noFill/>
            <a:miter lim="800000"/>
            <a:headEnd/>
            <a:tailEnd/>
          </a:ln>
        </p:spPr>
        <p:txBody>
          <a:bodyPr>
            <a:spAutoFit/>
          </a:bodyPr>
          <a:lstStyle/>
          <a:p>
            <a:r>
              <a:rPr lang="zh-CN" altLang="en-US" sz="3200">
                <a:solidFill>
                  <a:srgbClr val="FF0000"/>
                </a:solidFill>
                <a:ea typeface="黑体" pitchFamily="49" charset="-122"/>
              </a:rPr>
              <a:t>即 “按权相加”。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4387"/>
                                        </p:tgtEl>
                                        <p:attrNameLst>
                                          <p:attrName>style.visibility</p:attrName>
                                        </p:attrNameLst>
                                      </p:cBhvr>
                                      <p:to>
                                        <p:strVal val="visible"/>
                                      </p:to>
                                    </p:set>
                                    <p:animEffect transition="in" filter="box(in)">
                                      <p:cBhvr>
                                        <p:cTn id="7" dur="500"/>
                                        <p:tgtEl>
                                          <p:spTgt spid="14438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checkerboard(across)">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16">
                                            <p:txEl>
                                              <p:pRg st="0" end="0"/>
                                            </p:txEl>
                                          </p:spTgt>
                                        </p:tgtEl>
                                        <p:attrNameLst>
                                          <p:attrName>style.visibility</p:attrName>
                                        </p:attrNameLst>
                                      </p:cBhvr>
                                      <p:to>
                                        <p:strVal val="visible"/>
                                      </p:to>
                                    </p:set>
                                    <p:anim calcmode="lin" valueType="num">
                                      <p:cBhvr additive="base">
                                        <p:cTn id="29"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4-2 CPU</a:t>
            </a:r>
            <a:r>
              <a:rPr lang="zh-CN" altLang="en-US" sz="3600" dirty="0" smtClean="0"/>
              <a:t>与外设数据传送方式</a:t>
            </a:r>
            <a:endParaRPr lang="zh-CN" altLang="en-US" sz="3600" dirty="0"/>
          </a:p>
        </p:txBody>
      </p:sp>
      <p:sp>
        <p:nvSpPr>
          <p:cNvPr id="414722" name="内容占位符 2"/>
          <p:cNvSpPr>
            <a:spLocks noGrp="1"/>
          </p:cNvSpPr>
          <p:nvPr>
            <p:ph idx="1"/>
          </p:nvPr>
        </p:nvSpPr>
        <p:spPr bwMode="auto">
          <a:xfrm>
            <a:off x="750888" y="1428750"/>
            <a:ext cx="7764462" cy="4857750"/>
          </a:xfrm>
        </p:spPr>
        <p:txBody>
          <a:bodyPr wrap="square" numCol="1" anchor="t" anchorCtr="0" compatLnSpc="1">
            <a:prstTxWarp prst="textNoShape">
              <a:avLst/>
            </a:prstTxWarp>
          </a:bodyPr>
          <a:lstStyle/>
          <a:p>
            <a:r>
              <a:rPr lang="zh-CN" altLang="en-US" sz="3200" b="1" smtClean="0"/>
              <a:t> 查询输出方式程序设计（例）</a:t>
            </a:r>
            <a:endParaRPr lang="en-US" altLang="zh-CN" sz="3200" b="1" smtClean="0"/>
          </a:p>
          <a:p>
            <a:endParaRPr lang="zh-CN" altLang="en-US" sz="3200" smtClean="0"/>
          </a:p>
        </p:txBody>
      </p:sp>
      <p:pic>
        <p:nvPicPr>
          <p:cNvPr id="414723" name="图片 4" descr="查询输出.jpg"/>
          <p:cNvPicPr>
            <a:picLocks noChangeAspect="1"/>
          </p:cNvPicPr>
          <p:nvPr/>
        </p:nvPicPr>
        <p:blipFill>
          <a:blip r:embed="rId2"/>
          <a:srcRect/>
          <a:stretch>
            <a:fillRect/>
          </a:stretch>
        </p:blipFill>
        <p:spPr bwMode="auto">
          <a:xfrm>
            <a:off x="400050" y="2143125"/>
            <a:ext cx="8343900" cy="3643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4-2 CPU</a:t>
            </a:r>
            <a:r>
              <a:rPr lang="zh-CN" altLang="en-US" sz="3600" dirty="0" smtClean="0"/>
              <a:t>与外设数据传送方式</a:t>
            </a:r>
            <a:endParaRPr lang="zh-CN" altLang="en-US" sz="3600" dirty="0"/>
          </a:p>
        </p:txBody>
      </p:sp>
      <p:sp>
        <p:nvSpPr>
          <p:cNvPr id="415746" name="内容占位符 2"/>
          <p:cNvSpPr>
            <a:spLocks noGrp="1"/>
          </p:cNvSpPr>
          <p:nvPr>
            <p:ph idx="1"/>
          </p:nvPr>
        </p:nvSpPr>
        <p:spPr bwMode="auto">
          <a:xfrm>
            <a:off x="750888" y="1428750"/>
            <a:ext cx="7764462" cy="4857750"/>
          </a:xfrm>
        </p:spPr>
        <p:txBody>
          <a:bodyPr wrap="square" numCol="1" anchor="t" anchorCtr="0" compatLnSpc="1">
            <a:prstTxWarp prst="textNoShape">
              <a:avLst/>
            </a:prstTxWarp>
          </a:bodyPr>
          <a:lstStyle/>
          <a:p>
            <a:pPr>
              <a:buFont typeface="Webdings" pitchFamily="18" charset="2"/>
              <a:buNone/>
            </a:pPr>
            <a:r>
              <a:rPr lang="en-US" altLang="zh-CN" sz="3200" b="1" smtClean="0"/>
              <a:t> </a:t>
            </a:r>
            <a:r>
              <a:rPr lang="zh-CN" altLang="en-US" sz="3200" b="1" smtClean="0"/>
              <a:t>查询输出方式程序设计（例）</a:t>
            </a:r>
            <a:endParaRPr lang="en-US" altLang="zh-CN" sz="3200" b="1" smtClean="0"/>
          </a:p>
          <a:p>
            <a:endParaRPr lang="en-US" altLang="zh-CN" sz="3200" b="1" smtClean="0"/>
          </a:p>
          <a:p>
            <a:r>
              <a:rPr lang="en-US" altLang="zh-CN" sz="3200" smtClean="0"/>
              <a:t>TEST:   MOV       A,STATUS</a:t>
            </a:r>
            <a:endParaRPr lang="zh-CN" altLang="en-US" sz="3200" smtClean="0"/>
          </a:p>
          <a:p>
            <a:r>
              <a:rPr lang="en-US" altLang="zh-CN" sz="3200" smtClean="0"/>
              <a:t>        RLC       A</a:t>
            </a:r>
            <a:endParaRPr lang="zh-CN" altLang="en-US" sz="3200" smtClean="0"/>
          </a:p>
          <a:p>
            <a:r>
              <a:rPr lang="en-US" altLang="zh-CN" sz="3200" smtClean="0"/>
              <a:t>        JNC       TEST</a:t>
            </a:r>
            <a:endParaRPr lang="zh-CN" altLang="en-US" sz="3200" smtClean="0"/>
          </a:p>
          <a:p>
            <a:r>
              <a:rPr lang="en-US" altLang="zh-CN" sz="3200" smtClean="0"/>
              <a:t>        MOV       A,STORE</a:t>
            </a:r>
            <a:endParaRPr lang="zh-CN" altLang="en-US" sz="3200" smtClean="0"/>
          </a:p>
          <a:p>
            <a:r>
              <a:rPr lang="en-US" altLang="zh-CN" sz="3200" smtClean="0"/>
              <a:t>        MOVX      @DPTR, A</a:t>
            </a:r>
            <a:endParaRPr lang="zh-CN" altLang="en-US" sz="3200" smtClean="0"/>
          </a:p>
          <a:p>
            <a:r>
              <a:rPr lang="en-US" altLang="zh-CN" sz="3200" smtClean="0"/>
              <a:t>        ……</a:t>
            </a:r>
            <a:endParaRPr lang="zh-CN" altLang="en-US" sz="3200" smtClean="0"/>
          </a:p>
          <a:p>
            <a:endParaRPr lang="en-US" altLang="zh-CN" sz="3200" b="1" smtClean="0"/>
          </a:p>
          <a:p>
            <a:endParaRPr lang="zh-CN" altLang="en-US" sz="3200" smtClean="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4-2 CPU</a:t>
            </a:r>
            <a:r>
              <a:rPr lang="zh-CN" altLang="en-US" sz="3600" dirty="0" smtClean="0"/>
              <a:t>与外设数据传送方式</a:t>
            </a:r>
            <a:endParaRPr lang="zh-CN" altLang="en-US" sz="3600" dirty="0"/>
          </a:p>
        </p:txBody>
      </p:sp>
      <p:sp>
        <p:nvSpPr>
          <p:cNvPr id="3" name="内容占位符 2"/>
          <p:cNvSpPr>
            <a:spLocks noGrp="1"/>
          </p:cNvSpPr>
          <p:nvPr>
            <p:ph idx="1"/>
          </p:nvPr>
        </p:nvSpPr>
        <p:spPr>
          <a:xfrm>
            <a:off x="750888" y="1428750"/>
            <a:ext cx="7764462" cy="4857750"/>
          </a:xfrm>
        </p:spPr>
        <p:txBody>
          <a:bodyPr>
            <a:normAutofit lnSpcReduction="10000"/>
          </a:bodyPr>
          <a:lstStyle/>
          <a:p>
            <a:pPr indent="-170815" fontAlgn="auto">
              <a:spcAft>
                <a:spcPts val="0"/>
              </a:spcAft>
              <a:buFont typeface="Webdings" pitchFamily="18" charset="2"/>
              <a:buNone/>
              <a:defRPr/>
            </a:pPr>
            <a:r>
              <a:rPr lang="en-US" altLang="zh-CN" sz="3200" b="1" dirty="0" smtClean="0"/>
              <a:t> 3.</a:t>
            </a:r>
            <a:r>
              <a:rPr lang="zh-CN" altLang="en-US" sz="3200" b="1" dirty="0" smtClean="0"/>
              <a:t>中断方式</a:t>
            </a:r>
            <a:endParaRPr lang="en-US" altLang="zh-CN" sz="3200" b="1" dirty="0" smtClean="0"/>
          </a:p>
          <a:p>
            <a:pPr indent="-170815" fontAlgn="auto">
              <a:spcAft>
                <a:spcPts val="0"/>
              </a:spcAft>
              <a:buFont typeface="Webdings" pitchFamily="18" charset="2"/>
              <a:buNone/>
              <a:defRPr/>
            </a:pPr>
            <a:r>
              <a:rPr lang="zh-CN" altLang="en-US" sz="3200" b="1" dirty="0" smtClean="0"/>
              <a:t>为了提高</a:t>
            </a:r>
            <a:r>
              <a:rPr lang="en-US" altLang="zh-CN" sz="3200" b="1" dirty="0" smtClean="0"/>
              <a:t>CPU</a:t>
            </a:r>
            <a:r>
              <a:rPr lang="zh-CN" altLang="en-US" sz="3200" b="1" dirty="0" smtClean="0"/>
              <a:t>工作效率；更为处理随机事件采用中断方式的</a:t>
            </a:r>
            <a:r>
              <a:rPr lang="en-US" altLang="zh-CN" sz="3200" b="1" dirty="0" smtClean="0"/>
              <a:t>I/O</a:t>
            </a:r>
            <a:r>
              <a:rPr lang="zh-CN" altLang="en-US" sz="3200" b="1" dirty="0" smtClean="0"/>
              <a:t>操作。</a:t>
            </a:r>
            <a:endParaRPr lang="en-US" altLang="zh-CN" sz="3200" b="1" dirty="0" smtClean="0"/>
          </a:p>
          <a:p>
            <a:pPr indent="-170815" fontAlgn="auto">
              <a:spcAft>
                <a:spcPts val="0"/>
              </a:spcAft>
              <a:buFont typeface="Webdings" pitchFamily="18" charset="2"/>
              <a:buNone/>
              <a:defRPr/>
            </a:pPr>
            <a:endParaRPr lang="en-US" altLang="zh-CN" sz="3200" b="1" dirty="0" smtClean="0"/>
          </a:p>
          <a:p>
            <a:pPr indent="-170815" fontAlgn="auto">
              <a:spcAft>
                <a:spcPts val="0"/>
              </a:spcAft>
              <a:buFont typeface="Webdings" pitchFamily="18" charset="2"/>
              <a:buNone/>
              <a:defRPr/>
            </a:pPr>
            <a:r>
              <a:rPr lang="zh-CN" altLang="en-US" sz="3200" b="1" dirty="0" smtClean="0"/>
              <a:t>（对于不知何时发生、当然也可能不发生的随机事件，前</a:t>
            </a:r>
            <a:r>
              <a:rPr lang="en-US" altLang="zh-CN" sz="3200" b="1" dirty="0" smtClean="0"/>
              <a:t>2</a:t>
            </a:r>
            <a:r>
              <a:rPr lang="zh-CN" altLang="en-US" sz="3200" b="1" dirty="0" smtClean="0"/>
              <a:t>种方案都不可行。）</a:t>
            </a:r>
            <a:endParaRPr lang="en-US" altLang="zh-CN" sz="3200" b="1" dirty="0" smtClean="0"/>
          </a:p>
          <a:p>
            <a:pPr indent="-170815" fontAlgn="auto">
              <a:spcAft>
                <a:spcPts val="0"/>
              </a:spcAft>
              <a:buFont typeface="Webdings" pitchFamily="18" charset="2"/>
              <a:buNone/>
              <a:defRPr/>
            </a:pPr>
            <a:endParaRPr lang="en-US" altLang="zh-CN" sz="3200" b="1" dirty="0" smtClean="0"/>
          </a:p>
          <a:p>
            <a:pPr indent="-170815" fontAlgn="auto">
              <a:spcAft>
                <a:spcPts val="0"/>
              </a:spcAft>
              <a:buFont typeface="Webdings" pitchFamily="18" charset="2"/>
              <a:buNone/>
              <a:defRPr/>
            </a:pPr>
            <a:r>
              <a:rPr lang="zh-CN" altLang="en-US" sz="3200" b="1" dirty="0" smtClean="0"/>
              <a:t>由此产生了“中断请求”、“中断屏蔽”、“中断响应”和“中断返回”等一系列问题。</a:t>
            </a:r>
            <a:endParaRPr lang="en-US" altLang="zh-CN" sz="3200" b="1" dirty="0" smtClean="0"/>
          </a:p>
          <a:p>
            <a:pPr indent="-170815" fontAlgn="auto">
              <a:spcAft>
                <a:spcPts val="0"/>
              </a:spcAft>
              <a:defRPr/>
            </a:pPr>
            <a:endParaRPr lang="zh-CN" altLang="en-US" sz="3200"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7793" name="Picture 2"/>
          <p:cNvPicPr>
            <a:picLocks noChangeAspect="1" noChangeArrowheads="1"/>
          </p:cNvPicPr>
          <p:nvPr/>
        </p:nvPicPr>
        <p:blipFill>
          <a:blip r:embed="rId2"/>
          <a:srcRect/>
          <a:stretch>
            <a:fillRect/>
          </a:stretch>
        </p:blipFill>
        <p:spPr bwMode="auto">
          <a:xfrm>
            <a:off x="927100" y="1100138"/>
            <a:ext cx="7292975" cy="5043487"/>
          </a:xfrm>
          <a:prstGeom prst="rect">
            <a:avLst/>
          </a:prstGeom>
          <a:noFill/>
          <a:ln w="9525">
            <a:noFill/>
            <a:miter lim="800000"/>
            <a:headEnd/>
            <a:tailEnd/>
          </a:ln>
        </p:spPr>
      </p:pic>
      <p:sp>
        <p:nvSpPr>
          <p:cNvPr id="417794" name="内容占位符 2"/>
          <p:cNvSpPr>
            <a:spLocks noGrp="1"/>
          </p:cNvSpPr>
          <p:nvPr>
            <p:ph idx="1"/>
          </p:nvPr>
        </p:nvSpPr>
        <p:spPr bwMode="auto">
          <a:xfrm>
            <a:off x="750888" y="785813"/>
            <a:ext cx="7764462" cy="5500687"/>
          </a:xfrm>
        </p:spPr>
        <p:txBody>
          <a:bodyPr wrap="square" numCol="1" anchor="t" anchorCtr="0" compatLnSpc="1">
            <a:prstTxWarp prst="textNoShape">
              <a:avLst/>
            </a:prstTxWarp>
          </a:bodyPr>
          <a:lstStyle/>
          <a:p>
            <a:pPr>
              <a:buFont typeface="Webdings" pitchFamily="18" charset="2"/>
              <a:buNone/>
            </a:pPr>
            <a:r>
              <a:rPr lang="en-US" altLang="zh-CN" sz="3200" b="1" smtClean="0"/>
              <a:t> 3.</a:t>
            </a:r>
            <a:r>
              <a:rPr lang="zh-CN" altLang="en-US" sz="3200" b="1" smtClean="0"/>
              <a:t>中断方式输入接口一例</a:t>
            </a:r>
            <a:endParaRPr lang="en-US" altLang="zh-CN" sz="3200" b="1" smtClean="0"/>
          </a:p>
          <a:p>
            <a:endParaRPr lang="zh-CN" altLang="en-US" sz="3200" smtClean="0"/>
          </a:p>
        </p:txBody>
      </p:sp>
      <p:sp>
        <p:nvSpPr>
          <p:cNvPr id="417795" name="TextBox 5"/>
          <p:cNvSpPr txBox="1">
            <a:spLocks noChangeArrowheads="1"/>
          </p:cNvSpPr>
          <p:nvPr/>
        </p:nvSpPr>
        <p:spPr bwMode="auto">
          <a:xfrm>
            <a:off x="5572125" y="4714875"/>
            <a:ext cx="3214688" cy="1384300"/>
          </a:xfrm>
          <a:prstGeom prst="rect">
            <a:avLst/>
          </a:prstGeom>
          <a:noFill/>
          <a:ln w="9525">
            <a:noFill/>
            <a:miter lim="800000"/>
            <a:headEnd/>
            <a:tailEnd/>
          </a:ln>
        </p:spPr>
        <p:txBody>
          <a:bodyPr>
            <a:spAutoFit/>
          </a:bodyPr>
          <a:lstStyle/>
          <a:p>
            <a:r>
              <a:rPr lang="zh-CN" altLang="en-US" sz="2800">
                <a:solidFill>
                  <a:srgbClr val="FF0000"/>
                </a:solidFill>
                <a:ea typeface="黑体" pitchFamily="49" charset="-122"/>
              </a:rPr>
              <a:t>先粗浅地了解一下未来需要学习的概念和技术问题</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51</a:t>
            </a:r>
            <a:r>
              <a:rPr lang="zh-CN" altLang="en-US" sz="3600" dirty="0" smtClean="0"/>
              <a:t>单片机的并行</a:t>
            </a:r>
            <a:r>
              <a:rPr lang="en-US" altLang="zh-CN" sz="3600" dirty="0" smtClean="0"/>
              <a:t>I/O</a:t>
            </a:r>
            <a:r>
              <a:rPr lang="zh-CN" altLang="en-US" sz="3600" dirty="0" smtClean="0"/>
              <a:t>端口</a:t>
            </a:r>
            <a:endParaRPr lang="zh-CN" altLang="en-US" sz="3600" dirty="0"/>
          </a:p>
        </p:txBody>
      </p:sp>
      <p:sp>
        <p:nvSpPr>
          <p:cNvPr id="418818" name="内容占位符 2"/>
          <p:cNvSpPr>
            <a:spLocks noGrp="1"/>
          </p:cNvSpPr>
          <p:nvPr>
            <p:ph idx="1"/>
          </p:nvPr>
        </p:nvSpPr>
        <p:spPr bwMode="auto">
          <a:xfrm>
            <a:off x="750888" y="1698625"/>
            <a:ext cx="7764462" cy="4462463"/>
          </a:xfrm>
        </p:spPr>
        <p:txBody>
          <a:bodyPr wrap="square" numCol="1" anchor="t" anchorCtr="0" compatLnSpc="1">
            <a:prstTxWarp prst="textNoShape">
              <a:avLst/>
            </a:prstTxWarp>
          </a:bodyPr>
          <a:lstStyle/>
          <a:p>
            <a:r>
              <a:rPr lang="zh-CN" altLang="en-US" sz="2800" b="1" smtClean="0"/>
              <a:t>一、</a:t>
            </a:r>
            <a:r>
              <a:rPr lang="en-US" altLang="zh-CN" sz="2800" b="1" smtClean="0"/>
              <a:t>P0</a:t>
            </a:r>
            <a:r>
              <a:rPr lang="zh-CN" altLang="en-US" sz="2800" b="1" smtClean="0"/>
              <a:t>口的结构与功能</a:t>
            </a:r>
            <a:endParaRPr lang="zh-CN" altLang="en-US" sz="2800" smtClean="0"/>
          </a:p>
          <a:p>
            <a:endParaRPr lang="zh-CN" altLang="en-US" smtClean="0"/>
          </a:p>
        </p:txBody>
      </p:sp>
      <p:pic>
        <p:nvPicPr>
          <p:cNvPr id="418819" name="Picture 2"/>
          <p:cNvPicPr>
            <a:picLocks noChangeAspect="1" noChangeArrowheads="1"/>
          </p:cNvPicPr>
          <p:nvPr/>
        </p:nvPicPr>
        <p:blipFill>
          <a:blip r:embed="rId2"/>
          <a:srcRect/>
          <a:stretch>
            <a:fillRect/>
          </a:stretch>
        </p:blipFill>
        <p:spPr bwMode="auto">
          <a:xfrm>
            <a:off x="388938" y="2233613"/>
            <a:ext cx="7612062" cy="3873500"/>
          </a:xfrm>
          <a:prstGeom prst="rect">
            <a:avLst/>
          </a:prstGeom>
          <a:noFill/>
          <a:ln w="9525">
            <a:noFill/>
            <a:miter lim="800000"/>
            <a:headEnd/>
            <a:tailEnd/>
          </a:ln>
        </p:spPr>
      </p:pic>
      <p:sp>
        <p:nvSpPr>
          <p:cNvPr id="418820" name="TextBox 4"/>
          <p:cNvSpPr txBox="1">
            <a:spLocks noChangeArrowheads="1"/>
          </p:cNvSpPr>
          <p:nvPr/>
        </p:nvSpPr>
        <p:spPr bwMode="auto">
          <a:xfrm>
            <a:off x="4286250" y="6000750"/>
            <a:ext cx="4572000" cy="523875"/>
          </a:xfrm>
          <a:prstGeom prst="rect">
            <a:avLst/>
          </a:prstGeom>
          <a:noFill/>
          <a:ln w="9525">
            <a:noFill/>
            <a:miter lim="800000"/>
            <a:headEnd/>
            <a:tailEnd/>
          </a:ln>
        </p:spPr>
        <p:txBody>
          <a:bodyPr>
            <a:spAutoFit/>
          </a:bodyPr>
          <a:lstStyle/>
          <a:p>
            <a:r>
              <a:rPr lang="en-US" altLang="zh-CN" sz="2800">
                <a:ea typeface="黑体" pitchFamily="49" charset="-122"/>
              </a:rPr>
              <a:t>P0</a:t>
            </a:r>
            <a:r>
              <a:rPr lang="zh-CN" altLang="en-US" sz="2800">
                <a:ea typeface="黑体" pitchFamily="49" charset="-122"/>
              </a:rPr>
              <a:t>口一位的结构框图</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51</a:t>
            </a:r>
            <a:r>
              <a:rPr lang="zh-CN" altLang="en-US" sz="3600" dirty="0" smtClean="0"/>
              <a:t>单片机的并行</a:t>
            </a:r>
            <a:r>
              <a:rPr lang="en-US" altLang="zh-CN" sz="3600" dirty="0" smtClean="0"/>
              <a:t>I/O</a:t>
            </a:r>
            <a:r>
              <a:rPr lang="zh-CN" altLang="en-US" sz="3600" dirty="0" smtClean="0"/>
              <a:t>端口</a:t>
            </a:r>
            <a:endParaRPr lang="zh-CN" altLang="en-US" sz="3600" dirty="0"/>
          </a:p>
        </p:txBody>
      </p:sp>
      <p:sp>
        <p:nvSpPr>
          <p:cNvPr id="3" name="内容占位符 2"/>
          <p:cNvSpPr>
            <a:spLocks noGrp="1"/>
          </p:cNvSpPr>
          <p:nvPr>
            <p:ph idx="1"/>
          </p:nvPr>
        </p:nvSpPr>
        <p:spPr bwMode="auto">
          <a:xfrm>
            <a:off x="750888" y="1500188"/>
            <a:ext cx="7764462" cy="4660900"/>
          </a:xfrm>
        </p:spPr>
        <p:txBody>
          <a:bodyPr wrap="square" numCol="1" anchor="t" anchorCtr="0" compatLnSpc="1">
            <a:prstTxWarp prst="textNoShape">
              <a:avLst/>
            </a:prstTxWarp>
          </a:bodyPr>
          <a:lstStyle/>
          <a:p>
            <a:r>
              <a:rPr lang="zh-CN" altLang="en-US" sz="2800" b="1" smtClean="0"/>
              <a:t>一、</a:t>
            </a:r>
            <a:r>
              <a:rPr lang="en-US" altLang="zh-CN" sz="2800" b="1" smtClean="0"/>
              <a:t>P0</a:t>
            </a:r>
            <a:r>
              <a:rPr lang="zh-CN" altLang="en-US" sz="2800" b="1" smtClean="0"/>
              <a:t>口的结构与功能</a:t>
            </a:r>
            <a:endParaRPr lang="zh-CN" altLang="en-US" sz="2800" smtClean="0"/>
          </a:p>
          <a:p>
            <a:r>
              <a:rPr lang="zh-CN" altLang="en-US" sz="2800" smtClean="0"/>
              <a:t>由结构图：</a:t>
            </a:r>
            <a:r>
              <a:rPr lang="en-US" altLang="zh-CN" sz="2800" smtClean="0"/>
              <a:t>P0</a:t>
            </a:r>
            <a:r>
              <a:rPr lang="zh-CN" altLang="en-US" sz="2800" smtClean="0"/>
              <a:t>口可以在将来复用为低</a:t>
            </a:r>
            <a:r>
              <a:rPr lang="en-US" altLang="zh-CN" sz="2800" smtClean="0"/>
              <a:t>8</a:t>
            </a:r>
            <a:r>
              <a:rPr lang="zh-CN" altLang="en-US" sz="2800" smtClean="0"/>
              <a:t>位地址总线和数据总线（第二功能，见后文）；也可以做通用</a:t>
            </a:r>
            <a:r>
              <a:rPr lang="en-US" altLang="zh-CN" sz="2800" smtClean="0"/>
              <a:t>I/O</a:t>
            </a:r>
            <a:r>
              <a:rPr lang="zh-CN" altLang="en-US" sz="2800" smtClean="0"/>
              <a:t>端口使用，本节仅学习</a:t>
            </a:r>
            <a:r>
              <a:rPr lang="en-US" altLang="zh-CN" sz="2800" smtClean="0"/>
              <a:t>I/O</a:t>
            </a:r>
            <a:r>
              <a:rPr lang="zh-CN" altLang="en-US" sz="2800" smtClean="0"/>
              <a:t>应用。</a:t>
            </a:r>
            <a:endParaRPr lang="en-US" altLang="zh-CN" sz="2800" smtClean="0"/>
          </a:p>
          <a:p>
            <a:r>
              <a:rPr lang="zh-CN" altLang="en-US" sz="2800" smtClean="0"/>
              <a:t>① 必须加上拉电阻，使开漏结构能够输出高电平。</a:t>
            </a:r>
            <a:endParaRPr lang="en-US" altLang="zh-CN" sz="2800" smtClean="0"/>
          </a:p>
          <a:p>
            <a:r>
              <a:rPr lang="en-US" altLang="zh-CN" sz="2800" smtClean="0"/>
              <a:t>② </a:t>
            </a:r>
            <a:r>
              <a:rPr lang="zh-CN" altLang="en-US" sz="2800" smtClean="0"/>
              <a:t>读</a:t>
            </a:r>
            <a:r>
              <a:rPr lang="en-US" altLang="zh-CN" sz="2800" smtClean="0"/>
              <a:t>P0.X</a:t>
            </a:r>
            <a:r>
              <a:rPr lang="zh-CN" altLang="en-US" sz="2800" smtClean="0"/>
              <a:t>某一引脚电平状态，必须事先向</a:t>
            </a:r>
            <a:r>
              <a:rPr lang="en-US" altLang="zh-CN" sz="2800" smtClean="0"/>
              <a:t>P0</a:t>
            </a:r>
            <a:r>
              <a:rPr lang="zh-CN" altLang="en-US" sz="2800" smtClean="0"/>
              <a:t>端口相关位的锁存器写入“</a:t>
            </a:r>
            <a:r>
              <a:rPr lang="en-US" altLang="zh-CN" sz="2800" smtClean="0"/>
              <a:t>1</a:t>
            </a:r>
            <a:r>
              <a:rPr lang="zh-CN" altLang="en-US" sz="2800" smtClean="0"/>
              <a:t>”，使输出电路的</a:t>
            </a:r>
            <a:r>
              <a:rPr lang="en-US" altLang="zh-CN" sz="2800" smtClean="0"/>
              <a:t>MOS</a:t>
            </a:r>
            <a:r>
              <a:rPr lang="zh-CN" altLang="en-US" sz="2800" smtClean="0"/>
              <a:t>管</a:t>
            </a:r>
            <a:r>
              <a:rPr lang="en-US" altLang="zh-CN" sz="2800" smtClean="0"/>
              <a:t>V2</a:t>
            </a:r>
            <a:r>
              <a:rPr lang="zh-CN" altLang="en-US" sz="2800" smtClean="0"/>
              <a:t>截止，解除对引脚电平的“钳位作用”。</a:t>
            </a:r>
            <a:endParaRPr lang="en-US" altLang="zh-CN" sz="2800" smtClean="0"/>
          </a:p>
          <a:p>
            <a:r>
              <a:rPr lang="en-US" altLang="zh-CN" sz="2800" smtClean="0"/>
              <a:t>③ </a:t>
            </a:r>
            <a:r>
              <a:rPr lang="zh-CN" altLang="en-US" sz="2800" smtClean="0"/>
              <a:t>有对锁存器“读</a:t>
            </a:r>
            <a:r>
              <a:rPr lang="en-US" altLang="zh-CN" sz="2800" smtClean="0"/>
              <a:t>-</a:t>
            </a:r>
            <a:r>
              <a:rPr lang="zh-CN" altLang="en-US" sz="2800" smtClean="0"/>
              <a:t>修改</a:t>
            </a:r>
            <a:r>
              <a:rPr lang="en-US" altLang="zh-CN" sz="2800" smtClean="0"/>
              <a:t>-</a:t>
            </a:r>
            <a:r>
              <a:rPr lang="zh-CN" altLang="en-US" sz="2800" smtClean="0"/>
              <a:t>写”操作。</a:t>
            </a:r>
            <a:endParaRPr lang="en-US" altLang="zh-CN" sz="2800" smtClean="0"/>
          </a:p>
          <a:p>
            <a:endParaRPr lang="zh-CN" altLang="en-US" sz="28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865" name="Picture 2"/>
          <p:cNvPicPr>
            <a:picLocks noChangeAspect="1" noChangeArrowheads="1"/>
          </p:cNvPicPr>
          <p:nvPr/>
        </p:nvPicPr>
        <p:blipFill>
          <a:blip r:embed="rId2"/>
          <a:srcRect/>
          <a:stretch>
            <a:fillRect/>
          </a:stretch>
        </p:blipFill>
        <p:spPr bwMode="auto">
          <a:xfrm>
            <a:off x="901700" y="2400300"/>
            <a:ext cx="6313488" cy="3810000"/>
          </a:xfrm>
          <a:prstGeom prst="rect">
            <a:avLst/>
          </a:prstGeom>
          <a:noFill/>
          <a:ln w="9525">
            <a:noFill/>
            <a:miter lim="800000"/>
            <a:headEnd/>
            <a:tailEnd/>
          </a:ln>
        </p:spPr>
      </p:pic>
      <p:sp>
        <p:nvSpPr>
          <p:cNvPr id="2" name="标题 1"/>
          <p:cNvSpPr>
            <a:spLocks noGrp="1"/>
          </p:cNvSpPr>
          <p:nvPr>
            <p:ph type="title"/>
          </p:nvPr>
        </p:nvSpPr>
        <p:spPr/>
        <p:txBody>
          <a:bodyPr/>
          <a:lstStyle/>
          <a:p>
            <a:pPr algn="ctr" fontAlgn="auto">
              <a:spcAft>
                <a:spcPts val="0"/>
              </a:spcAft>
              <a:defRPr/>
            </a:pPr>
            <a:r>
              <a:rPr lang="en-US" altLang="zh-CN" sz="3600" dirty="0" smtClean="0"/>
              <a:t>51</a:t>
            </a:r>
            <a:r>
              <a:rPr lang="zh-CN" altLang="en-US" sz="3600" dirty="0" smtClean="0"/>
              <a:t>单片机的并行</a:t>
            </a:r>
            <a:r>
              <a:rPr lang="en-US" altLang="zh-CN" sz="3600" dirty="0" smtClean="0"/>
              <a:t>I/O</a:t>
            </a:r>
            <a:r>
              <a:rPr lang="zh-CN" altLang="en-US" sz="3600" dirty="0" smtClean="0"/>
              <a:t>端口</a:t>
            </a:r>
            <a:endParaRPr lang="zh-CN" altLang="en-US" sz="3600" dirty="0"/>
          </a:p>
        </p:txBody>
      </p:sp>
      <p:sp>
        <p:nvSpPr>
          <p:cNvPr id="420867" name="内容占位符 2"/>
          <p:cNvSpPr>
            <a:spLocks noGrp="1"/>
          </p:cNvSpPr>
          <p:nvPr>
            <p:ph idx="1"/>
          </p:nvPr>
        </p:nvSpPr>
        <p:spPr bwMode="auto">
          <a:xfrm>
            <a:off x="750888" y="1698625"/>
            <a:ext cx="7764462" cy="4462463"/>
          </a:xfrm>
        </p:spPr>
        <p:txBody>
          <a:bodyPr wrap="square" numCol="1" anchor="t" anchorCtr="0" compatLnSpc="1">
            <a:prstTxWarp prst="textNoShape">
              <a:avLst/>
            </a:prstTxWarp>
          </a:bodyPr>
          <a:lstStyle/>
          <a:p>
            <a:r>
              <a:rPr lang="zh-CN" altLang="en-US" sz="2800" b="1" smtClean="0"/>
              <a:t>二、</a:t>
            </a:r>
            <a:r>
              <a:rPr lang="en-US" altLang="zh-CN" sz="2800" b="1" smtClean="0"/>
              <a:t>P1</a:t>
            </a:r>
            <a:r>
              <a:rPr lang="zh-CN" altLang="en-US" sz="2800" b="1" smtClean="0"/>
              <a:t>端口的结构与功能</a:t>
            </a:r>
            <a:endParaRPr lang="zh-CN" altLang="en-US" sz="2800" smtClean="0"/>
          </a:p>
          <a:p>
            <a:endParaRPr lang="zh-CN" altLang="en-US" smtClean="0"/>
          </a:p>
        </p:txBody>
      </p:sp>
      <p:sp>
        <p:nvSpPr>
          <p:cNvPr id="420868" name="TextBox 4"/>
          <p:cNvSpPr txBox="1">
            <a:spLocks noChangeArrowheads="1"/>
          </p:cNvSpPr>
          <p:nvPr/>
        </p:nvSpPr>
        <p:spPr bwMode="auto">
          <a:xfrm>
            <a:off x="4286250" y="6000750"/>
            <a:ext cx="4572000" cy="523875"/>
          </a:xfrm>
          <a:prstGeom prst="rect">
            <a:avLst/>
          </a:prstGeom>
          <a:noFill/>
          <a:ln w="9525">
            <a:noFill/>
            <a:miter lim="800000"/>
            <a:headEnd/>
            <a:tailEnd/>
          </a:ln>
        </p:spPr>
        <p:txBody>
          <a:bodyPr>
            <a:spAutoFit/>
          </a:bodyPr>
          <a:lstStyle/>
          <a:p>
            <a:r>
              <a:rPr lang="en-US" altLang="zh-CN" sz="2800">
                <a:ea typeface="黑体" pitchFamily="49" charset="-122"/>
              </a:rPr>
              <a:t>P1</a:t>
            </a:r>
            <a:r>
              <a:rPr lang="zh-CN" altLang="en-US" sz="2800">
                <a:ea typeface="黑体" pitchFamily="49" charset="-122"/>
              </a:rPr>
              <a:t>口一位的结构框图</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1889" name="Picture 2"/>
          <p:cNvPicPr>
            <a:picLocks noChangeAspect="1" noChangeArrowheads="1"/>
          </p:cNvPicPr>
          <p:nvPr/>
        </p:nvPicPr>
        <p:blipFill>
          <a:blip r:embed="rId2"/>
          <a:srcRect/>
          <a:stretch>
            <a:fillRect/>
          </a:stretch>
        </p:blipFill>
        <p:spPr bwMode="auto">
          <a:xfrm>
            <a:off x="406400" y="2143125"/>
            <a:ext cx="8377238" cy="4143375"/>
          </a:xfrm>
          <a:prstGeom prst="rect">
            <a:avLst/>
          </a:prstGeom>
          <a:noFill/>
          <a:ln w="9525">
            <a:noFill/>
            <a:miter lim="800000"/>
            <a:headEnd/>
            <a:tailEnd/>
          </a:ln>
        </p:spPr>
      </p:pic>
      <p:sp>
        <p:nvSpPr>
          <p:cNvPr id="2" name="标题 1"/>
          <p:cNvSpPr>
            <a:spLocks noGrp="1"/>
          </p:cNvSpPr>
          <p:nvPr>
            <p:ph type="title"/>
          </p:nvPr>
        </p:nvSpPr>
        <p:spPr/>
        <p:txBody>
          <a:bodyPr/>
          <a:lstStyle/>
          <a:p>
            <a:pPr algn="ctr" fontAlgn="auto">
              <a:spcAft>
                <a:spcPts val="0"/>
              </a:spcAft>
              <a:defRPr/>
            </a:pPr>
            <a:r>
              <a:rPr lang="en-US" altLang="zh-CN" sz="3600" dirty="0" smtClean="0"/>
              <a:t>51</a:t>
            </a:r>
            <a:r>
              <a:rPr lang="zh-CN" altLang="en-US" sz="3600" dirty="0" smtClean="0"/>
              <a:t>单片机的并行</a:t>
            </a:r>
            <a:r>
              <a:rPr lang="en-US" altLang="zh-CN" sz="3600" dirty="0" smtClean="0"/>
              <a:t>I/O</a:t>
            </a:r>
            <a:r>
              <a:rPr lang="zh-CN" altLang="en-US" sz="3600" dirty="0" smtClean="0"/>
              <a:t>端口</a:t>
            </a:r>
            <a:endParaRPr lang="zh-CN" altLang="en-US" sz="3600" dirty="0"/>
          </a:p>
        </p:txBody>
      </p:sp>
      <p:sp>
        <p:nvSpPr>
          <p:cNvPr id="421891" name="内容占位符 2"/>
          <p:cNvSpPr>
            <a:spLocks noGrp="1"/>
          </p:cNvSpPr>
          <p:nvPr>
            <p:ph idx="1"/>
          </p:nvPr>
        </p:nvSpPr>
        <p:spPr bwMode="auto">
          <a:xfrm>
            <a:off x="750888" y="1698625"/>
            <a:ext cx="7764462" cy="4462463"/>
          </a:xfrm>
        </p:spPr>
        <p:txBody>
          <a:bodyPr wrap="square" numCol="1" anchor="t" anchorCtr="0" compatLnSpc="1">
            <a:prstTxWarp prst="textNoShape">
              <a:avLst/>
            </a:prstTxWarp>
          </a:bodyPr>
          <a:lstStyle/>
          <a:p>
            <a:r>
              <a:rPr lang="zh-CN" altLang="en-US" sz="2800" b="1" smtClean="0"/>
              <a:t>三、</a:t>
            </a:r>
            <a:r>
              <a:rPr lang="en-US" altLang="zh-CN" sz="2800" b="1" smtClean="0"/>
              <a:t>P2</a:t>
            </a:r>
            <a:r>
              <a:rPr lang="zh-CN" altLang="en-US" sz="2800" b="1" smtClean="0"/>
              <a:t>端口的结构与功能</a:t>
            </a:r>
            <a:endParaRPr lang="zh-CN" altLang="en-US" sz="2800" smtClean="0"/>
          </a:p>
          <a:p>
            <a:endParaRPr lang="zh-CN" altLang="en-US" smtClean="0"/>
          </a:p>
        </p:txBody>
      </p:sp>
      <p:sp>
        <p:nvSpPr>
          <p:cNvPr id="421892" name="TextBox 4"/>
          <p:cNvSpPr txBox="1">
            <a:spLocks noChangeArrowheads="1"/>
          </p:cNvSpPr>
          <p:nvPr/>
        </p:nvSpPr>
        <p:spPr bwMode="auto">
          <a:xfrm>
            <a:off x="4286250" y="6000750"/>
            <a:ext cx="4572000" cy="523875"/>
          </a:xfrm>
          <a:prstGeom prst="rect">
            <a:avLst/>
          </a:prstGeom>
          <a:noFill/>
          <a:ln w="9525">
            <a:noFill/>
            <a:miter lim="800000"/>
            <a:headEnd/>
            <a:tailEnd/>
          </a:ln>
        </p:spPr>
        <p:txBody>
          <a:bodyPr>
            <a:spAutoFit/>
          </a:bodyPr>
          <a:lstStyle/>
          <a:p>
            <a:r>
              <a:rPr lang="en-US" altLang="zh-CN" sz="2800">
                <a:ea typeface="黑体" pitchFamily="49" charset="-122"/>
              </a:rPr>
              <a:t>P2</a:t>
            </a:r>
            <a:r>
              <a:rPr lang="zh-CN" altLang="en-US" sz="2800">
                <a:ea typeface="黑体" pitchFamily="49" charset="-122"/>
              </a:rPr>
              <a:t>口一位的结构框图</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en-US" altLang="zh-CN" sz="3600" dirty="0" smtClean="0"/>
              <a:t>51</a:t>
            </a:r>
            <a:r>
              <a:rPr lang="zh-CN" altLang="en-US" sz="3600" dirty="0" smtClean="0"/>
              <a:t>单片机的并行</a:t>
            </a:r>
            <a:r>
              <a:rPr lang="en-US" altLang="zh-CN" sz="3600" dirty="0" smtClean="0"/>
              <a:t>I/O</a:t>
            </a:r>
            <a:r>
              <a:rPr lang="zh-CN" altLang="en-US" sz="3600" dirty="0" smtClean="0"/>
              <a:t>端口</a:t>
            </a:r>
            <a:endParaRPr lang="zh-CN" altLang="en-US" sz="3600" dirty="0"/>
          </a:p>
        </p:txBody>
      </p:sp>
      <p:sp>
        <p:nvSpPr>
          <p:cNvPr id="3" name="内容占位符 2"/>
          <p:cNvSpPr>
            <a:spLocks noGrp="1"/>
          </p:cNvSpPr>
          <p:nvPr>
            <p:ph idx="1"/>
          </p:nvPr>
        </p:nvSpPr>
        <p:spPr bwMode="auto">
          <a:xfrm>
            <a:off x="750888" y="1500188"/>
            <a:ext cx="7764462" cy="4660900"/>
          </a:xfrm>
        </p:spPr>
        <p:txBody>
          <a:bodyPr wrap="square" numCol="1" anchor="t" anchorCtr="0" compatLnSpc="1">
            <a:prstTxWarp prst="textNoShape">
              <a:avLst/>
            </a:prstTxWarp>
          </a:bodyPr>
          <a:lstStyle/>
          <a:p>
            <a:r>
              <a:rPr lang="zh-CN" altLang="en-US" sz="2800" b="1" smtClean="0"/>
              <a:t>三、</a:t>
            </a:r>
            <a:r>
              <a:rPr lang="en-US" altLang="zh-CN" sz="2800" b="1" smtClean="0"/>
              <a:t>P2</a:t>
            </a:r>
            <a:r>
              <a:rPr lang="zh-CN" altLang="en-US" sz="2800" b="1" smtClean="0"/>
              <a:t>口的结构与功能</a:t>
            </a:r>
            <a:endParaRPr lang="zh-CN" altLang="en-US" sz="2800" smtClean="0"/>
          </a:p>
          <a:p>
            <a:r>
              <a:rPr lang="zh-CN" altLang="en-US" sz="2800" smtClean="0"/>
              <a:t>由结构图：</a:t>
            </a:r>
            <a:r>
              <a:rPr lang="en-US" altLang="zh-CN" sz="2800" smtClean="0"/>
              <a:t>P2</a:t>
            </a:r>
            <a:r>
              <a:rPr lang="zh-CN" altLang="en-US" sz="2800" smtClean="0"/>
              <a:t>口可以在将来做为高</a:t>
            </a:r>
            <a:r>
              <a:rPr lang="en-US" altLang="zh-CN" sz="2800" smtClean="0"/>
              <a:t>8</a:t>
            </a:r>
            <a:r>
              <a:rPr lang="zh-CN" altLang="en-US" sz="2800" smtClean="0"/>
              <a:t>位地址总线使用（第二功能，见后文）；也可以做通用</a:t>
            </a:r>
            <a:r>
              <a:rPr lang="en-US" altLang="zh-CN" sz="2800" smtClean="0"/>
              <a:t>I/O</a:t>
            </a:r>
            <a:r>
              <a:rPr lang="zh-CN" altLang="en-US" sz="2800" smtClean="0"/>
              <a:t>端口使用，本节仅学习</a:t>
            </a:r>
            <a:r>
              <a:rPr lang="en-US" altLang="zh-CN" sz="2800" smtClean="0"/>
              <a:t>I/O</a:t>
            </a:r>
            <a:r>
              <a:rPr lang="zh-CN" altLang="en-US" sz="2800" smtClean="0"/>
              <a:t>应用。</a:t>
            </a:r>
            <a:endParaRPr lang="en-US" altLang="zh-CN" sz="2800" smtClean="0"/>
          </a:p>
          <a:p>
            <a:r>
              <a:rPr lang="zh-CN" altLang="en-US" sz="2800" smtClean="0"/>
              <a:t>① 同</a:t>
            </a:r>
            <a:r>
              <a:rPr lang="en-US" altLang="zh-CN" sz="2800" smtClean="0"/>
              <a:t>P0</a:t>
            </a:r>
            <a:r>
              <a:rPr lang="zh-CN" altLang="en-US" sz="2800" smtClean="0"/>
              <a:t>口类似，读</a:t>
            </a:r>
            <a:r>
              <a:rPr lang="en-US" altLang="zh-CN" sz="2800" smtClean="0"/>
              <a:t>P2.X</a:t>
            </a:r>
            <a:r>
              <a:rPr lang="zh-CN" altLang="en-US" sz="2800" smtClean="0"/>
              <a:t>某一引脚电平状态，必须事先向</a:t>
            </a:r>
            <a:r>
              <a:rPr lang="en-US" altLang="zh-CN" sz="2800" smtClean="0"/>
              <a:t>P2</a:t>
            </a:r>
            <a:r>
              <a:rPr lang="zh-CN" altLang="en-US" sz="2800" smtClean="0"/>
              <a:t>端口相关位的锁存器写入“</a:t>
            </a:r>
            <a:r>
              <a:rPr lang="en-US" altLang="zh-CN" sz="2800" smtClean="0"/>
              <a:t>1</a:t>
            </a:r>
            <a:r>
              <a:rPr lang="zh-CN" altLang="en-US" sz="2800" smtClean="0"/>
              <a:t>”，使输出电路的</a:t>
            </a:r>
            <a:r>
              <a:rPr lang="en-US" altLang="zh-CN" sz="2800" smtClean="0"/>
              <a:t>MOS</a:t>
            </a:r>
            <a:r>
              <a:rPr lang="zh-CN" altLang="en-US" sz="2800" smtClean="0"/>
              <a:t>管</a:t>
            </a:r>
            <a:r>
              <a:rPr lang="en-US" altLang="zh-CN" sz="2800" smtClean="0"/>
              <a:t>V2</a:t>
            </a:r>
            <a:r>
              <a:rPr lang="zh-CN" altLang="en-US" sz="2800" smtClean="0"/>
              <a:t>截止，解除对引脚电平的“钳位作用”。</a:t>
            </a:r>
            <a:endParaRPr lang="en-US" altLang="zh-CN" sz="2800" smtClean="0"/>
          </a:p>
          <a:p>
            <a:r>
              <a:rPr lang="en-US" altLang="zh-CN" sz="2800" smtClean="0"/>
              <a:t>②</a:t>
            </a:r>
            <a:r>
              <a:rPr lang="zh-CN" altLang="en-US" sz="2800" smtClean="0"/>
              <a:t>有对锁存器“读</a:t>
            </a:r>
            <a:r>
              <a:rPr lang="en-US" altLang="zh-CN" sz="2800" smtClean="0"/>
              <a:t>-</a:t>
            </a:r>
            <a:r>
              <a:rPr lang="zh-CN" altLang="en-US" sz="2800" smtClean="0"/>
              <a:t>修改</a:t>
            </a:r>
            <a:r>
              <a:rPr lang="en-US" altLang="zh-CN" sz="2800" smtClean="0"/>
              <a:t>-</a:t>
            </a:r>
            <a:r>
              <a:rPr lang="zh-CN" altLang="en-US" sz="2800" smtClean="0"/>
              <a:t>写”操作。</a:t>
            </a:r>
            <a:endParaRPr lang="en-US" altLang="zh-CN" sz="2800" smtClean="0"/>
          </a:p>
          <a:p>
            <a:endParaRPr lang="zh-CN" altLang="en-US" sz="28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840907"/>
          </a:xfrm>
        </p:spPr>
        <p:txBody>
          <a:bodyPr/>
          <a:lstStyle/>
          <a:p>
            <a:pPr algn="ctr" fontAlgn="auto">
              <a:spcAft>
                <a:spcPts val="0"/>
              </a:spcAft>
              <a:defRPr/>
            </a:pPr>
            <a:r>
              <a:rPr lang="zh-CN" altLang="en-US" sz="3600" dirty="0" smtClean="0"/>
              <a:t>并行</a:t>
            </a:r>
            <a:r>
              <a:rPr lang="en-US" altLang="zh-CN" sz="3600" dirty="0" smtClean="0"/>
              <a:t>I/O</a:t>
            </a:r>
            <a:r>
              <a:rPr lang="zh-CN" altLang="en-US" sz="3600" dirty="0" smtClean="0"/>
              <a:t>口应用示例</a:t>
            </a:r>
            <a:endParaRPr lang="zh-CN" altLang="en-US" sz="3600" dirty="0"/>
          </a:p>
        </p:txBody>
      </p:sp>
      <p:sp>
        <p:nvSpPr>
          <p:cNvPr id="423938" name="内容占位符 2"/>
          <p:cNvSpPr>
            <a:spLocks noGrp="1"/>
          </p:cNvSpPr>
          <p:nvPr>
            <p:ph idx="1"/>
          </p:nvPr>
        </p:nvSpPr>
        <p:spPr bwMode="auto">
          <a:xfrm>
            <a:off x="6215063" y="1500188"/>
            <a:ext cx="2300287" cy="4660900"/>
          </a:xfrm>
        </p:spPr>
        <p:txBody>
          <a:bodyPr wrap="square" numCol="1" anchor="t" anchorCtr="0" compatLnSpc="1">
            <a:prstTxWarp prst="textNoShape">
              <a:avLst/>
            </a:prstTxWarp>
          </a:bodyPr>
          <a:lstStyle/>
          <a:p>
            <a:r>
              <a:rPr lang="zh-CN" altLang="en-US" sz="2800" smtClean="0"/>
              <a:t>按下</a:t>
            </a:r>
            <a:r>
              <a:rPr lang="en-US" altLang="zh-CN" sz="2800" smtClean="0"/>
              <a:t>K0</a:t>
            </a:r>
            <a:r>
              <a:rPr lang="zh-CN" altLang="en-US" sz="2800" smtClean="0"/>
              <a:t>至</a:t>
            </a:r>
            <a:r>
              <a:rPr lang="en-US" altLang="zh-CN" sz="2800" smtClean="0"/>
              <a:t>K3</a:t>
            </a:r>
            <a:r>
              <a:rPr lang="zh-CN" altLang="en-US" sz="2800" smtClean="0"/>
              <a:t>任何一键，发光二极管</a:t>
            </a:r>
            <a:r>
              <a:rPr lang="en-US" altLang="zh-CN" sz="2800" smtClean="0"/>
              <a:t>D0</a:t>
            </a:r>
            <a:r>
              <a:rPr lang="zh-CN" altLang="en-US" sz="2800" smtClean="0"/>
              <a:t>至</a:t>
            </a:r>
            <a:r>
              <a:rPr lang="en-US" altLang="zh-CN" sz="2800" smtClean="0"/>
              <a:t>D3</a:t>
            </a:r>
            <a:r>
              <a:rPr lang="zh-CN" altLang="en-US" sz="2800" smtClean="0"/>
              <a:t>对应地点燃。</a:t>
            </a:r>
            <a:endParaRPr lang="en-US" altLang="zh-CN" sz="2800" smtClean="0"/>
          </a:p>
          <a:p>
            <a:endParaRPr lang="en-US" altLang="zh-CN" sz="2800" smtClean="0"/>
          </a:p>
          <a:p>
            <a:r>
              <a:rPr lang="zh-CN" altLang="en-US" sz="2800" smtClean="0"/>
              <a:t>请实现之。</a:t>
            </a:r>
          </a:p>
        </p:txBody>
      </p:sp>
      <p:pic>
        <p:nvPicPr>
          <p:cNvPr id="423939" name="Picture 2"/>
          <p:cNvPicPr>
            <a:picLocks noChangeAspect="1" noChangeArrowheads="1"/>
          </p:cNvPicPr>
          <p:nvPr/>
        </p:nvPicPr>
        <p:blipFill>
          <a:blip r:embed="rId2"/>
          <a:srcRect/>
          <a:stretch>
            <a:fillRect/>
          </a:stretch>
        </p:blipFill>
        <p:spPr bwMode="auto">
          <a:xfrm>
            <a:off x="785813" y="1428750"/>
            <a:ext cx="5357812" cy="4903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noChangeArrowheads="1"/>
          </p:cNvSpPr>
          <p:nvPr>
            <p:ph type="body" idx="1"/>
          </p:nvPr>
        </p:nvSpPr>
        <p:spPr bwMode="auto">
          <a:xfrm>
            <a:off x="142875" y="357188"/>
            <a:ext cx="8358188" cy="2714625"/>
          </a:xfrm>
        </p:spPr>
        <p:txBody>
          <a:bodyPr wrap="square" numCol="1" anchor="t" anchorCtr="0" compatLnSpc="1">
            <a:prstTxWarp prst="textNoShape">
              <a:avLst/>
            </a:prstTxWarp>
          </a:bodyPr>
          <a:lstStyle/>
          <a:p>
            <a:pPr>
              <a:lnSpc>
                <a:spcPct val="150000"/>
              </a:lnSpc>
              <a:buFont typeface="Webdings" pitchFamily="18" charset="2"/>
              <a:buNone/>
            </a:pPr>
            <a:r>
              <a:rPr lang="zh-CN" altLang="en-US" sz="2800" b="1" smtClean="0">
                <a:solidFill>
                  <a:srgbClr val="00B050"/>
                </a:solidFill>
              </a:rPr>
              <a:t>▲ 二进制数 → </a:t>
            </a:r>
            <a:r>
              <a:rPr lang="en-US" altLang="zh-CN" sz="2800" b="1" smtClean="0">
                <a:solidFill>
                  <a:srgbClr val="00B050"/>
                </a:solidFill>
              </a:rPr>
              <a:t>0,1 (</a:t>
            </a:r>
            <a:r>
              <a:rPr lang="zh-CN" altLang="en-US" sz="2800" b="1" smtClean="0">
                <a:solidFill>
                  <a:srgbClr val="00B050"/>
                </a:solidFill>
              </a:rPr>
              <a:t>基数为</a:t>
            </a:r>
            <a:r>
              <a:rPr lang="en-US" altLang="zh-CN" sz="2800" b="1" smtClean="0">
                <a:solidFill>
                  <a:srgbClr val="00B050"/>
                </a:solidFill>
              </a:rPr>
              <a:t>2</a:t>
            </a:r>
            <a:r>
              <a:rPr lang="zh-CN" altLang="en-US" sz="2800" b="1" smtClean="0">
                <a:solidFill>
                  <a:srgbClr val="00B050"/>
                </a:solidFill>
              </a:rPr>
              <a:t>，仅</a:t>
            </a:r>
            <a:r>
              <a:rPr lang="en-US" altLang="zh-CN" sz="2800" b="1" smtClean="0">
                <a:solidFill>
                  <a:srgbClr val="00B050"/>
                </a:solidFill>
              </a:rPr>
              <a:t>2</a:t>
            </a:r>
            <a:r>
              <a:rPr lang="zh-CN" altLang="en-US" sz="2800" b="1" smtClean="0">
                <a:solidFill>
                  <a:srgbClr val="00B050"/>
                </a:solidFill>
              </a:rPr>
              <a:t>个数符</a:t>
            </a:r>
            <a:r>
              <a:rPr lang="en-US" altLang="zh-CN" sz="2800" b="1" smtClean="0">
                <a:solidFill>
                  <a:srgbClr val="00B050"/>
                </a:solidFill>
              </a:rPr>
              <a:t>),</a:t>
            </a:r>
            <a:r>
              <a:rPr lang="zh-CN" altLang="en-US" sz="2800" b="1" smtClean="0">
                <a:solidFill>
                  <a:srgbClr val="00B050"/>
                </a:solidFill>
              </a:rPr>
              <a:t>分别记</a:t>
            </a:r>
            <a:r>
              <a:rPr lang="en-US" altLang="zh-CN" sz="2800" b="1" smtClean="0">
                <a:solidFill>
                  <a:srgbClr val="00B050"/>
                </a:solidFill>
              </a:rPr>
              <a:t>0,1</a:t>
            </a:r>
            <a:r>
              <a:rPr lang="zh-CN" altLang="en-US" sz="2800" b="1" smtClean="0">
                <a:solidFill>
                  <a:srgbClr val="00B050"/>
                </a:solidFill>
              </a:rPr>
              <a:t>的值，为表示大于或小于</a:t>
            </a:r>
            <a:r>
              <a:rPr lang="en-US" altLang="zh-CN" sz="2800" b="1" smtClean="0">
                <a:solidFill>
                  <a:srgbClr val="00B050"/>
                </a:solidFill>
              </a:rPr>
              <a:t>1</a:t>
            </a:r>
            <a:r>
              <a:rPr lang="zh-CN" altLang="en-US" sz="2800" b="1" smtClean="0">
                <a:solidFill>
                  <a:srgbClr val="00B050"/>
                </a:solidFill>
              </a:rPr>
              <a:t>的值</a:t>
            </a:r>
            <a:endParaRPr lang="en-US" altLang="zh-CN" sz="2800" b="1" smtClean="0">
              <a:solidFill>
                <a:srgbClr val="00B050"/>
              </a:solidFill>
            </a:endParaRPr>
          </a:p>
          <a:p>
            <a:pPr>
              <a:lnSpc>
                <a:spcPct val="80000"/>
              </a:lnSpc>
              <a:buFont typeface="Webdings" pitchFamily="18" charset="2"/>
              <a:buNone/>
            </a:pPr>
            <a:endParaRPr lang="zh-CN" altLang="en-US" sz="2800" b="1" smtClean="0">
              <a:solidFill>
                <a:srgbClr val="00B050"/>
              </a:solidFill>
            </a:endParaRPr>
          </a:p>
        </p:txBody>
      </p:sp>
      <p:sp>
        <p:nvSpPr>
          <p:cNvPr id="10" name="TextBox 9"/>
          <p:cNvSpPr txBox="1">
            <a:spLocks noChangeArrowheads="1"/>
          </p:cNvSpPr>
          <p:nvPr/>
        </p:nvSpPr>
        <p:spPr bwMode="auto">
          <a:xfrm>
            <a:off x="6357938" y="1143000"/>
            <a:ext cx="2500312" cy="523875"/>
          </a:xfrm>
          <a:prstGeom prst="rect">
            <a:avLst/>
          </a:prstGeom>
          <a:noFill/>
          <a:ln w="9525">
            <a:noFill/>
            <a:miter lim="800000"/>
            <a:headEnd/>
            <a:tailEnd/>
          </a:ln>
        </p:spPr>
        <p:txBody>
          <a:bodyPr>
            <a:spAutoFit/>
          </a:bodyPr>
          <a:lstStyle/>
          <a:p>
            <a:r>
              <a:rPr lang="zh-CN" altLang="en-US" sz="2800">
                <a:ea typeface="黑体" pitchFamily="49" charset="-122"/>
              </a:rPr>
              <a:t>→ 位置表示法：</a:t>
            </a:r>
          </a:p>
        </p:txBody>
      </p:sp>
      <p:sp>
        <p:nvSpPr>
          <p:cNvPr id="11" name="TextBox 10"/>
          <p:cNvSpPr txBox="1">
            <a:spLocks noChangeArrowheads="1"/>
          </p:cNvSpPr>
          <p:nvPr/>
        </p:nvSpPr>
        <p:spPr bwMode="auto">
          <a:xfrm>
            <a:off x="714375" y="3071813"/>
            <a:ext cx="7429500" cy="584200"/>
          </a:xfrm>
          <a:prstGeom prst="rect">
            <a:avLst/>
          </a:prstGeom>
          <a:noFill/>
          <a:ln w="9525">
            <a:noFill/>
            <a:miter lim="800000"/>
            <a:headEnd/>
            <a:tailEnd/>
          </a:ln>
        </p:spPr>
        <p:txBody>
          <a:bodyPr>
            <a:spAutoFit/>
          </a:bodyPr>
          <a:lstStyle/>
          <a:p>
            <a:r>
              <a:rPr lang="zh-CN" altLang="en-US" sz="3200">
                <a:ea typeface="黑体" pitchFamily="49" charset="-122"/>
              </a:rPr>
              <a:t>定义：“权”→  第</a:t>
            </a:r>
            <a:r>
              <a:rPr lang="en-US" altLang="zh-CN" sz="3200">
                <a:latin typeface="Cambria Math" pitchFamily="18" charset="0"/>
                <a:ea typeface="黑体" pitchFamily="49" charset="-122"/>
              </a:rPr>
              <a:t>i</a:t>
            </a:r>
            <a:r>
              <a:rPr lang="zh-CN" altLang="en-US" sz="3200">
                <a:ea typeface="黑体" pitchFamily="49" charset="-122"/>
              </a:rPr>
              <a:t>位 → </a:t>
            </a:r>
            <a:r>
              <a:rPr lang="en-US" altLang="zh-CN" sz="3200">
                <a:ea typeface="黑体" pitchFamily="49" charset="-122"/>
              </a:rPr>
              <a:t>2</a:t>
            </a:r>
            <a:r>
              <a:rPr lang="en-US" altLang="zh-CN" sz="3200" baseline="30000">
                <a:latin typeface="Cambria Math" pitchFamily="18" charset="0"/>
                <a:ea typeface="黑体" pitchFamily="49" charset="-122"/>
              </a:rPr>
              <a:t>i</a:t>
            </a:r>
            <a:endParaRPr lang="zh-CN" altLang="en-US" sz="3200">
              <a:ea typeface="黑体" pitchFamily="49" charset="-122"/>
            </a:endParaRPr>
          </a:p>
        </p:txBody>
      </p:sp>
      <p:sp>
        <p:nvSpPr>
          <p:cNvPr id="14" name="TextBox 13"/>
          <p:cNvSpPr txBox="1">
            <a:spLocks noChangeArrowheads="1"/>
          </p:cNvSpPr>
          <p:nvPr/>
        </p:nvSpPr>
        <p:spPr bwMode="auto">
          <a:xfrm>
            <a:off x="1571625" y="3786188"/>
            <a:ext cx="6643688" cy="584200"/>
          </a:xfrm>
          <a:prstGeom prst="rect">
            <a:avLst/>
          </a:prstGeom>
          <a:noFill/>
          <a:ln w="9525">
            <a:noFill/>
            <a:miter lim="800000"/>
            <a:headEnd/>
            <a:tailEnd/>
          </a:ln>
        </p:spPr>
        <p:txBody>
          <a:bodyPr>
            <a:spAutoFit/>
          </a:bodyPr>
          <a:lstStyle/>
          <a:p>
            <a:r>
              <a:rPr lang="zh-CN" altLang="en-US" sz="3200">
                <a:ea typeface="黑体" pitchFamily="49" charset="-122"/>
              </a:rPr>
              <a:t>第</a:t>
            </a:r>
            <a:r>
              <a:rPr lang="en-US" altLang="zh-CN" sz="3200">
                <a:ea typeface="黑体" pitchFamily="49" charset="-122"/>
              </a:rPr>
              <a:t>i</a:t>
            </a:r>
            <a:r>
              <a:rPr lang="zh-CN" altLang="en-US" sz="3200">
                <a:ea typeface="黑体" pitchFamily="49" charset="-122"/>
              </a:rPr>
              <a:t>位表示的数值：</a:t>
            </a:r>
            <a:r>
              <a:rPr lang="en-US" altLang="zh-CN" sz="3200">
                <a:ea typeface="黑体" pitchFamily="49" charset="-122"/>
              </a:rPr>
              <a:t>b</a:t>
            </a:r>
            <a:r>
              <a:rPr lang="en-US" altLang="zh-CN" sz="3200" baseline="-25000">
                <a:latin typeface="Cambria Math" pitchFamily="18" charset="0"/>
                <a:ea typeface="黑体" pitchFamily="49" charset="-122"/>
              </a:rPr>
              <a:t>i</a:t>
            </a:r>
            <a:r>
              <a:rPr lang="en-US" altLang="zh-CN" sz="3200">
                <a:ea typeface="黑体" pitchFamily="49" charset="-122"/>
              </a:rPr>
              <a:t>×2</a:t>
            </a:r>
            <a:r>
              <a:rPr lang="en-US" altLang="zh-CN" sz="3200" baseline="30000">
                <a:latin typeface="Cambria Math" pitchFamily="18" charset="0"/>
                <a:ea typeface="黑体" pitchFamily="49" charset="-122"/>
              </a:rPr>
              <a:t>i</a:t>
            </a:r>
            <a:endParaRPr lang="zh-CN" altLang="en-US" sz="3200">
              <a:latin typeface="Cambria Math" pitchFamily="18" charset="0"/>
              <a:ea typeface="黑体" pitchFamily="49" charset="-122"/>
            </a:endParaRPr>
          </a:p>
        </p:txBody>
      </p:sp>
      <p:pic>
        <p:nvPicPr>
          <p:cNvPr id="145411" name="Picture 3"/>
          <p:cNvPicPr>
            <a:picLocks noChangeAspect="1" noChangeArrowheads="1"/>
          </p:cNvPicPr>
          <p:nvPr/>
        </p:nvPicPr>
        <p:blipFill>
          <a:blip r:embed="rId2"/>
          <a:srcRect/>
          <a:stretch>
            <a:fillRect/>
          </a:stretch>
        </p:blipFill>
        <p:spPr bwMode="auto">
          <a:xfrm>
            <a:off x="1343025" y="1785938"/>
            <a:ext cx="5800725" cy="1233487"/>
          </a:xfrm>
          <a:prstGeom prst="rect">
            <a:avLst/>
          </a:prstGeom>
          <a:noFill/>
          <a:ln w="9525">
            <a:noFill/>
            <a:miter lim="800000"/>
            <a:headEnd/>
            <a:tailEnd/>
          </a:ln>
        </p:spPr>
      </p:pic>
      <p:sp>
        <p:nvSpPr>
          <p:cNvPr id="12" name="TextBox 11"/>
          <p:cNvSpPr txBox="1">
            <a:spLocks noChangeArrowheads="1"/>
          </p:cNvSpPr>
          <p:nvPr/>
        </p:nvSpPr>
        <p:spPr bwMode="auto">
          <a:xfrm>
            <a:off x="500063" y="4500563"/>
            <a:ext cx="8001000" cy="1570037"/>
          </a:xfrm>
          <a:prstGeom prst="rect">
            <a:avLst/>
          </a:prstGeom>
          <a:noFill/>
          <a:ln w="9525">
            <a:noFill/>
            <a:miter lim="800000"/>
            <a:headEnd/>
            <a:tailEnd/>
          </a:ln>
        </p:spPr>
        <p:txBody>
          <a:bodyPr>
            <a:spAutoFit/>
          </a:bodyPr>
          <a:lstStyle/>
          <a:p>
            <a:r>
              <a:rPr lang="zh-CN" altLang="en-US" sz="3200">
                <a:ea typeface="黑体" pitchFamily="49" charset="-122"/>
              </a:rPr>
              <a:t>例 </a:t>
            </a:r>
            <a:r>
              <a:rPr lang="en-US" altLang="zh-CN" sz="3200">
                <a:ea typeface="黑体" pitchFamily="49" charset="-122"/>
              </a:rPr>
              <a:t>(1101.101)</a:t>
            </a:r>
            <a:r>
              <a:rPr lang="en-US" altLang="zh-CN" sz="3200" baseline="-25000">
                <a:ea typeface="黑体" pitchFamily="49" charset="-122"/>
              </a:rPr>
              <a:t>2</a:t>
            </a:r>
            <a:r>
              <a:rPr lang="en-US" altLang="zh-CN" sz="3200">
                <a:ea typeface="黑体" pitchFamily="49" charset="-122"/>
              </a:rPr>
              <a:t>=1×2</a:t>
            </a:r>
            <a:r>
              <a:rPr lang="en-US" altLang="zh-CN" sz="3200" baseline="30000">
                <a:latin typeface="Cambria Math" pitchFamily="18" charset="0"/>
                <a:ea typeface="黑体" pitchFamily="49" charset="-122"/>
              </a:rPr>
              <a:t>3</a:t>
            </a:r>
            <a:r>
              <a:rPr lang="en-US" altLang="zh-CN" sz="3200">
                <a:latin typeface="Cambria Math" pitchFamily="18" charset="0"/>
                <a:ea typeface="黑体" pitchFamily="49" charset="-122"/>
              </a:rPr>
              <a:t>+</a:t>
            </a:r>
            <a:r>
              <a:rPr lang="en-US" altLang="zh-CN" sz="3200">
                <a:ea typeface="黑体" pitchFamily="49" charset="-122"/>
              </a:rPr>
              <a:t>1×2</a:t>
            </a:r>
            <a:r>
              <a:rPr lang="en-US" altLang="zh-CN" sz="3200" baseline="30000">
                <a:latin typeface="Cambria Math" pitchFamily="18" charset="0"/>
                <a:ea typeface="黑体" pitchFamily="49" charset="-122"/>
              </a:rPr>
              <a:t>2</a:t>
            </a:r>
            <a:r>
              <a:rPr lang="en-US" altLang="zh-CN" sz="3200">
                <a:latin typeface="Cambria Math" pitchFamily="18" charset="0"/>
                <a:ea typeface="黑体" pitchFamily="49" charset="-122"/>
              </a:rPr>
              <a:t>+</a:t>
            </a:r>
            <a:r>
              <a:rPr lang="en-US" altLang="zh-CN" sz="3200">
                <a:ea typeface="黑体" pitchFamily="49" charset="-122"/>
              </a:rPr>
              <a:t>0×2</a:t>
            </a:r>
            <a:r>
              <a:rPr lang="en-US" altLang="zh-CN" sz="3200" baseline="30000">
                <a:latin typeface="Cambria Math" pitchFamily="18" charset="0"/>
                <a:ea typeface="黑体" pitchFamily="49" charset="-122"/>
              </a:rPr>
              <a:t>1</a:t>
            </a:r>
            <a:r>
              <a:rPr lang="en-US" altLang="zh-CN" sz="3200">
                <a:latin typeface="Cambria Math" pitchFamily="18" charset="0"/>
                <a:ea typeface="黑体" pitchFamily="49" charset="-122"/>
              </a:rPr>
              <a:t>+</a:t>
            </a:r>
            <a:r>
              <a:rPr lang="en-US" altLang="zh-CN" sz="3200">
                <a:ea typeface="黑体" pitchFamily="49" charset="-122"/>
              </a:rPr>
              <a:t>1×2</a:t>
            </a:r>
            <a:r>
              <a:rPr lang="en-US" altLang="zh-CN" sz="3200" baseline="30000">
                <a:latin typeface="Cambria Math" pitchFamily="18" charset="0"/>
                <a:ea typeface="黑体" pitchFamily="49" charset="-122"/>
              </a:rPr>
              <a:t>0</a:t>
            </a:r>
          </a:p>
          <a:p>
            <a:r>
              <a:rPr lang="en-US" altLang="zh-CN" sz="3200" baseline="30000">
                <a:latin typeface="Cambria Math" pitchFamily="18" charset="0"/>
                <a:ea typeface="黑体" pitchFamily="49" charset="-122"/>
              </a:rPr>
              <a:t>                                                  </a:t>
            </a:r>
            <a:r>
              <a:rPr lang="en-US" altLang="zh-CN" sz="3200">
                <a:latin typeface="Cambria Math" pitchFamily="18" charset="0"/>
                <a:ea typeface="黑体" pitchFamily="49" charset="-122"/>
              </a:rPr>
              <a:t>+</a:t>
            </a:r>
            <a:r>
              <a:rPr lang="en-US" altLang="zh-CN" sz="3200">
                <a:ea typeface="黑体" pitchFamily="49" charset="-122"/>
              </a:rPr>
              <a:t>1×2</a:t>
            </a:r>
            <a:r>
              <a:rPr lang="en-US" altLang="zh-CN" sz="3200" baseline="30000">
                <a:latin typeface="Cambria Math" pitchFamily="18" charset="0"/>
                <a:ea typeface="黑体" pitchFamily="49" charset="-122"/>
              </a:rPr>
              <a:t>-1</a:t>
            </a:r>
            <a:r>
              <a:rPr lang="en-US" altLang="zh-CN" sz="3200">
                <a:latin typeface="Cambria Math" pitchFamily="18" charset="0"/>
                <a:ea typeface="黑体" pitchFamily="49" charset="-122"/>
              </a:rPr>
              <a:t>+</a:t>
            </a:r>
            <a:r>
              <a:rPr lang="en-US" altLang="zh-CN" sz="3200">
                <a:ea typeface="黑体" pitchFamily="49" charset="-122"/>
              </a:rPr>
              <a:t>0×2</a:t>
            </a:r>
            <a:r>
              <a:rPr lang="en-US" altLang="zh-CN" sz="3200" baseline="30000">
                <a:latin typeface="Cambria Math" pitchFamily="18" charset="0"/>
                <a:ea typeface="黑体" pitchFamily="49" charset="-122"/>
              </a:rPr>
              <a:t>-2</a:t>
            </a:r>
            <a:r>
              <a:rPr lang="en-US" altLang="zh-CN" sz="3200">
                <a:latin typeface="Cambria Math" pitchFamily="18" charset="0"/>
                <a:ea typeface="黑体" pitchFamily="49" charset="-122"/>
              </a:rPr>
              <a:t>+</a:t>
            </a:r>
            <a:r>
              <a:rPr lang="en-US" altLang="zh-CN" sz="3200">
                <a:ea typeface="黑体" pitchFamily="49" charset="-122"/>
              </a:rPr>
              <a:t>1×2</a:t>
            </a:r>
            <a:r>
              <a:rPr lang="en-US" altLang="zh-CN" sz="3200" baseline="30000">
                <a:latin typeface="Cambria Math" pitchFamily="18" charset="0"/>
                <a:ea typeface="黑体" pitchFamily="49" charset="-122"/>
              </a:rPr>
              <a:t>-3</a:t>
            </a:r>
            <a:endParaRPr lang="en-US" altLang="zh-CN" sz="3200">
              <a:latin typeface="Cambria Math" pitchFamily="18" charset="0"/>
              <a:ea typeface="黑体" pitchFamily="49" charset="-122"/>
            </a:endParaRPr>
          </a:p>
          <a:p>
            <a:r>
              <a:rPr lang="en-US" altLang="zh-CN" sz="3200">
                <a:latin typeface="Cambria Math" pitchFamily="18" charset="0"/>
                <a:ea typeface="黑体" pitchFamily="49" charset="-122"/>
              </a:rPr>
              <a:t>   </a:t>
            </a:r>
            <a:r>
              <a:rPr lang="zh-CN" altLang="en-US" sz="3200">
                <a:latin typeface="Cambria Math" pitchFamily="18" charset="0"/>
                <a:ea typeface="黑体" pitchFamily="49" charset="-122"/>
              </a:rPr>
              <a:t>或</a:t>
            </a:r>
            <a:r>
              <a:rPr lang="en-US" altLang="zh-CN" sz="3200">
                <a:ea typeface="黑体" pitchFamily="49" charset="-122"/>
              </a:rPr>
              <a:t>=1×2</a:t>
            </a:r>
            <a:r>
              <a:rPr lang="en-US" altLang="zh-CN" sz="3200" baseline="30000">
                <a:latin typeface="Cambria Math" pitchFamily="18" charset="0"/>
                <a:ea typeface="黑体" pitchFamily="49" charset="-122"/>
              </a:rPr>
              <a:t>3</a:t>
            </a:r>
            <a:r>
              <a:rPr lang="en-US" altLang="zh-CN" sz="3200">
                <a:latin typeface="Cambria Math" pitchFamily="18" charset="0"/>
                <a:ea typeface="黑体" pitchFamily="49" charset="-122"/>
              </a:rPr>
              <a:t>+</a:t>
            </a:r>
            <a:r>
              <a:rPr lang="en-US" altLang="zh-CN" sz="3200">
                <a:ea typeface="黑体" pitchFamily="49" charset="-122"/>
              </a:rPr>
              <a:t>1×2</a:t>
            </a:r>
            <a:r>
              <a:rPr lang="en-US" altLang="zh-CN" sz="3200" baseline="30000">
                <a:latin typeface="Cambria Math" pitchFamily="18" charset="0"/>
                <a:ea typeface="黑体" pitchFamily="49" charset="-122"/>
              </a:rPr>
              <a:t>2</a:t>
            </a:r>
            <a:r>
              <a:rPr lang="en-US" altLang="zh-CN" sz="3200">
                <a:latin typeface="Cambria Math" pitchFamily="18" charset="0"/>
                <a:ea typeface="黑体" pitchFamily="49" charset="-122"/>
              </a:rPr>
              <a:t>+</a:t>
            </a:r>
            <a:r>
              <a:rPr lang="en-US" altLang="zh-CN" sz="3200">
                <a:ea typeface="黑体" pitchFamily="49" charset="-122"/>
              </a:rPr>
              <a:t>1×2</a:t>
            </a:r>
            <a:r>
              <a:rPr lang="en-US" altLang="zh-CN" sz="3200" baseline="30000">
                <a:latin typeface="Cambria Math" pitchFamily="18" charset="0"/>
                <a:ea typeface="黑体" pitchFamily="49" charset="-122"/>
              </a:rPr>
              <a:t>0 </a:t>
            </a:r>
            <a:r>
              <a:rPr lang="en-US" altLang="zh-CN" sz="3200">
                <a:latin typeface="Cambria Math" pitchFamily="18" charset="0"/>
                <a:ea typeface="黑体" pitchFamily="49" charset="-122"/>
              </a:rPr>
              <a:t>+</a:t>
            </a:r>
            <a:r>
              <a:rPr lang="en-US" altLang="zh-CN" sz="3200">
                <a:ea typeface="黑体" pitchFamily="49" charset="-122"/>
              </a:rPr>
              <a:t>1×2</a:t>
            </a:r>
            <a:r>
              <a:rPr lang="en-US" altLang="zh-CN" sz="3200" baseline="30000">
                <a:latin typeface="Cambria Math" pitchFamily="18" charset="0"/>
                <a:ea typeface="黑体" pitchFamily="49" charset="-122"/>
              </a:rPr>
              <a:t>-1</a:t>
            </a:r>
            <a:r>
              <a:rPr lang="en-US" altLang="zh-CN" sz="3200">
                <a:latin typeface="Cambria Math" pitchFamily="18" charset="0"/>
                <a:ea typeface="黑体" pitchFamily="49" charset="-122"/>
              </a:rPr>
              <a:t>+</a:t>
            </a:r>
            <a:r>
              <a:rPr lang="en-US" altLang="zh-CN" sz="3200">
                <a:ea typeface="黑体" pitchFamily="49" charset="-122"/>
              </a:rPr>
              <a:t>1×2</a:t>
            </a:r>
            <a:r>
              <a:rPr lang="en-US" altLang="zh-CN" sz="3200" baseline="30000">
                <a:latin typeface="Cambria Math" pitchFamily="18" charset="0"/>
                <a:ea typeface="黑体" pitchFamily="49" charset="-122"/>
              </a:rPr>
              <a:t>-3</a:t>
            </a:r>
            <a:endParaRPr lang="en-US" altLang="zh-CN" sz="3200">
              <a:latin typeface="Cambria Math" pitchFamily="18" charset="0"/>
              <a:ea typeface="黑体" pitchFamily="49" charset="-122"/>
            </a:endParaRPr>
          </a:p>
        </p:txBody>
      </p:sp>
      <p:sp>
        <p:nvSpPr>
          <p:cNvPr id="17" name="TextBox 16"/>
          <p:cNvSpPr txBox="1">
            <a:spLocks noChangeArrowheads="1"/>
          </p:cNvSpPr>
          <p:nvPr/>
        </p:nvSpPr>
        <p:spPr bwMode="auto">
          <a:xfrm>
            <a:off x="1643063" y="6072188"/>
            <a:ext cx="5715000" cy="523875"/>
          </a:xfrm>
          <a:prstGeom prst="rect">
            <a:avLst/>
          </a:prstGeom>
          <a:noFill/>
          <a:ln w="9525">
            <a:noFill/>
            <a:miter lim="800000"/>
            <a:headEnd/>
            <a:tailEnd/>
          </a:ln>
        </p:spPr>
        <p:txBody>
          <a:bodyPr>
            <a:spAutoFit/>
          </a:bodyPr>
          <a:lstStyle/>
          <a:p>
            <a:r>
              <a:rPr lang="zh-CN" altLang="en-US" sz="2800">
                <a:solidFill>
                  <a:srgbClr val="FF0000"/>
                </a:solidFill>
                <a:ea typeface="黑体" pitchFamily="49" charset="-122"/>
              </a:rPr>
              <a:t>即二进制数的“按权相加”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45411"/>
                                        </p:tgtEl>
                                        <p:attrNameLst>
                                          <p:attrName>style.visibility</p:attrName>
                                        </p:attrNameLst>
                                      </p:cBhvr>
                                      <p:to>
                                        <p:strVal val="visible"/>
                                      </p:to>
                                    </p:set>
                                    <p:animEffect transition="in" filter="checkerboard(across)">
                                      <p:cBhvr>
                                        <p:cTn id="13" dur="500"/>
                                        <p:tgtEl>
                                          <p:spTgt spid="1454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7">
                                            <p:txEl>
                                              <p:pRg st="0" end="0"/>
                                            </p:txEl>
                                          </p:spTgt>
                                        </p:tgtEl>
                                        <p:attrNameLst>
                                          <p:attrName>style.visibility</p:attrName>
                                        </p:attrNameLst>
                                      </p:cBhvr>
                                      <p:to>
                                        <p:strVal val="visible"/>
                                      </p:to>
                                    </p:set>
                                    <p:anim calcmode="lin" valueType="num">
                                      <p:cBhvr additive="base">
                                        <p:cTn id="36"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6" presetClass="emph" presetSubtype="0" fill="hold" nodeType="clickEffect">
                                  <p:stCondLst>
                                    <p:cond delay="0"/>
                                  </p:stCondLst>
                                  <p:childTnLst>
                                    <p:animScale>
                                      <p:cBhvr>
                                        <p:cTn id="41" dur="2000" fill="hold"/>
                                        <p:tgtEl>
                                          <p:spTgt spid="17">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587829"/>
            <a:ext cx="7886700" cy="840907"/>
          </a:xfrm>
        </p:spPr>
        <p:txBody>
          <a:bodyPr/>
          <a:lstStyle/>
          <a:p>
            <a:pPr algn="ctr" fontAlgn="auto">
              <a:spcAft>
                <a:spcPts val="0"/>
              </a:spcAft>
              <a:defRPr/>
            </a:pPr>
            <a:r>
              <a:rPr lang="zh-CN" altLang="en-US" sz="3600" dirty="0" smtClean="0"/>
              <a:t>并行</a:t>
            </a:r>
            <a:r>
              <a:rPr lang="en-US" altLang="zh-CN" sz="3600" dirty="0" smtClean="0"/>
              <a:t>I/O</a:t>
            </a:r>
            <a:r>
              <a:rPr lang="zh-CN" altLang="en-US" sz="3600" dirty="0" smtClean="0"/>
              <a:t>口应用示例</a:t>
            </a:r>
            <a:endParaRPr lang="zh-CN" altLang="en-US" sz="3600" dirty="0"/>
          </a:p>
        </p:txBody>
      </p:sp>
      <p:sp>
        <p:nvSpPr>
          <p:cNvPr id="424962" name="内容占位符 2"/>
          <p:cNvSpPr>
            <a:spLocks noGrp="1"/>
          </p:cNvSpPr>
          <p:nvPr>
            <p:ph idx="1"/>
          </p:nvPr>
        </p:nvSpPr>
        <p:spPr bwMode="auto">
          <a:xfrm>
            <a:off x="571500" y="1500188"/>
            <a:ext cx="8215313" cy="4660900"/>
          </a:xfrm>
        </p:spPr>
        <p:txBody>
          <a:bodyPr wrap="square" numCol="1" anchor="t" anchorCtr="0" compatLnSpc="1">
            <a:prstTxWarp prst="textNoShape">
              <a:avLst/>
            </a:prstTxWarp>
          </a:bodyPr>
          <a:lstStyle/>
          <a:p>
            <a:r>
              <a:rPr lang="en-US" altLang="zh-CN" sz="2800" smtClean="0"/>
              <a:t>     ORG  220H</a:t>
            </a:r>
            <a:endParaRPr lang="zh-CN" altLang="en-US" sz="2800" smtClean="0"/>
          </a:p>
          <a:p>
            <a:r>
              <a:rPr lang="en-US" altLang="zh-CN" sz="2800" smtClean="0"/>
              <a:t>LOOP:MOV  A</a:t>
            </a:r>
            <a:r>
              <a:rPr lang="zh-CN" altLang="en-US" sz="2800" smtClean="0"/>
              <a:t>，</a:t>
            </a:r>
            <a:r>
              <a:rPr lang="en-US" altLang="zh-CN" sz="2800" smtClean="0"/>
              <a:t>#OFH     </a:t>
            </a:r>
            <a:r>
              <a:rPr lang="zh-CN" altLang="en-US" sz="2800" smtClean="0"/>
              <a:t>；</a:t>
            </a:r>
            <a:r>
              <a:rPr lang="en-US" altLang="zh-CN" sz="2800" smtClean="0"/>
              <a:t>P1</a:t>
            </a:r>
            <a:r>
              <a:rPr lang="zh-CN" altLang="en-US" sz="2800" smtClean="0"/>
              <a:t>口为输入，先送</a:t>
            </a:r>
            <a:r>
              <a:rPr lang="en-US" altLang="zh-CN" sz="2800" smtClean="0"/>
              <a:t>1</a:t>
            </a:r>
            <a:endParaRPr lang="zh-CN" altLang="en-US" sz="2800" smtClean="0"/>
          </a:p>
          <a:p>
            <a:r>
              <a:rPr lang="en-US" altLang="zh-CN" sz="2800" smtClean="0"/>
              <a:t>     MOV  P1</a:t>
            </a:r>
            <a:r>
              <a:rPr lang="zh-CN" altLang="en-US" sz="2800" smtClean="0"/>
              <a:t>，</a:t>
            </a:r>
            <a:r>
              <a:rPr lang="en-US" altLang="zh-CN" sz="2800" smtClean="0"/>
              <a:t>A       </a:t>
            </a:r>
            <a:r>
              <a:rPr lang="zh-CN" altLang="en-US" sz="2800" smtClean="0"/>
              <a:t>；锁入</a:t>
            </a:r>
            <a:r>
              <a:rPr lang="en-US" altLang="zh-CN" sz="2800" smtClean="0"/>
              <a:t>P1</a:t>
            </a:r>
            <a:r>
              <a:rPr lang="zh-CN" altLang="en-US" sz="2800" smtClean="0"/>
              <a:t>口低半字节</a:t>
            </a:r>
            <a:r>
              <a:rPr lang="en-US" altLang="zh-CN" sz="2800" smtClean="0"/>
              <a:t>1</a:t>
            </a:r>
            <a:endParaRPr lang="zh-CN" altLang="en-US" sz="2800" smtClean="0"/>
          </a:p>
          <a:p>
            <a:r>
              <a:rPr lang="en-US" altLang="zh-CN" sz="2800" smtClean="0"/>
              <a:t>     MOV  A,P1        </a:t>
            </a:r>
            <a:r>
              <a:rPr lang="zh-CN" altLang="en-US" sz="2800" smtClean="0"/>
              <a:t>；口状态输入</a:t>
            </a:r>
          </a:p>
          <a:p>
            <a:r>
              <a:rPr lang="en-US" altLang="zh-CN" sz="2800" smtClean="0"/>
              <a:t>     ORL  A, #OFOH    </a:t>
            </a:r>
            <a:r>
              <a:rPr lang="zh-CN" altLang="en-US" sz="2800" smtClean="0"/>
              <a:t>；屏蔽低四位</a:t>
            </a:r>
          </a:p>
          <a:p>
            <a:r>
              <a:rPr lang="en-US" altLang="zh-CN" sz="2800" smtClean="0"/>
              <a:t>     SWAP A           </a:t>
            </a:r>
            <a:r>
              <a:rPr lang="zh-CN" altLang="en-US" sz="2800" smtClean="0"/>
              <a:t>；开关状态转移到高</a:t>
            </a:r>
            <a:r>
              <a:rPr lang="en-US" altLang="zh-CN" sz="2800" smtClean="0"/>
              <a:t>4</a:t>
            </a:r>
            <a:r>
              <a:rPr lang="zh-CN" altLang="en-US" sz="2800" smtClean="0"/>
              <a:t>位</a:t>
            </a:r>
            <a:endParaRPr lang="en-US" altLang="zh-CN" sz="2800" smtClean="0"/>
          </a:p>
          <a:p>
            <a:r>
              <a:rPr lang="en-US" sz="2800" smtClean="0"/>
              <a:t>     </a:t>
            </a:r>
            <a:r>
              <a:rPr lang="en-US" altLang="zh-CN" sz="2800" smtClean="0"/>
              <a:t>MOV  P1,A        </a:t>
            </a:r>
            <a:r>
              <a:rPr lang="zh-CN" altLang="en-US" sz="2800" smtClean="0"/>
              <a:t>；开关状态输出</a:t>
            </a:r>
          </a:p>
          <a:p>
            <a:r>
              <a:rPr lang="en-US" altLang="zh-CN" sz="2800" smtClean="0"/>
              <a:t>     AJMP LOOP        </a:t>
            </a:r>
            <a:r>
              <a:rPr lang="zh-CN" altLang="en-US" sz="2800" smtClean="0"/>
              <a:t>；循环</a:t>
            </a:r>
            <a:r>
              <a:rPr lang="en-US" sz="2800" smtClean="0"/>
              <a:t>   </a:t>
            </a:r>
            <a:endParaRPr lang="zh-CN" altLang="en-US" sz="2800" smtClean="0"/>
          </a:p>
          <a:p>
            <a:endParaRPr lang="zh-CN" altLang="en-US" sz="2800" smtClean="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ctr" fontAlgn="auto">
              <a:spcAft>
                <a:spcPts val="0"/>
              </a:spcAft>
              <a:defRPr/>
            </a:pPr>
            <a:r>
              <a:rPr lang="en-US" altLang="zh-CN" sz="4000" dirty="0" smtClean="0">
                <a:solidFill>
                  <a:srgbClr val="FF0000"/>
                </a:solidFill>
              </a:rPr>
              <a:t>5   </a:t>
            </a:r>
            <a:r>
              <a:rPr lang="zh-CN" altLang="en-US" sz="4000" dirty="0" smtClean="0">
                <a:solidFill>
                  <a:srgbClr val="FF0000"/>
                </a:solidFill>
              </a:rPr>
              <a:t>中断 </a:t>
            </a:r>
          </a:p>
        </p:txBody>
      </p:sp>
      <p:sp>
        <p:nvSpPr>
          <p:cNvPr id="6147" name="Rectangle 3"/>
          <p:cNvSpPr>
            <a:spLocks noGrp="1" noChangeArrowheads="1"/>
          </p:cNvSpPr>
          <p:nvPr>
            <p:ph type="body" idx="1"/>
          </p:nvPr>
        </p:nvSpPr>
        <p:spPr>
          <a:xfrm>
            <a:off x="457200" y="1428750"/>
            <a:ext cx="8229600" cy="4697413"/>
          </a:xfrm>
        </p:spPr>
        <p:txBody>
          <a:bodyPr/>
          <a:lstStyle/>
          <a:p>
            <a:pPr indent="-170815" fontAlgn="auto">
              <a:lnSpc>
                <a:spcPct val="80000"/>
              </a:lnSpc>
              <a:spcAft>
                <a:spcPts val="0"/>
              </a:spcAft>
              <a:buFontTx/>
              <a:buNone/>
              <a:defRPr/>
            </a:pPr>
            <a:r>
              <a:rPr lang="en-US" altLang="zh-CN" sz="2800" b="1" dirty="0" smtClean="0">
                <a:solidFill>
                  <a:srgbClr val="002060"/>
                </a:solidFill>
              </a:rPr>
              <a:t>5-1 </a:t>
            </a:r>
            <a:r>
              <a:rPr lang="zh-CN" altLang="en-US" sz="2800" b="1" dirty="0" smtClean="0">
                <a:solidFill>
                  <a:srgbClr val="002060"/>
                </a:solidFill>
              </a:rPr>
              <a:t>中断技术的基本概念</a:t>
            </a:r>
            <a:endParaRPr lang="en-US" altLang="zh-CN" sz="2800" b="1" dirty="0" smtClean="0">
              <a:solidFill>
                <a:srgbClr val="002060"/>
              </a:solidFill>
            </a:endParaRPr>
          </a:p>
          <a:p>
            <a:pPr indent="-170815" fontAlgn="auto">
              <a:lnSpc>
                <a:spcPct val="80000"/>
              </a:lnSpc>
              <a:spcAft>
                <a:spcPts val="0"/>
              </a:spcAft>
              <a:buFontTx/>
              <a:buNone/>
              <a:defRPr/>
            </a:pPr>
            <a:r>
              <a:rPr lang="zh-CN" altLang="en-US" sz="2800" b="1" dirty="0" smtClean="0">
                <a:solidFill>
                  <a:schemeClr val="accent4"/>
                </a:solidFill>
              </a:rPr>
              <a:t>   </a:t>
            </a:r>
            <a:r>
              <a:rPr lang="zh-CN" altLang="en-US" sz="2800" b="1" dirty="0" smtClean="0">
                <a:solidFill>
                  <a:srgbClr val="002060"/>
                </a:solidFill>
              </a:rPr>
              <a:t>暂停当前程序的执行，保存“断点”后转而执行特定入口的某段程序 ；待该段程序功能实现后再返回被暂停程序的断点处继续被中断程序的执行。</a:t>
            </a:r>
            <a:r>
              <a:rPr lang="zh-CN" altLang="en-US" sz="2800" b="1" dirty="0" smtClean="0">
                <a:solidFill>
                  <a:srgbClr val="00B050"/>
                </a:solidFill>
              </a:rPr>
              <a:t>这一类计算机操作，称之为“</a:t>
            </a:r>
            <a:r>
              <a:rPr lang="zh-CN" altLang="en-US" sz="2800" b="1" u="sng" dirty="0" smtClean="0">
                <a:solidFill>
                  <a:srgbClr val="FF0000"/>
                </a:solidFill>
              </a:rPr>
              <a:t>中断</a:t>
            </a:r>
            <a:r>
              <a:rPr lang="zh-CN" altLang="en-US" sz="2800" b="1" u="sng" dirty="0" smtClean="0">
                <a:solidFill>
                  <a:srgbClr val="00B050"/>
                </a:solidFill>
              </a:rPr>
              <a:t>”</a:t>
            </a:r>
            <a:r>
              <a:rPr lang="zh-CN" altLang="en-US" sz="2800" b="1" dirty="0" smtClean="0">
                <a:solidFill>
                  <a:srgbClr val="00B050"/>
                </a:solidFill>
              </a:rPr>
              <a:t>。</a:t>
            </a:r>
            <a:endParaRPr lang="en-US" altLang="zh-CN" sz="2800" b="1" dirty="0" smtClean="0">
              <a:solidFill>
                <a:srgbClr val="00B050"/>
              </a:solidFill>
            </a:endParaRPr>
          </a:p>
          <a:p>
            <a:pPr indent="-170815" fontAlgn="auto">
              <a:lnSpc>
                <a:spcPct val="80000"/>
              </a:lnSpc>
              <a:spcAft>
                <a:spcPts val="0"/>
              </a:spcAft>
              <a:buFontTx/>
              <a:buNone/>
              <a:defRPr/>
            </a:pPr>
            <a:r>
              <a:rPr lang="zh-CN" altLang="en-US" sz="2800" b="1" dirty="0" smtClean="0">
                <a:solidFill>
                  <a:srgbClr val="002060"/>
                </a:solidFill>
              </a:rPr>
              <a:t>被中断程序即将被执行的指令的首字节地址称之为“</a:t>
            </a:r>
            <a:r>
              <a:rPr lang="zh-CN" altLang="en-US" sz="2800" b="1" u="sng" dirty="0" smtClean="0">
                <a:solidFill>
                  <a:srgbClr val="FF0000"/>
                </a:solidFill>
              </a:rPr>
              <a:t>断点</a:t>
            </a:r>
            <a:r>
              <a:rPr lang="zh-CN" altLang="en-US" sz="2800" b="1" dirty="0" smtClean="0">
                <a:solidFill>
                  <a:srgbClr val="002060"/>
                </a:solidFill>
              </a:rPr>
              <a:t>”。</a:t>
            </a:r>
            <a:endParaRPr lang="en-US" altLang="zh-CN" sz="2800" b="1" dirty="0" smtClean="0">
              <a:solidFill>
                <a:srgbClr val="002060"/>
              </a:solidFill>
            </a:endParaRPr>
          </a:p>
          <a:p>
            <a:pPr indent="-170815" fontAlgn="auto">
              <a:lnSpc>
                <a:spcPct val="80000"/>
              </a:lnSpc>
              <a:spcAft>
                <a:spcPts val="0"/>
              </a:spcAft>
              <a:buFontTx/>
              <a:buNone/>
              <a:defRPr/>
            </a:pPr>
            <a:r>
              <a:rPr lang="zh-CN" altLang="en-US" sz="2800" b="1" dirty="0" smtClean="0">
                <a:solidFill>
                  <a:srgbClr val="002060"/>
                </a:solidFill>
              </a:rPr>
              <a:t>中断后转入的特定入口的程序称为“</a:t>
            </a:r>
            <a:r>
              <a:rPr lang="zh-CN" altLang="en-US" sz="2800" b="1" u="sng" dirty="0" smtClean="0">
                <a:solidFill>
                  <a:srgbClr val="FF0000"/>
                </a:solidFill>
              </a:rPr>
              <a:t>中断服务程序</a:t>
            </a:r>
            <a:r>
              <a:rPr lang="zh-CN" altLang="en-US" sz="2800" b="1" dirty="0" smtClean="0">
                <a:solidFill>
                  <a:srgbClr val="002060"/>
                </a:solidFill>
              </a:rPr>
              <a:t>”</a:t>
            </a:r>
            <a:endParaRPr lang="en-US" altLang="zh-CN" sz="2800" b="1" dirty="0" smtClean="0">
              <a:solidFill>
                <a:srgbClr val="002060"/>
              </a:solidFill>
            </a:endParaRPr>
          </a:p>
          <a:p>
            <a:pPr indent="-170815" fontAlgn="auto">
              <a:lnSpc>
                <a:spcPct val="80000"/>
              </a:lnSpc>
              <a:spcAft>
                <a:spcPts val="0"/>
              </a:spcAft>
              <a:buFontTx/>
              <a:buNone/>
              <a:defRPr/>
            </a:pPr>
            <a:endParaRPr lang="en-US" altLang="zh-CN" sz="2800" b="1" dirty="0" smtClean="0">
              <a:solidFill>
                <a:schemeClr val="accent4"/>
              </a:solidFill>
            </a:endParaRPr>
          </a:p>
          <a:p>
            <a:pPr indent="-170815" fontAlgn="auto">
              <a:lnSpc>
                <a:spcPct val="80000"/>
              </a:lnSpc>
              <a:spcAft>
                <a:spcPts val="0"/>
              </a:spcAft>
              <a:buFontTx/>
              <a:buNone/>
              <a:defRPr/>
            </a:pPr>
            <a:r>
              <a:rPr lang="en-US" altLang="zh-CN" sz="2800" b="1" dirty="0" smtClean="0">
                <a:solidFill>
                  <a:srgbClr val="002060"/>
                </a:solidFill>
              </a:rPr>
              <a:t>5-1-1 </a:t>
            </a:r>
            <a:r>
              <a:rPr lang="zh-CN" altLang="en-US" sz="2800" b="1" dirty="0" smtClean="0">
                <a:solidFill>
                  <a:srgbClr val="002060"/>
                </a:solidFill>
              </a:rPr>
              <a:t>中断源</a:t>
            </a:r>
            <a:endParaRPr lang="en-US" altLang="zh-CN" sz="2800" b="1" dirty="0" smtClean="0">
              <a:solidFill>
                <a:srgbClr val="002060"/>
              </a:solidFill>
            </a:endParaRPr>
          </a:p>
          <a:p>
            <a:pPr indent="-170815" fontAlgn="auto">
              <a:lnSpc>
                <a:spcPct val="80000"/>
              </a:lnSpc>
              <a:spcAft>
                <a:spcPts val="0"/>
              </a:spcAft>
              <a:buFontTx/>
              <a:buNone/>
              <a:defRPr/>
            </a:pPr>
            <a:r>
              <a:rPr lang="zh-CN" altLang="zh-CN" sz="2800" b="1" dirty="0" smtClean="0">
                <a:solidFill>
                  <a:srgbClr val="00B050"/>
                </a:solidFill>
              </a:rPr>
              <a:t>引起中断的原因或发出中断申请的来源称为中断源。</a:t>
            </a:r>
            <a:endParaRPr lang="en-US" altLang="zh-CN" sz="2800" b="1" dirty="0" smtClean="0">
              <a:solidFill>
                <a:srgbClr val="00B050"/>
              </a:solidFill>
            </a:endParaRPr>
          </a:p>
          <a:p>
            <a:pPr indent="-170815" fontAlgn="auto">
              <a:lnSpc>
                <a:spcPct val="80000"/>
              </a:lnSpc>
              <a:spcAft>
                <a:spcPts val="0"/>
              </a:spcAft>
              <a:buFontTx/>
              <a:buNone/>
              <a:defRPr/>
            </a:pPr>
            <a:endParaRPr lang="en-US" altLang="zh-CN" sz="2800" b="1" dirty="0" smtClean="0"/>
          </a:p>
          <a:p>
            <a:pPr indent="-170815" fontAlgn="auto">
              <a:lnSpc>
                <a:spcPct val="80000"/>
              </a:lnSpc>
              <a:spcAft>
                <a:spcPts val="0"/>
              </a:spcAft>
              <a:buFontTx/>
              <a:buNone/>
              <a:defRPr/>
            </a:pPr>
            <a:endParaRPr lang="zh-CN" altLang="en-US" sz="2800" b="1" dirty="0" smtClean="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ox(in)">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 calcmode="lin" valueType="num">
                                      <p:cBhvr additive="base">
                                        <p:cTn id="12" dur="500" fill="hold"/>
                                        <p:tgtEl>
                                          <p:spTgt spid="614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1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mph" presetSubtype="0" fill="hold" nodeType="clickEffect">
                                  <p:stCondLst>
                                    <p:cond delay="0"/>
                                  </p:stCondLst>
                                  <p:childTnLst>
                                    <p:animRot by="21600000">
                                      <p:cBhvr>
                                        <p:cTn id="17" dur="2000" fill="hold"/>
                                        <p:tgtEl>
                                          <p:spTgt spid="6147">
                                            <p:txEl>
                                              <p:pRg st="1" end="1"/>
                                            </p:txEl>
                                          </p:spTgt>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147">
                                            <p:txEl>
                                              <p:pRg st="2" end="2"/>
                                            </p:txEl>
                                          </p:spTgt>
                                        </p:tgtEl>
                                        <p:attrNameLst>
                                          <p:attrName>style.visibility</p:attrName>
                                        </p:attrNameLst>
                                      </p:cBhvr>
                                      <p:to>
                                        <p:strVal val="visible"/>
                                      </p:to>
                                    </p:set>
                                    <p:anim calcmode="lin" valueType="num">
                                      <p:cBhvr additive="base">
                                        <p:cTn id="22" dur="500" fill="hold"/>
                                        <p:tgtEl>
                                          <p:spTgt spid="6147">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1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147">
                                            <p:txEl>
                                              <p:pRg st="3" end="3"/>
                                            </p:txEl>
                                          </p:spTgt>
                                        </p:tgtEl>
                                        <p:attrNameLst>
                                          <p:attrName>style.visibility</p:attrName>
                                        </p:attrNameLst>
                                      </p:cBhvr>
                                      <p:to>
                                        <p:strVal val="visible"/>
                                      </p:to>
                                    </p:set>
                                    <p:anim calcmode="lin" valueType="num">
                                      <p:cBhvr additive="base">
                                        <p:cTn id="28" dur="500" fill="hold"/>
                                        <p:tgtEl>
                                          <p:spTgt spid="6147">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14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6147">
                                            <p:txEl>
                                              <p:pRg st="5" end="5"/>
                                            </p:txEl>
                                          </p:spTgt>
                                        </p:tgtEl>
                                        <p:attrNameLst>
                                          <p:attrName>style.visibility</p:attrName>
                                        </p:attrNameLst>
                                      </p:cBhvr>
                                      <p:to>
                                        <p:strVal val="visible"/>
                                      </p:to>
                                    </p:set>
                                    <p:anim calcmode="lin" valueType="num">
                                      <p:cBhvr additive="base">
                                        <p:cTn id="34" dur="500" fill="hold"/>
                                        <p:tgtEl>
                                          <p:spTgt spid="6147">
                                            <p:txEl>
                                              <p:pRg st="5" end="5"/>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6147">
                                            <p:txEl>
                                              <p:pRg st="5" end="5"/>
                                            </p:txEl>
                                          </p:spTgt>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6147">
                                            <p:txEl>
                                              <p:pRg st="6" end="6"/>
                                            </p:txEl>
                                          </p:spTgt>
                                        </p:tgtEl>
                                        <p:attrNameLst>
                                          <p:attrName>style.visibility</p:attrName>
                                        </p:attrNameLst>
                                      </p:cBhvr>
                                      <p:to>
                                        <p:strVal val="visible"/>
                                      </p:to>
                                    </p:set>
                                    <p:anim calcmode="lin" valueType="num">
                                      <p:cBhvr additive="base">
                                        <p:cTn id="38" dur="500" fill="hold"/>
                                        <p:tgtEl>
                                          <p:spTgt spid="6147">
                                            <p:txEl>
                                              <p:pRg st="6" end="6"/>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614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457200" y="785813"/>
            <a:ext cx="8229600" cy="5340350"/>
          </a:xfrm>
        </p:spPr>
        <p:txBody>
          <a:bodyPr>
            <a:normAutofit lnSpcReduction="10000"/>
          </a:bodyPr>
          <a:lstStyle/>
          <a:p>
            <a:pPr indent="-170815" fontAlgn="auto">
              <a:lnSpc>
                <a:spcPct val="150000"/>
              </a:lnSpc>
              <a:spcAft>
                <a:spcPts val="0"/>
              </a:spcAft>
              <a:buFontTx/>
              <a:buNone/>
              <a:defRPr/>
            </a:pPr>
            <a:r>
              <a:rPr lang="en-US" altLang="zh-CN" sz="2800" b="1" dirty="0" smtClean="0">
                <a:solidFill>
                  <a:srgbClr val="002060"/>
                </a:solidFill>
              </a:rPr>
              <a:t>5-1-2 </a:t>
            </a:r>
            <a:r>
              <a:rPr lang="zh-CN" altLang="en-US" sz="2800" b="1" dirty="0" smtClean="0">
                <a:solidFill>
                  <a:srgbClr val="002060"/>
                </a:solidFill>
              </a:rPr>
              <a:t>中断系统的应有功能</a:t>
            </a:r>
            <a:endParaRPr lang="en-US" altLang="zh-CN" sz="2800" b="1" dirty="0" smtClean="0">
              <a:solidFill>
                <a:srgbClr val="002060"/>
              </a:solidFill>
            </a:endParaRPr>
          </a:p>
          <a:p>
            <a:pPr indent="-170815" fontAlgn="auto">
              <a:lnSpc>
                <a:spcPct val="150000"/>
              </a:lnSpc>
              <a:spcAft>
                <a:spcPts val="0"/>
              </a:spcAft>
              <a:buFont typeface="Webdings" pitchFamily="18" charset="2"/>
              <a:buNone/>
              <a:defRPr/>
            </a:pPr>
            <a:r>
              <a:rPr lang="zh-CN" altLang="en-US" sz="2800" b="1" dirty="0" smtClean="0">
                <a:solidFill>
                  <a:srgbClr val="0070C0"/>
                </a:solidFill>
              </a:rPr>
              <a:t>   ① 中断申请与屏蔽</a:t>
            </a:r>
            <a:endParaRPr lang="en-US" altLang="zh-CN" sz="2800" b="1" dirty="0" smtClean="0">
              <a:solidFill>
                <a:srgbClr val="0070C0"/>
              </a:solidFill>
            </a:endParaRPr>
          </a:p>
          <a:p>
            <a:pPr indent="-170815" fontAlgn="auto">
              <a:lnSpc>
                <a:spcPct val="150000"/>
              </a:lnSpc>
              <a:spcAft>
                <a:spcPts val="0"/>
              </a:spcAft>
              <a:buFont typeface="Webdings" pitchFamily="18" charset="2"/>
              <a:buNone/>
              <a:defRPr/>
            </a:pPr>
            <a:r>
              <a:rPr lang="en-US" altLang="zh-CN" sz="2800" b="1" dirty="0" smtClean="0">
                <a:solidFill>
                  <a:srgbClr val="0070C0"/>
                </a:solidFill>
              </a:rPr>
              <a:t>    </a:t>
            </a:r>
            <a:r>
              <a:rPr lang="zh-CN" altLang="en-US" sz="2800" b="1" dirty="0" smtClean="0">
                <a:solidFill>
                  <a:srgbClr val="0070C0"/>
                </a:solidFill>
              </a:rPr>
              <a:t>外设在需要与</a:t>
            </a:r>
            <a:r>
              <a:rPr lang="en-US" altLang="zh-CN" sz="2800" b="1" dirty="0" smtClean="0">
                <a:solidFill>
                  <a:srgbClr val="0070C0"/>
                </a:solidFill>
              </a:rPr>
              <a:t>CPU</a:t>
            </a:r>
            <a:r>
              <a:rPr lang="zh-CN" altLang="en-US" sz="2800" b="1" dirty="0" smtClean="0">
                <a:solidFill>
                  <a:srgbClr val="0070C0"/>
                </a:solidFill>
              </a:rPr>
              <a:t>以中断方式</a:t>
            </a:r>
            <a:r>
              <a:rPr lang="en-US" altLang="zh-CN" sz="2800" b="1" dirty="0" smtClean="0">
                <a:solidFill>
                  <a:srgbClr val="0070C0"/>
                </a:solidFill>
              </a:rPr>
              <a:t>I/O</a:t>
            </a:r>
            <a:r>
              <a:rPr lang="zh-CN" altLang="en-US" sz="2800" b="1" dirty="0" smtClean="0">
                <a:solidFill>
                  <a:srgbClr val="0070C0"/>
                </a:solidFill>
              </a:rPr>
              <a:t>时可以正确地“中断申请”；而</a:t>
            </a:r>
            <a:r>
              <a:rPr lang="en-US" altLang="zh-CN" sz="2800" b="1" dirty="0" smtClean="0">
                <a:solidFill>
                  <a:srgbClr val="0070C0"/>
                </a:solidFill>
              </a:rPr>
              <a:t>CPU</a:t>
            </a:r>
            <a:r>
              <a:rPr lang="zh-CN" altLang="en-US" sz="2800" b="1" dirty="0" smtClean="0">
                <a:solidFill>
                  <a:srgbClr val="0070C0"/>
                </a:solidFill>
              </a:rPr>
              <a:t>可以根据当前程序执行的状态恰当地决定“响应”或者“屏蔽”（不理睬）。</a:t>
            </a:r>
            <a:endParaRPr lang="en-US" altLang="zh-CN" sz="2800" b="1" dirty="0" smtClean="0">
              <a:solidFill>
                <a:srgbClr val="0070C0"/>
              </a:solidFill>
            </a:endParaRPr>
          </a:p>
          <a:p>
            <a:pPr indent="-170815" fontAlgn="auto">
              <a:lnSpc>
                <a:spcPct val="150000"/>
              </a:lnSpc>
              <a:spcAft>
                <a:spcPts val="0"/>
              </a:spcAft>
              <a:buFont typeface="Webdings" pitchFamily="18" charset="2"/>
              <a:buNone/>
              <a:defRPr/>
            </a:pPr>
            <a:r>
              <a:rPr lang="en-US" altLang="zh-CN" sz="2800" b="1" dirty="0" smtClean="0">
                <a:solidFill>
                  <a:srgbClr val="0070C0"/>
                </a:solidFill>
              </a:rPr>
              <a:t>   ② </a:t>
            </a:r>
            <a:r>
              <a:rPr lang="zh-CN" altLang="en-US" sz="2800" b="1" dirty="0" smtClean="0">
                <a:solidFill>
                  <a:srgbClr val="0070C0"/>
                </a:solidFill>
              </a:rPr>
              <a:t>能实现各个外部设备之间的“中断优先级”排队；以避免各设备间的中断申请冲突。</a:t>
            </a:r>
            <a:endParaRPr lang="en-US" altLang="zh-CN" sz="2800" b="1" dirty="0" smtClean="0">
              <a:solidFill>
                <a:srgbClr val="0070C0"/>
              </a:solidFill>
            </a:endParaRPr>
          </a:p>
          <a:p>
            <a:pPr indent="-170815" fontAlgn="auto">
              <a:lnSpc>
                <a:spcPct val="150000"/>
              </a:lnSpc>
              <a:spcAft>
                <a:spcPts val="0"/>
              </a:spcAft>
              <a:buFont typeface="Webdings" pitchFamily="18" charset="2"/>
              <a:buNone/>
              <a:defRPr/>
            </a:pPr>
            <a:r>
              <a:rPr lang="en-US" altLang="zh-CN" sz="2800" b="1" dirty="0" smtClean="0">
                <a:solidFill>
                  <a:srgbClr val="0070C0"/>
                </a:solidFill>
              </a:rPr>
              <a:t>   ③ </a:t>
            </a:r>
            <a:r>
              <a:rPr lang="zh-CN" altLang="en-US" sz="2800" b="1" dirty="0" smtClean="0">
                <a:solidFill>
                  <a:srgbClr val="0070C0"/>
                </a:solidFill>
              </a:rPr>
              <a:t>实现及时的中断和正确地中断返回。</a:t>
            </a:r>
            <a:endParaRPr lang="en-US" altLang="zh-CN" sz="2800" b="1" dirty="0" smtClean="0">
              <a:solidFill>
                <a:srgbClr val="0070C0"/>
              </a:solidFill>
            </a:endParaRPr>
          </a:p>
          <a:p>
            <a:pPr indent="-170815" fontAlgn="auto">
              <a:lnSpc>
                <a:spcPct val="80000"/>
              </a:lnSpc>
              <a:spcAft>
                <a:spcPts val="0"/>
              </a:spcAft>
              <a:buFontTx/>
              <a:buNone/>
              <a:defRPr/>
            </a:pPr>
            <a:endParaRPr lang="zh-CN" altLang="en-US" sz="2800" b="1" dirty="0" smtClean="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box(in)">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box(in)">
                                      <p:cBhvr>
                                        <p:cTn id="12" dur="500"/>
                                        <p:tgtEl>
                                          <p:spTgt spid="61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147">
                                            <p:txEl>
                                              <p:pRg st="3" end="3"/>
                                            </p:txEl>
                                          </p:spTgt>
                                        </p:tgtEl>
                                        <p:attrNameLst>
                                          <p:attrName>style.visibility</p:attrName>
                                        </p:attrNameLst>
                                      </p:cBhvr>
                                      <p:to>
                                        <p:strVal val="visible"/>
                                      </p:to>
                                    </p:set>
                                    <p:animEffect transition="in" filter="box(in)">
                                      <p:cBhvr>
                                        <p:cTn id="17" dur="500"/>
                                        <p:tgtEl>
                                          <p:spTgt spid="614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147">
                                            <p:txEl>
                                              <p:pRg st="4" end="4"/>
                                            </p:txEl>
                                          </p:spTgt>
                                        </p:tgtEl>
                                        <p:attrNameLst>
                                          <p:attrName>style.visibility</p:attrName>
                                        </p:attrNameLst>
                                      </p:cBhvr>
                                      <p:to>
                                        <p:strVal val="visible"/>
                                      </p:to>
                                    </p:set>
                                    <p:animEffect transition="in" filter="box(in)">
                                      <p:cBhvr>
                                        <p:cTn id="22" dur="500"/>
                                        <p:tgtEl>
                                          <p:spTgt spid="614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21600000">
                                      <p:cBhvr>
                                        <p:cTn id="26" dur="2000" fill="hold"/>
                                        <p:tgtEl>
                                          <p:spTgt spid="6147">
                                            <p:txEl>
                                              <p:pRg st="1" end="1"/>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1600000">
                                      <p:cBhvr>
                                        <p:cTn id="30" dur="2000" fill="hold"/>
                                        <p:tgtEl>
                                          <p:spTgt spid="6147">
                                            <p:txEl>
                                              <p:pRg st="2" end="2"/>
                                            </p:txEl>
                                          </p:spTgt>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8" presetClass="emph" presetSubtype="0" fill="hold" nodeType="clickEffect">
                                  <p:stCondLst>
                                    <p:cond delay="0"/>
                                  </p:stCondLst>
                                  <p:childTnLst>
                                    <p:animRot by="21600000">
                                      <p:cBhvr>
                                        <p:cTn id="34" dur="2000" fill="hold"/>
                                        <p:tgtEl>
                                          <p:spTgt spid="6147">
                                            <p:txEl>
                                              <p:pRg st="3" end="3"/>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8" presetClass="emph" presetSubtype="0" fill="hold" nodeType="clickEffect">
                                  <p:stCondLst>
                                    <p:cond delay="0"/>
                                  </p:stCondLst>
                                  <p:childTnLst>
                                    <p:animRot by="21600000">
                                      <p:cBhvr>
                                        <p:cTn id="38" dur="2000" fill="hold"/>
                                        <p:tgtEl>
                                          <p:spTgt spid="6147">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ctr" fontAlgn="auto">
              <a:spcAft>
                <a:spcPts val="0"/>
              </a:spcAft>
              <a:defRPr/>
            </a:pPr>
            <a:r>
              <a:rPr lang="en-US" altLang="zh-CN" sz="4000" dirty="0" smtClean="0">
                <a:solidFill>
                  <a:srgbClr val="FF0000"/>
                </a:solidFill>
              </a:rPr>
              <a:t>MCS-51</a:t>
            </a:r>
            <a:r>
              <a:rPr lang="zh-CN" altLang="en-US" sz="4000" dirty="0" smtClean="0">
                <a:solidFill>
                  <a:srgbClr val="FF0000"/>
                </a:solidFill>
              </a:rPr>
              <a:t>中断系统 </a:t>
            </a:r>
          </a:p>
        </p:txBody>
      </p:sp>
      <p:sp>
        <p:nvSpPr>
          <p:cNvPr id="428034" name="Rectangle 3"/>
          <p:cNvSpPr>
            <a:spLocks noGrp="1" noChangeArrowheads="1"/>
          </p:cNvSpPr>
          <p:nvPr>
            <p:ph type="body" idx="1"/>
          </p:nvPr>
        </p:nvSpPr>
        <p:spPr bwMode="auto">
          <a:xfrm>
            <a:off x="457200" y="1428750"/>
            <a:ext cx="8229600" cy="4697413"/>
          </a:xfrm>
        </p:spPr>
        <p:txBody>
          <a:bodyPr wrap="square" numCol="1" anchor="t" anchorCtr="0" compatLnSpc="1">
            <a:prstTxWarp prst="textNoShape">
              <a:avLst/>
            </a:prstTxWarp>
          </a:bodyPr>
          <a:lstStyle/>
          <a:p>
            <a:pPr>
              <a:lnSpc>
                <a:spcPct val="80000"/>
              </a:lnSpc>
              <a:buFontTx/>
              <a:buNone/>
            </a:pPr>
            <a:r>
              <a:rPr lang="zh-CN" altLang="en-US" sz="2800" b="1" smtClean="0">
                <a:solidFill>
                  <a:srgbClr val="002060"/>
                </a:solidFill>
              </a:rPr>
              <a:t>从中断源如何申请中断谈起</a:t>
            </a:r>
            <a:r>
              <a:rPr lang="en-US" altLang="zh-CN" sz="2800" b="1" smtClean="0">
                <a:solidFill>
                  <a:srgbClr val="002060"/>
                </a:solidFill>
              </a:rPr>
              <a:t>——</a:t>
            </a:r>
          </a:p>
          <a:p>
            <a:pPr>
              <a:lnSpc>
                <a:spcPct val="80000"/>
              </a:lnSpc>
              <a:buFontTx/>
              <a:buNone/>
            </a:pPr>
            <a:endParaRPr lang="en-US" altLang="zh-CN" sz="2800" b="1" smtClean="0"/>
          </a:p>
          <a:p>
            <a:pPr>
              <a:lnSpc>
                <a:spcPct val="80000"/>
              </a:lnSpc>
              <a:buFontTx/>
              <a:buNone/>
            </a:pPr>
            <a:endParaRPr lang="zh-CN" altLang="en-US" sz="2800" b="1" smtClean="0">
              <a:solidFill>
                <a:schemeClr val="accent2"/>
              </a:solidFill>
            </a:endParaRPr>
          </a:p>
        </p:txBody>
      </p:sp>
      <p:pic>
        <p:nvPicPr>
          <p:cNvPr id="4" name="图片 3" descr="中断源.jpg"/>
          <p:cNvPicPr>
            <a:picLocks noChangeAspect="1"/>
          </p:cNvPicPr>
          <p:nvPr/>
        </p:nvPicPr>
        <p:blipFill>
          <a:blip r:embed="rId2"/>
          <a:srcRect/>
          <a:stretch>
            <a:fillRect/>
          </a:stretch>
        </p:blipFill>
        <p:spPr bwMode="auto">
          <a:xfrm>
            <a:off x="744538" y="1928813"/>
            <a:ext cx="7399337" cy="2347912"/>
          </a:xfrm>
          <a:prstGeom prst="rect">
            <a:avLst/>
          </a:prstGeom>
          <a:noFill/>
          <a:ln w="9525">
            <a:noFill/>
            <a:miter lim="800000"/>
            <a:headEnd/>
            <a:tailEnd/>
          </a:ln>
        </p:spPr>
      </p:pic>
      <p:sp>
        <p:nvSpPr>
          <p:cNvPr id="5" name="TextBox 4"/>
          <p:cNvSpPr txBox="1">
            <a:spLocks noChangeArrowheads="1"/>
          </p:cNvSpPr>
          <p:nvPr/>
        </p:nvSpPr>
        <p:spPr bwMode="auto">
          <a:xfrm>
            <a:off x="285750" y="2714625"/>
            <a:ext cx="428625" cy="1384300"/>
          </a:xfrm>
          <a:prstGeom prst="rect">
            <a:avLst/>
          </a:prstGeom>
          <a:noFill/>
          <a:ln w="9525">
            <a:noFill/>
            <a:miter lim="800000"/>
            <a:headEnd/>
            <a:tailEnd/>
          </a:ln>
        </p:spPr>
        <p:txBody>
          <a:bodyPr>
            <a:spAutoFit/>
          </a:bodyPr>
          <a:lstStyle/>
          <a:p>
            <a:r>
              <a:rPr lang="zh-CN" altLang="en-US" sz="2800">
                <a:ea typeface="黑体" pitchFamily="49" charset="-122"/>
              </a:rPr>
              <a:t>其</a:t>
            </a:r>
            <a:endParaRPr lang="en-US" altLang="zh-CN" sz="2800">
              <a:ea typeface="黑体" pitchFamily="49" charset="-122"/>
            </a:endParaRPr>
          </a:p>
          <a:p>
            <a:endParaRPr lang="en-US" altLang="zh-CN" sz="2800">
              <a:ea typeface="黑体" pitchFamily="49" charset="-122"/>
            </a:endParaRPr>
          </a:p>
          <a:p>
            <a:r>
              <a:rPr lang="zh-CN" altLang="en-US" sz="2800">
                <a:ea typeface="黑体" pitchFamily="49" charset="-122"/>
              </a:rPr>
              <a:t>中</a:t>
            </a:r>
          </a:p>
        </p:txBody>
      </p:sp>
      <p:sp>
        <p:nvSpPr>
          <p:cNvPr id="428037" name="TextBox 5"/>
          <p:cNvSpPr txBox="1">
            <a:spLocks noChangeArrowheads="1"/>
          </p:cNvSpPr>
          <p:nvPr/>
        </p:nvSpPr>
        <p:spPr bwMode="auto">
          <a:xfrm>
            <a:off x="500063" y="4429125"/>
            <a:ext cx="8001000" cy="1816100"/>
          </a:xfrm>
          <a:prstGeom prst="rect">
            <a:avLst/>
          </a:prstGeom>
          <a:noFill/>
          <a:ln w="9525">
            <a:noFill/>
            <a:miter lim="800000"/>
            <a:headEnd/>
            <a:tailEnd/>
          </a:ln>
        </p:spPr>
        <p:txBody>
          <a:bodyPr>
            <a:spAutoFit/>
          </a:bodyPr>
          <a:lstStyle/>
          <a:p>
            <a:r>
              <a:rPr lang="zh-CN" altLang="en-US" sz="2800">
                <a:ea typeface="黑体" pitchFamily="49" charset="-122"/>
              </a:rPr>
              <a:t>以上两个中断源，均可以直接由外部设备信号引起</a:t>
            </a:r>
            <a:r>
              <a:rPr lang="en-US" altLang="zh-CN" sz="2800">
                <a:ea typeface="黑体" pitchFamily="49" charset="-122"/>
              </a:rPr>
              <a:t>CPU</a:t>
            </a:r>
            <a:r>
              <a:rPr lang="zh-CN" altLang="en-US" sz="2800">
                <a:ea typeface="黑体" pitchFamily="49" charset="-122"/>
              </a:rPr>
              <a:t>中断。其触发形式可以是低电平触发，也可以是负脉冲触发；这要由特殊功能寄存器</a:t>
            </a:r>
            <a:r>
              <a:rPr lang="en-US" altLang="zh-CN" sz="2800">
                <a:ea typeface="黑体" pitchFamily="49" charset="-122"/>
              </a:rPr>
              <a:t>TCON</a:t>
            </a:r>
            <a:r>
              <a:rPr lang="zh-CN" altLang="en-US" sz="2800">
                <a:ea typeface="黑体" pitchFamily="49" charset="-122"/>
              </a:rPr>
              <a:t>（地址为</a:t>
            </a:r>
            <a:r>
              <a:rPr lang="en-US" altLang="zh-CN" sz="2800">
                <a:ea typeface="黑体" pitchFamily="49" charset="-122"/>
              </a:rPr>
              <a:t>88H</a:t>
            </a:r>
            <a:r>
              <a:rPr lang="zh-CN" altLang="en-US" sz="2800">
                <a:ea typeface="黑体" pitchFamily="49" charset="-122"/>
              </a:rPr>
              <a:t>）相应位的状态来决定。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ctr" fontAlgn="auto">
              <a:spcAft>
                <a:spcPts val="0"/>
              </a:spcAft>
              <a:defRPr/>
            </a:pPr>
            <a:r>
              <a:rPr lang="en-US" altLang="zh-CN" sz="4000" dirty="0" smtClean="0">
                <a:solidFill>
                  <a:srgbClr val="FF0000"/>
                </a:solidFill>
              </a:rPr>
              <a:t>MCS-51</a:t>
            </a:r>
            <a:r>
              <a:rPr lang="zh-CN" altLang="en-US" sz="4000" dirty="0" smtClean="0">
                <a:solidFill>
                  <a:srgbClr val="FF0000"/>
                </a:solidFill>
              </a:rPr>
              <a:t>中断系统</a:t>
            </a:r>
            <a:r>
              <a:rPr lang="en-US" altLang="zh-CN" sz="4000" dirty="0" smtClean="0">
                <a:solidFill>
                  <a:srgbClr val="FF0000"/>
                </a:solidFill>
              </a:rPr>
              <a:t>——</a:t>
            </a:r>
            <a:r>
              <a:rPr lang="zh-CN" altLang="en-US" sz="4000" dirty="0" smtClean="0">
                <a:solidFill>
                  <a:srgbClr val="FF0000"/>
                </a:solidFill>
              </a:rPr>
              <a:t>中断源及申请 </a:t>
            </a:r>
          </a:p>
        </p:txBody>
      </p:sp>
      <p:sp>
        <p:nvSpPr>
          <p:cNvPr id="429058" name="Rectangle 3"/>
          <p:cNvSpPr>
            <a:spLocks noGrp="1" noChangeArrowheads="1"/>
          </p:cNvSpPr>
          <p:nvPr>
            <p:ph type="body" idx="1"/>
          </p:nvPr>
        </p:nvSpPr>
        <p:spPr bwMode="auto">
          <a:xfrm>
            <a:off x="457200" y="1428750"/>
            <a:ext cx="8229600" cy="4697413"/>
          </a:xfrm>
        </p:spPr>
        <p:txBody>
          <a:bodyPr wrap="square" numCol="1" anchor="t" anchorCtr="0" compatLnSpc="1">
            <a:prstTxWarp prst="textNoShape">
              <a:avLst/>
            </a:prstTxWarp>
          </a:bodyPr>
          <a:lstStyle/>
          <a:p>
            <a:pPr>
              <a:lnSpc>
                <a:spcPct val="80000"/>
              </a:lnSpc>
              <a:buFontTx/>
              <a:buNone/>
            </a:pPr>
            <a:r>
              <a:rPr lang="en-US" altLang="zh-CN" sz="2800" b="1" smtClean="0">
                <a:solidFill>
                  <a:srgbClr val="0070C0"/>
                </a:solidFill>
              </a:rPr>
              <a:t>TCON</a:t>
            </a:r>
            <a:r>
              <a:rPr lang="zh-CN" altLang="en-US" sz="2800" b="1" smtClean="0">
                <a:solidFill>
                  <a:srgbClr val="0070C0"/>
                </a:solidFill>
              </a:rPr>
              <a:t>各个位的定义如下：</a:t>
            </a:r>
            <a:endParaRPr lang="en-US" altLang="zh-CN" sz="2800" b="1" smtClean="0">
              <a:solidFill>
                <a:srgbClr val="0070C0"/>
              </a:solidFill>
            </a:endParaRPr>
          </a:p>
        </p:txBody>
      </p:sp>
      <p:sp>
        <p:nvSpPr>
          <p:cNvPr id="429059" name="TextBox 5"/>
          <p:cNvSpPr txBox="1">
            <a:spLocks noChangeArrowheads="1"/>
          </p:cNvSpPr>
          <p:nvPr/>
        </p:nvSpPr>
        <p:spPr bwMode="auto">
          <a:xfrm>
            <a:off x="500063" y="2928938"/>
            <a:ext cx="8001000" cy="3970337"/>
          </a:xfrm>
          <a:prstGeom prst="rect">
            <a:avLst/>
          </a:prstGeom>
          <a:noFill/>
          <a:ln w="9525">
            <a:noFill/>
            <a:miter lim="800000"/>
            <a:headEnd/>
            <a:tailEnd/>
          </a:ln>
        </p:spPr>
        <p:txBody>
          <a:bodyPr>
            <a:spAutoFit/>
          </a:bodyPr>
          <a:lstStyle/>
          <a:p>
            <a:r>
              <a:rPr lang="zh-CN" altLang="en-US" sz="2800">
                <a:ea typeface="黑体" pitchFamily="49" charset="-122"/>
              </a:rPr>
              <a:t>高</a:t>
            </a:r>
            <a:r>
              <a:rPr lang="en-US" altLang="zh-CN" sz="2800">
                <a:ea typeface="黑体" pitchFamily="49" charset="-122"/>
              </a:rPr>
              <a:t>4</a:t>
            </a:r>
            <a:r>
              <a:rPr lang="zh-CN" altLang="en-US" sz="2800">
                <a:ea typeface="黑体" pitchFamily="49" charset="-122"/>
              </a:rPr>
              <a:t>位另有定义，后文学习</a:t>
            </a:r>
            <a:endParaRPr lang="en-US" altLang="zh-CN" sz="2800">
              <a:ea typeface="黑体" pitchFamily="49" charset="-122"/>
            </a:endParaRPr>
          </a:p>
          <a:p>
            <a:r>
              <a:rPr lang="en-US" altLang="zh-CN" sz="2800">
                <a:ea typeface="黑体" pitchFamily="49" charset="-122"/>
              </a:rPr>
              <a:t>IE0</a:t>
            </a:r>
            <a:r>
              <a:rPr lang="zh-CN" altLang="en-US" sz="2800">
                <a:ea typeface="黑体" pitchFamily="49" charset="-122"/>
              </a:rPr>
              <a:t>与</a:t>
            </a:r>
            <a:r>
              <a:rPr lang="en-US" altLang="zh-CN" sz="2800">
                <a:ea typeface="黑体" pitchFamily="49" charset="-122"/>
              </a:rPr>
              <a:t>IE1</a:t>
            </a:r>
            <a:r>
              <a:rPr lang="zh-CN" altLang="en-US" sz="2800">
                <a:ea typeface="黑体" pitchFamily="49" charset="-122"/>
              </a:rPr>
              <a:t>：分别当外部中断请求线</a:t>
            </a:r>
            <a:r>
              <a:rPr lang="en-US" sz="2800">
                <a:ea typeface="黑体" pitchFamily="49" charset="-122"/>
              </a:rPr>
              <a:t> </a:t>
            </a:r>
            <a:r>
              <a:rPr lang="en-US" altLang="zh-CN" sz="2800">
                <a:ea typeface="黑体" pitchFamily="49" charset="-122"/>
              </a:rPr>
              <a:t>INT0</a:t>
            </a:r>
            <a:r>
              <a:rPr lang="zh-CN" altLang="en-US" sz="2800">
                <a:ea typeface="黑体" pitchFamily="49" charset="-122"/>
              </a:rPr>
              <a:t>和</a:t>
            </a:r>
            <a:r>
              <a:rPr lang="en-US" altLang="zh-CN" sz="2800">
                <a:ea typeface="黑体" pitchFamily="49" charset="-122"/>
              </a:rPr>
              <a:t>INT1 </a:t>
            </a:r>
            <a:r>
              <a:rPr lang="zh-CN" altLang="en-US" sz="2800">
                <a:ea typeface="黑体" pitchFamily="49" charset="-122"/>
              </a:rPr>
              <a:t>上发生有效的中断申请后置位，</a:t>
            </a:r>
            <a:r>
              <a:rPr lang="en-US" altLang="zh-CN" sz="2800">
                <a:ea typeface="黑体" pitchFamily="49" charset="-122"/>
              </a:rPr>
              <a:t>CPU</a:t>
            </a:r>
            <a:r>
              <a:rPr lang="zh-CN" altLang="en-US" sz="2800">
                <a:ea typeface="黑体" pitchFamily="49" charset="-122"/>
              </a:rPr>
              <a:t>响应中断后也会令其自动复位。</a:t>
            </a:r>
            <a:endParaRPr lang="en-US" altLang="zh-CN" sz="2800">
              <a:ea typeface="黑体" pitchFamily="49" charset="-122"/>
            </a:endParaRPr>
          </a:p>
          <a:p>
            <a:endParaRPr lang="en-US" altLang="zh-CN" sz="2800">
              <a:ea typeface="黑体" pitchFamily="49" charset="-122"/>
            </a:endParaRPr>
          </a:p>
          <a:p>
            <a:r>
              <a:rPr lang="en-US" altLang="zh-CN" sz="2800">
                <a:ea typeface="黑体" pitchFamily="49" charset="-122"/>
              </a:rPr>
              <a:t>IT0</a:t>
            </a:r>
            <a:r>
              <a:rPr lang="zh-CN" altLang="en-US" sz="2800">
                <a:ea typeface="黑体" pitchFamily="49" charset="-122"/>
              </a:rPr>
              <a:t>与</a:t>
            </a:r>
            <a:r>
              <a:rPr lang="en-US" altLang="zh-CN" sz="2800">
                <a:ea typeface="黑体" pitchFamily="49" charset="-122"/>
              </a:rPr>
              <a:t>IT1</a:t>
            </a:r>
            <a:r>
              <a:rPr lang="zh-CN" altLang="en-US" sz="2800">
                <a:ea typeface="黑体" pitchFamily="49" charset="-122"/>
              </a:rPr>
              <a:t>：分别设置了</a:t>
            </a:r>
            <a:r>
              <a:rPr lang="en-US" altLang="zh-CN" sz="2800">
                <a:ea typeface="黑体" pitchFamily="49" charset="-122"/>
              </a:rPr>
              <a:t>INT0 </a:t>
            </a:r>
            <a:r>
              <a:rPr lang="zh-CN" altLang="en-US" sz="2800">
                <a:ea typeface="黑体" pitchFamily="49" charset="-122"/>
              </a:rPr>
              <a:t>与</a:t>
            </a:r>
            <a:r>
              <a:rPr lang="en-US" altLang="zh-CN" sz="2800">
                <a:ea typeface="黑体" pitchFamily="49" charset="-122"/>
              </a:rPr>
              <a:t>INT1 </a:t>
            </a:r>
            <a:r>
              <a:rPr lang="zh-CN" altLang="en-US" sz="2800">
                <a:ea typeface="黑体" pitchFamily="49" charset="-122"/>
              </a:rPr>
              <a:t>引脚的中断申请方式。当其为“</a:t>
            </a:r>
            <a:r>
              <a:rPr lang="en-US" altLang="zh-CN" sz="2800">
                <a:ea typeface="黑体" pitchFamily="49" charset="-122"/>
              </a:rPr>
              <a:t>1</a:t>
            </a:r>
            <a:r>
              <a:rPr lang="zh-CN" altLang="en-US" sz="2800">
                <a:ea typeface="黑体" pitchFamily="49" charset="-122"/>
              </a:rPr>
              <a:t>”时，负跳变边沿有效；当其为“</a:t>
            </a:r>
            <a:r>
              <a:rPr lang="en-US" altLang="zh-CN" sz="2800">
                <a:ea typeface="黑体" pitchFamily="49" charset="-122"/>
              </a:rPr>
              <a:t>0</a:t>
            </a:r>
            <a:r>
              <a:rPr lang="zh-CN" altLang="en-US" sz="2800">
                <a:ea typeface="黑体" pitchFamily="49" charset="-122"/>
              </a:rPr>
              <a:t>”时，低电平有效。</a:t>
            </a:r>
          </a:p>
          <a:p>
            <a:endParaRPr lang="zh-CN" altLang="en-US" sz="2800">
              <a:ea typeface="黑体" pitchFamily="49" charset="-122"/>
            </a:endParaRPr>
          </a:p>
        </p:txBody>
      </p:sp>
      <p:pic>
        <p:nvPicPr>
          <p:cNvPr id="429060" name="图片 6" descr="TCON.jpg"/>
          <p:cNvPicPr>
            <a:picLocks noChangeAspect="1"/>
          </p:cNvPicPr>
          <p:nvPr/>
        </p:nvPicPr>
        <p:blipFill>
          <a:blip r:embed="rId2"/>
          <a:srcRect/>
          <a:stretch>
            <a:fillRect/>
          </a:stretch>
        </p:blipFill>
        <p:spPr bwMode="auto">
          <a:xfrm>
            <a:off x="212725" y="2000250"/>
            <a:ext cx="8299450" cy="752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1" name="Rectangle 3"/>
          <p:cNvSpPr>
            <a:spLocks noGrp="1" noChangeArrowheads="1"/>
          </p:cNvSpPr>
          <p:nvPr>
            <p:ph type="body" idx="1"/>
          </p:nvPr>
        </p:nvSpPr>
        <p:spPr bwMode="auto">
          <a:xfrm>
            <a:off x="457200" y="1000125"/>
            <a:ext cx="8229600" cy="5126038"/>
          </a:xfrm>
        </p:spPr>
        <p:txBody>
          <a:bodyPr wrap="square" numCol="1" anchor="t" anchorCtr="0" compatLnSpc="1">
            <a:prstTxWarp prst="textNoShape">
              <a:avLst/>
            </a:prstTxWarp>
          </a:bodyPr>
          <a:lstStyle/>
          <a:p>
            <a:pPr>
              <a:lnSpc>
                <a:spcPct val="80000"/>
              </a:lnSpc>
              <a:buFontTx/>
              <a:buNone/>
            </a:pPr>
            <a:r>
              <a:rPr lang="en-US" altLang="zh-CN" sz="2800" b="1" smtClean="0">
                <a:solidFill>
                  <a:srgbClr val="0070C0"/>
                </a:solidFill>
              </a:rPr>
              <a:t>TCON</a:t>
            </a:r>
            <a:r>
              <a:rPr lang="zh-CN" altLang="en-US" sz="2800" b="1" smtClean="0">
                <a:solidFill>
                  <a:srgbClr val="0070C0"/>
                </a:solidFill>
              </a:rPr>
              <a:t>各个位的定义如下：</a:t>
            </a:r>
            <a:endParaRPr lang="en-US" altLang="zh-CN" sz="2800" b="1" smtClean="0">
              <a:solidFill>
                <a:srgbClr val="0070C0"/>
              </a:solidFill>
            </a:endParaRPr>
          </a:p>
        </p:txBody>
      </p:sp>
      <p:sp>
        <p:nvSpPr>
          <p:cNvPr id="430082" name="TextBox 5"/>
          <p:cNvSpPr txBox="1">
            <a:spLocks noChangeArrowheads="1"/>
          </p:cNvSpPr>
          <p:nvPr/>
        </p:nvSpPr>
        <p:spPr bwMode="auto">
          <a:xfrm>
            <a:off x="500063" y="2928938"/>
            <a:ext cx="8001000" cy="3970337"/>
          </a:xfrm>
          <a:prstGeom prst="rect">
            <a:avLst/>
          </a:prstGeom>
          <a:noFill/>
          <a:ln w="9525">
            <a:noFill/>
            <a:miter lim="800000"/>
            <a:headEnd/>
            <a:tailEnd/>
          </a:ln>
        </p:spPr>
        <p:txBody>
          <a:bodyPr>
            <a:spAutoFit/>
          </a:bodyPr>
          <a:lstStyle/>
          <a:p>
            <a:r>
              <a:rPr lang="zh-CN" altLang="en-US" sz="2800">
                <a:ea typeface="黑体" pitchFamily="49" charset="-122"/>
              </a:rPr>
              <a:t>高</a:t>
            </a:r>
            <a:r>
              <a:rPr lang="en-US" altLang="zh-CN" sz="2800">
                <a:ea typeface="黑体" pitchFamily="49" charset="-122"/>
              </a:rPr>
              <a:t>4</a:t>
            </a:r>
            <a:r>
              <a:rPr lang="zh-CN" altLang="en-US" sz="2800">
                <a:ea typeface="黑体" pitchFamily="49" charset="-122"/>
              </a:rPr>
              <a:t>位另有定义，后文学习</a:t>
            </a:r>
            <a:endParaRPr lang="en-US" altLang="zh-CN" sz="2800">
              <a:ea typeface="黑体" pitchFamily="49" charset="-122"/>
            </a:endParaRPr>
          </a:p>
          <a:p>
            <a:r>
              <a:rPr lang="en-US" altLang="zh-CN" sz="2800">
                <a:ea typeface="黑体" pitchFamily="49" charset="-122"/>
              </a:rPr>
              <a:t>IE0</a:t>
            </a:r>
            <a:r>
              <a:rPr lang="zh-CN" altLang="en-US" sz="2800">
                <a:ea typeface="黑体" pitchFamily="49" charset="-122"/>
              </a:rPr>
              <a:t>与</a:t>
            </a:r>
            <a:r>
              <a:rPr lang="en-US" altLang="zh-CN" sz="2800">
                <a:ea typeface="黑体" pitchFamily="49" charset="-122"/>
              </a:rPr>
              <a:t>IE1</a:t>
            </a:r>
            <a:r>
              <a:rPr lang="zh-CN" altLang="en-US" sz="2800">
                <a:ea typeface="黑体" pitchFamily="49" charset="-122"/>
              </a:rPr>
              <a:t>：分别当外部中断请求线</a:t>
            </a:r>
            <a:r>
              <a:rPr lang="en-US" sz="2800">
                <a:ea typeface="黑体" pitchFamily="49" charset="-122"/>
              </a:rPr>
              <a:t> </a:t>
            </a:r>
            <a:r>
              <a:rPr lang="en-US" altLang="zh-CN" sz="2800">
                <a:ea typeface="黑体" pitchFamily="49" charset="-122"/>
              </a:rPr>
              <a:t>INT0</a:t>
            </a:r>
            <a:r>
              <a:rPr lang="zh-CN" altLang="en-US" sz="2800">
                <a:ea typeface="黑体" pitchFamily="49" charset="-122"/>
              </a:rPr>
              <a:t>和</a:t>
            </a:r>
            <a:r>
              <a:rPr lang="en-US" altLang="zh-CN" sz="2800">
                <a:ea typeface="黑体" pitchFamily="49" charset="-122"/>
              </a:rPr>
              <a:t>INT1 </a:t>
            </a:r>
            <a:r>
              <a:rPr lang="zh-CN" altLang="en-US" sz="2800">
                <a:ea typeface="黑体" pitchFamily="49" charset="-122"/>
              </a:rPr>
              <a:t>上发生有效的中断申请后置位，</a:t>
            </a:r>
            <a:r>
              <a:rPr lang="en-US" altLang="zh-CN" sz="2800">
                <a:ea typeface="黑体" pitchFamily="49" charset="-122"/>
              </a:rPr>
              <a:t>CPU</a:t>
            </a:r>
            <a:r>
              <a:rPr lang="zh-CN" altLang="en-US" sz="2800">
                <a:ea typeface="黑体" pitchFamily="49" charset="-122"/>
              </a:rPr>
              <a:t>响应中断后也会令其自动复位。</a:t>
            </a:r>
            <a:endParaRPr lang="en-US" altLang="zh-CN" sz="2800">
              <a:ea typeface="黑体" pitchFamily="49" charset="-122"/>
            </a:endParaRPr>
          </a:p>
          <a:p>
            <a:endParaRPr lang="en-US" altLang="zh-CN" sz="2800">
              <a:ea typeface="黑体" pitchFamily="49" charset="-122"/>
            </a:endParaRPr>
          </a:p>
          <a:p>
            <a:r>
              <a:rPr lang="en-US" altLang="zh-CN" sz="2800">
                <a:ea typeface="黑体" pitchFamily="49" charset="-122"/>
              </a:rPr>
              <a:t>IT0</a:t>
            </a:r>
            <a:r>
              <a:rPr lang="zh-CN" altLang="en-US" sz="2800">
                <a:ea typeface="黑体" pitchFamily="49" charset="-122"/>
              </a:rPr>
              <a:t>与</a:t>
            </a:r>
            <a:r>
              <a:rPr lang="en-US" altLang="zh-CN" sz="2800">
                <a:ea typeface="黑体" pitchFamily="49" charset="-122"/>
              </a:rPr>
              <a:t>IT1</a:t>
            </a:r>
            <a:r>
              <a:rPr lang="zh-CN" altLang="en-US" sz="2800">
                <a:ea typeface="黑体" pitchFamily="49" charset="-122"/>
              </a:rPr>
              <a:t>：分别设置了</a:t>
            </a:r>
            <a:r>
              <a:rPr lang="en-US" altLang="zh-CN" sz="2800">
                <a:ea typeface="黑体" pitchFamily="49" charset="-122"/>
              </a:rPr>
              <a:t>INT0 </a:t>
            </a:r>
            <a:r>
              <a:rPr lang="zh-CN" altLang="en-US" sz="2800">
                <a:ea typeface="黑体" pitchFamily="49" charset="-122"/>
              </a:rPr>
              <a:t>与</a:t>
            </a:r>
            <a:r>
              <a:rPr lang="en-US" altLang="zh-CN" sz="2800">
                <a:ea typeface="黑体" pitchFamily="49" charset="-122"/>
              </a:rPr>
              <a:t>INT1 </a:t>
            </a:r>
            <a:r>
              <a:rPr lang="zh-CN" altLang="en-US" sz="2800">
                <a:ea typeface="黑体" pitchFamily="49" charset="-122"/>
              </a:rPr>
              <a:t>引脚的中断申请方式。当其为“</a:t>
            </a:r>
            <a:r>
              <a:rPr lang="en-US" altLang="zh-CN" sz="2800">
                <a:ea typeface="黑体" pitchFamily="49" charset="-122"/>
              </a:rPr>
              <a:t>1</a:t>
            </a:r>
            <a:r>
              <a:rPr lang="zh-CN" altLang="en-US" sz="2800">
                <a:ea typeface="黑体" pitchFamily="49" charset="-122"/>
              </a:rPr>
              <a:t>”时，负跳变边沿有效；当其为“</a:t>
            </a:r>
            <a:r>
              <a:rPr lang="en-US" altLang="zh-CN" sz="2800">
                <a:ea typeface="黑体" pitchFamily="49" charset="-122"/>
              </a:rPr>
              <a:t>0</a:t>
            </a:r>
            <a:r>
              <a:rPr lang="zh-CN" altLang="en-US" sz="2800">
                <a:ea typeface="黑体" pitchFamily="49" charset="-122"/>
              </a:rPr>
              <a:t>”时，低电平有效。</a:t>
            </a:r>
          </a:p>
          <a:p>
            <a:endParaRPr lang="zh-CN" altLang="en-US" sz="2800">
              <a:ea typeface="黑体" pitchFamily="49" charset="-122"/>
            </a:endParaRPr>
          </a:p>
        </p:txBody>
      </p:sp>
      <p:pic>
        <p:nvPicPr>
          <p:cNvPr id="430083" name="图片 6" descr="TCON.jpg"/>
          <p:cNvPicPr>
            <a:picLocks noChangeAspect="1"/>
          </p:cNvPicPr>
          <p:nvPr/>
        </p:nvPicPr>
        <p:blipFill>
          <a:blip r:embed="rId2"/>
          <a:srcRect/>
          <a:stretch>
            <a:fillRect/>
          </a:stretch>
        </p:blipFill>
        <p:spPr bwMode="auto">
          <a:xfrm>
            <a:off x="212725" y="1714500"/>
            <a:ext cx="8299450" cy="752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ctr" fontAlgn="auto">
              <a:spcAft>
                <a:spcPts val="0"/>
              </a:spcAft>
              <a:defRPr/>
            </a:pPr>
            <a:r>
              <a:rPr lang="en-US" altLang="zh-CN" sz="4000" dirty="0" smtClean="0">
                <a:solidFill>
                  <a:srgbClr val="FF0000"/>
                </a:solidFill>
              </a:rPr>
              <a:t>MCS-51</a:t>
            </a:r>
            <a:r>
              <a:rPr lang="zh-CN" altLang="en-US" sz="4000" dirty="0" smtClean="0">
                <a:solidFill>
                  <a:srgbClr val="FF0000"/>
                </a:solidFill>
              </a:rPr>
              <a:t>中断系统</a:t>
            </a:r>
            <a:r>
              <a:rPr lang="en-US" altLang="zh-CN" sz="4000" dirty="0" smtClean="0">
                <a:solidFill>
                  <a:srgbClr val="FF0000"/>
                </a:solidFill>
              </a:rPr>
              <a:t>——</a:t>
            </a:r>
            <a:r>
              <a:rPr lang="zh-CN" altLang="en-US" sz="4000" dirty="0" smtClean="0">
                <a:solidFill>
                  <a:srgbClr val="FF0000"/>
                </a:solidFill>
              </a:rPr>
              <a:t>中断允许 </a:t>
            </a:r>
          </a:p>
        </p:txBody>
      </p:sp>
      <p:sp>
        <p:nvSpPr>
          <p:cNvPr id="431106" name="Rectangle 3"/>
          <p:cNvSpPr>
            <a:spLocks noGrp="1" noChangeArrowheads="1"/>
          </p:cNvSpPr>
          <p:nvPr>
            <p:ph type="body" idx="1"/>
          </p:nvPr>
        </p:nvSpPr>
        <p:spPr bwMode="auto">
          <a:xfrm>
            <a:off x="457200" y="1428750"/>
            <a:ext cx="8229600" cy="4697413"/>
          </a:xfrm>
        </p:spPr>
        <p:txBody>
          <a:bodyPr wrap="square" numCol="1" anchor="t" anchorCtr="0" compatLnSpc="1">
            <a:prstTxWarp prst="textNoShape">
              <a:avLst/>
            </a:prstTxWarp>
          </a:bodyPr>
          <a:lstStyle/>
          <a:p>
            <a:pPr>
              <a:lnSpc>
                <a:spcPct val="80000"/>
              </a:lnSpc>
              <a:buFontTx/>
              <a:buNone/>
            </a:pPr>
            <a:r>
              <a:rPr lang="zh-CN" altLang="en-US" sz="2800" b="1" smtClean="0">
                <a:solidFill>
                  <a:srgbClr val="0070C0"/>
                </a:solidFill>
              </a:rPr>
              <a:t>中断允许寄存器</a:t>
            </a:r>
            <a:r>
              <a:rPr lang="en-US" altLang="zh-CN" sz="2800" b="1" smtClean="0">
                <a:solidFill>
                  <a:srgbClr val="0070C0"/>
                </a:solidFill>
              </a:rPr>
              <a:t>IE</a:t>
            </a:r>
            <a:r>
              <a:rPr lang="zh-CN" altLang="en-US" sz="2800" b="1" smtClean="0">
                <a:solidFill>
                  <a:srgbClr val="0070C0"/>
                </a:solidFill>
              </a:rPr>
              <a:t>各个位的定义如下：</a:t>
            </a:r>
            <a:endParaRPr lang="en-US" altLang="zh-CN" sz="2800" b="1" smtClean="0">
              <a:solidFill>
                <a:srgbClr val="0070C0"/>
              </a:solidFill>
            </a:endParaRPr>
          </a:p>
        </p:txBody>
      </p:sp>
      <p:sp>
        <p:nvSpPr>
          <p:cNvPr id="6" name="TextBox 5"/>
          <p:cNvSpPr txBox="1">
            <a:spLocks noChangeArrowheads="1"/>
          </p:cNvSpPr>
          <p:nvPr/>
        </p:nvSpPr>
        <p:spPr bwMode="auto">
          <a:xfrm>
            <a:off x="500063" y="2928938"/>
            <a:ext cx="8001000" cy="3970337"/>
          </a:xfrm>
          <a:prstGeom prst="rect">
            <a:avLst/>
          </a:prstGeom>
          <a:noFill/>
          <a:ln w="9525">
            <a:noFill/>
            <a:miter lim="800000"/>
            <a:headEnd/>
            <a:tailEnd/>
          </a:ln>
        </p:spPr>
        <p:txBody>
          <a:bodyPr>
            <a:spAutoFit/>
          </a:bodyPr>
          <a:lstStyle/>
          <a:p>
            <a:r>
              <a:rPr lang="en-US" altLang="zh-CN" sz="2800">
                <a:solidFill>
                  <a:srgbClr val="002060"/>
                </a:solidFill>
                <a:ea typeface="黑体" pitchFamily="49" charset="-122"/>
              </a:rPr>
              <a:t>EA</a:t>
            </a:r>
            <a:r>
              <a:rPr lang="zh-CN" altLang="en-US" sz="2800">
                <a:solidFill>
                  <a:srgbClr val="002060"/>
                </a:solidFill>
                <a:ea typeface="黑体" pitchFamily="49" charset="-122"/>
              </a:rPr>
              <a:t>位（</a:t>
            </a:r>
            <a:r>
              <a:rPr lang="en-US" altLang="zh-CN" sz="2800">
                <a:solidFill>
                  <a:srgbClr val="002060"/>
                </a:solidFill>
                <a:ea typeface="黑体" pitchFamily="49" charset="-122"/>
              </a:rPr>
              <a:t>IE.7</a:t>
            </a:r>
            <a:r>
              <a:rPr lang="zh-CN" altLang="en-US" sz="2800">
                <a:solidFill>
                  <a:srgbClr val="002060"/>
                </a:solidFill>
                <a:ea typeface="黑体" pitchFamily="49" charset="-122"/>
              </a:rPr>
              <a:t>）：总的允许位</a:t>
            </a:r>
            <a:r>
              <a:rPr lang="en-US" altLang="zh-CN" sz="2800">
                <a:solidFill>
                  <a:srgbClr val="002060"/>
                </a:solidFill>
                <a:ea typeface="黑体" pitchFamily="49" charset="-122"/>
              </a:rPr>
              <a:t>——</a:t>
            </a:r>
            <a:r>
              <a:rPr lang="zh-CN" altLang="en-US" sz="2800">
                <a:solidFill>
                  <a:srgbClr val="002060"/>
                </a:solidFill>
                <a:ea typeface="黑体" pitchFamily="49" charset="-122"/>
              </a:rPr>
              <a:t>当它为</a:t>
            </a:r>
            <a:r>
              <a:rPr lang="en-US" altLang="zh-CN" sz="2800">
                <a:solidFill>
                  <a:srgbClr val="002060"/>
                </a:solidFill>
                <a:ea typeface="黑体" pitchFamily="49" charset="-122"/>
              </a:rPr>
              <a:t>1</a:t>
            </a:r>
            <a:r>
              <a:rPr lang="zh-CN" altLang="en-US" sz="2800">
                <a:solidFill>
                  <a:srgbClr val="002060"/>
                </a:solidFill>
                <a:ea typeface="黑体" pitchFamily="49" charset="-122"/>
              </a:rPr>
              <a:t>时允许</a:t>
            </a:r>
            <a:r>
              <a:rPr lang="en-US" altLang="zh-CN" sz="2800">
                <a:solidFill>
                  <a:srgbClr val="002060"/>
                </a:solidFill>
                <a:ea typeface="黑体" pitchFamily="49" charset="-122"/>
              </a:rPr>
              <a:t>CPU</a:t>
            </a:r>
            <a:r>
              <a:rPr lang="zh-CN" altLang="en-US" sz="2800">
                <a:solidFill>
                  <a:srgbClr val="002060"/>
                </a:solidFill>
                <a:ea typeface="黑体" pitchFamily="49" charset="-122"/>
              </a:rPr>
              <a:t>响应中断，否则不允许任何中断发生。</a:t>
            </a:r>
            <a:endParaRPr lang="en-US" altLang="zh-CN" sz="2800">
              <a:solidFill>
                <a:srgbClr val="002060"/>
              </a:solidFill>
              <a:ea typeface="黑体" pitchFamily="49" charset="-122"/>
            </a:endParaRPr>
          </a:p>
          <a:p>
            <a:endParaRPr lang="en-US" altLang="zh-CN" sz="2800">
              <a:ea typeface="黑体" pitchFamily="49" charset="-122"/>
            </a:endParaRPr>
          </a:p>
          <a:p>
            <a:r>
              <a:rPr lang="en-US" altLang="zh-CN" sz="2800">
                <a:solidFill>
                  <a:srgbClr val="00B050"/>
                </a:solidFill>
                <a:ea typeface="黑体" pitchFamily="49" charset="-122"/>
              </a:rPr>
              <a:t>EX0</a:t>
            </a:r>
            <a:r>
              <a:rPr lang="zh-CN" altLang="en-US" sz="2800">
                <a:solidFill>
                  <a:srgbClr val="00B050"/>
                </a:solidFill>
                <a:ea typeface="黑体" pitchFamily="49" charset="-122"/>
              </a:rPr>
              <a:t>与</a:t>
            </a:r>
            <a:r>
              <a:rPr lang="en-US" altLang="zh-CN" sz="2800">
                <a:solidFill>
                  <a:srgbClr val="00B050"/>
                </a:solidFill>
                <a:ea typeface="黑体" pitchFamily="49" charset="-122"/>
              </a:rPr>
              <a:t>EX1</a:t>
            </a:r>
            <a:r>
              <a:rPr lang="zh-CN" altLang="en-US" sz="2800">
                <a:solidFill>
                  <a:srgbClr val="00B050"/>
                </a:solidFill>
                <a:ea typeface="黑体" pitchFamily="49" charset="-122"/>
              </a:rPr>
              <a:t>：分别决定了</a:t>
            </a:r>
            <a:r>
              <a:rPr lang="en-US" altLang="zh-CN" sz="2800">
                <a:solidFill>
                  <a:srgbClr val="00B050"/>
                </a:solidFill>
                <a:ea typeface="黑体" pitchFamily="49" charset="-122"/>
              </a:rPr>
              <a:t>INT0 </a:t>
            </a:r>
            <a:r>
              <a:rPr lang="zh-CN" altLang="en-US" sz="2800">
                <a:solidFill>
                  <a:srgbClr val="00B050"/>
                </a:solidFill>
                <a:ea typeface="黑体" pitchFamily="49" charset="-122"/>
              </a:rPr>
              <a:t>与</a:t>
            </a:r>
            <a:r>
              <a:rPr lang="en-US" altLang="zh-CN" sz="2800">
                <a:solidFill>
                  <a:srgbClr val="00B050"/>
                </a:solidFill>
                <a:ea typeface="黑体" pitchFamily="49" charset="-122"/>
              </a:rPr>
              <a:t>INT1 </a:t>
            </a:r>
            <a:r>
              <a:rPr lang="zh-CN" altLang="en-US" sz="2800">
                <a:solidFill>
                  <a:srgbClr val="00B050"/>
                </a:solidFill>
                <a:ea typeface="黑体" pitchFamily="49" charset="-122"/>
              </a:rPr>
              <a:t>引脚的中断申请可否被相应。当其为“</a:t>
            </a:r>
            <a:r>
              <a:rPr lang="en-US" altLang="zh-CN" sz="2800">
                <a:solidFill>
                  <a:srgbClr val="00B050"/>
                </a:solidFill>
                <a:ea typeface="黑体" pitchFamily="49" charset="-122"/>
              </a:rPr>
              <a:t>1</a:t>
            </a:r>
            <a:r>
              <a:rPr lang="zh-CN" altLang="en-US" sz="2800">
                <a:solidFill>
                  <a:srgbClr val="00B050"/>
                </a:solidFill>
                <a:ea typeface="黑体" pitchFamily="49" charset="-122"/>
              </a:rPr>
              <a:t>”时，允许；当其为“</a:t>
            </a:r>
            <a:r>
              <a:rPr lang="en-US" altLang="zh-CN" sz="2800">
                <a:solidFill>
                  <a:srgbClr val="00B050"/>
                </a:solidFill>
                <a:ea typeface="黑体" pitchFamily="49" charset="-122"/>
              </a:rPr>
              <a:t>0</a:t>
            </a:r>
            <a:r>
              <a:rPr lang="zh-CN" altLang="en-US" sz="2800">
                <a:solidFill>
                  <a:srgbClr val="00B050"/>
                </a:solidFill>
                <a:ea typeface="黑体" pitchFamily="49" charset="-122"/>
              </a:rPr>
              <a:t>”时，屏蔽。</a:t>
            </a:r>
            <a:endParaRPr lang="en-US" altLang="zh-CN" sz="2800">
              <a:solidFill>
                <a:srgbClr val="00B050"/>
              </a:solidFill>
              <a:ea typeface="黑体" pitchFamily="49" charset="-122"/>
            </a:endParaRPr>
          </a:p>
          <a:p>
            <a:r>
              <a:rPr lang="zh-CN" altLang="en-US" sz="2800">
                <a:solidFill>
                  <a:srgbClr val="C00000"/>
                </a:solidFill>
                <a:ea typeface="黑体" pitchFamily="49" charset="-122"/>
              </a:rPr>
              <a:t>未来另外的</a:t>
            </a:r>
            <a:r>
              <a:rPr lang="en-US" altLang="zh-CN" sz="2800">
                <a:solidFill>
                  <a:srgbClr val="C00000"/>
                </a:solidFill>
                <a:ea typeface="黑体" pitchFamily="49" charset="-122"/>
              </a:rPr>
              <a:t>3</a:t>
            </a:r>
            <a:r>
              <a:rPr lang="zh-CN" altLang="en-US" sz="2800">
                <a:solidFill>
                  <a:srgbClr val="C00000"/>
                </a:solidFill>
                <a:ea typeface="黑体" pitchFamily="49" charset="-122"/>
              </a:rPr>
              <a:t>（</a:t>
            </a:r>
            <a:r>
              <a:rPr lang="en-US" altLang="zh-CN" sz="2800">
                <a:solidFill>
                  <a:srgbClr val="C00000"/>
                </a:solidFill>
                <a:ea typeface="黑体" pitchFamily="49" charset="-122"/>
              </a:rPr>
              <a:t>4</a:t>
            </a:r>
            <a:r>
              <a:rPr lang="zh-CN" altLang="en-US" sz="2800">
                <a:solidFill>
                  <a:srgbClr val="C00000"/>
                </a:solidFill>
                <a:ea typeface="黑体" pitchFamily="49" charset="-122"/>
              </a:rPr>
              <a:t>）个中断源的申请允许与否分别由</a:t>
            </a:r>
            <a:r>
              <a:rPr lang="en-US" altLang="zh-CN" sz="2800">
                <a:solidFill>
                  <a:srgbClr val="C00000"/>
                </a:solidFill>
                <a:ea typeface="黑体" pitchFamily="49" charset="-122"/>
              </a:rPr>
              <a:t>ET0</a:t>
            </a:r>
            <a:r>
              <a:rPr lang="zh-CN" altLang="en-US" sz="2800">
                <a:solidFill>
                  <a:srgbClr val="C00000"/>
                </a:solidFill>
                <a:ea typeface="黑体" pitchFamily="49" charset="-122"/>
              </a:rPr>
              <a:t>，</a:t>
            </a:r>
            <a:r>
              <a:rPr lang="en-US" altLang="zh-CN" sz="2800">
                <a:solidFill>
                  <a:srgbClr val="C00000"/>
                </a:solidFill>
                <a:ea typeface="黑体" pitchFamily="49" charset="-122"/>
              </a:rPr>
              <a:t>ET1</a:t>
            </a:r>
            <a:r>
              <a:rPr lang="zh-CN" altLang="en-US" sz="2800">
                <a:solidFill>
                  <a:srgbClr val="C00000"/>
                </a:solidFill>
                <a:ea typeface="黑体" pitchFamily="49" charset="-122"/>
              </a:rPr>
              <a:t>，</a:t>
            </a:r>
            <a:r>
              <a:rPr lang="en-US" altLang="zh-CN" sz="2800">
                <a:solidFill>
                  <a:srgbClr val="C00000"/>
                </a:solidFill>
                <a:ea typeface="黑体" pitchFamily="49" charset="-122"/>
              </a:rPr>
              <a:t>ES</a:t>
            </a:r>
            <a:r>
              <a:rPr lang="zh-CN" altLang="en-US" sz="2800">
                <a:solidFill>
                  <a:srgbClr val="C00000"/>
                </a:solidFill>
                <a:ea typeface="黑体" pitchFamily="49" charset="-122"/>
              </a:rPr>
              <a:t>，</a:t>
            </a:r>
            <a:r>
              <a:rPr lang="en-US" altLang="zh-CN" sz="2800">
                <a:solidFill>
                  <a:srgbClr val="C00000"/>
                </a:solidFill>
                <a:ea typeface="黑体" pitchFamily="49" charset="-122"/>
              </a:rPr>
              <a:t>ET2</a:t>
            </a:r>
            <a:r>
              <a:rPr lang="zh-CN" altLang="en-US" sz="2800">
                <a:solidFill>
                  <a:srgbClr val="C00000"/>
                </a:solidFill>
                <a:ea typeface="黑体" pitchFamily="49" charset="-122"/>
              </a:rPr>
              <a:t>位的状态决定。</a:t>
            </a:r>
          </a:p>
          <a:p>
            <a:endParaRPr lang="zh-CN" altLang="en-US" sz="2800">
              <a:ea typeface="黑体" pitchFamily="49" charset="-122"/>
            </a:endParaRPr>
          </a:p>
        </p:txBody>
      </p:sp>
      <p:pic>
        <p:nvPicPr>
          <p:cNvPr id="431108" name="图片 7" descr="IE.jpg"/>
          <p:cNvPicPr>
            <a:picLocks noChangeAspect="1"/>
          </p:cNvPicPr>
          <p:nvPr/>
        </p:nvPicPr>
        <p:blipFill>
          <a:blip r:embed="rId2"/>
          <a:srcRect/>
          <a:stretch>
            <a:fillRect/>
          </a:stretch>
        </p:blipFill>
        <p:spPr bwMode="auto">
          <a:xfrm>
            <a:off x="479425" y="1857375"/>
            <a:ext cx="7985125" cy="1095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ctr" fontAlgn="auto">
              <a:spcAft>
                <a:spcPts val="0"/>
              </a:spcAft>
              <a:defRPr/>
            </a:pPr>
            <a:r>
              <a:rPr lang="en-US" altLang="zh-CN" sz="4000" dirty="0" smtClean="0">
                <a:solidFill>
                  <a:srgbClr val="FF0000"/>
                </a:solidFill>
              </a:rPr>
              <a:t>MCS-51</a:t>
            </a:r>
            <a:r>
              <a:rPr lang="zh-CN" altLang="en-US" sz="4000" dirty="0" smtClean="0">
                <a:solidFill>
                  <a:srgbClr val="FF0000"/>
                </a:solidFill>
              </a:rPr>
              <a:t>中断系统</a:t>
            </a:r>
            <a:r>
              <a:rPr lang="en-US" altLang="zh-CN" sz="4000" dirty="0" smtClean="0">
                <a:solidFill>
                  <a:srgbClr val="FF0000"/>
                </a:solidFill>
              </a:rPr>
              <a:t>——</a:t>
            </a:r>
            <a:r>
              <a:rPr lang="zh-CN" altLang="en-US" sz="4000" dirty="0" smtClean="0">
                <a:solidFill>
                  <a:srgbClr val="FF0000"/>
                </a:solidFill>
              </a:rPr>
              <a:t>中断优先级 </a:t>
            </a:r>
          </a:p>
        </p:txBody>
      </p:sp>
      <p:sp>
        <p:nvSpPr>
          <p:cNvPr id="432130" name="Rectangle 3"/>
          <p:cNvSpPr>
            <a:spLocks noGrp="1" noChangeArrowheads="1"/>
          </p:cNvSpPr>
          <p:nvPr>
            <p:ph type="body" idx="1"/>
          </p:nvPr>
        </p:nvSpPr>
        <p:spPr bwMode="auto">
          <a:xfrm>
            <a:off x="457200" y="1428750"/>
            <a:ext cx="8229600" cy="4697413"/>
          </a:xfrm>
        </p:spPr>
        <p:txBody>
          <a:bodyPr wrap="square" numCol="1" anchor="t" anchorCtr="0" compatLnSpc="1">
            <a:prstTxWarp prst="textNoShape">
              <a:avLst/>
            </a:prstTxWarp>
          </a:bodyPr>
          <a:lstStyle/>
          <a:p>
            <a:pPr>
              <a:lnSpc>
                <a:spcPct val="80000"/>
              </a:lnSpc>
              <a:buFontTx/>
              <a:buNone/>
            </a:pPr>
            <a:r>
              <a:rPr lang="en-US" altLang="zh-CN" sz="2800" b="1" smtClean="0">
                <a:solidFill>
                  <a:srgbClr val="0070C0"/>
                </a:solidFill>
              </a:rPr>
              <a:t>1. </a:t>
            </a:r>
            <a:r>
              <a:rPr lang="zh-CN" altLang="en-US" sz="2800" b="1" smtClean="0">
                <a:solidFill>
                  <a:srgbClr val="0070C0"/>
                </a:solidFill>
              </a:rPr>
              <a:t>默认的优先级</a:t>
            </a:r>
            <a:endParaRPr lang="en-US" altLang="zh-CN" sz="2800" b="1" smtClean="0">
              <a:solidFill>
                <a:srgbClr val="0070C0"/>
              </a:solidFill>
            </a:endParaRPr>
          </a:p>
        </p:txBody>
      </p:sp>
      <p:pic>
        <p:nvPicPr>
          <p:cNvPr id="432131" name="Picture 2"/>
          <p:cNvPicPr>
            <a:picLocks noChangeAspect="1" noChangeArrowheads="1"/>
          </p:cNvPicPr>
          <p:nvPr/>
        </p:nvPicPr>
        <p:blipFill>
          <a:blip r:embed="rId2"/>
          <a:srcRect/>
          <a:stretch>
            <a:fillRect/>
          </a:stretch>
        </p:blipFill>
        <p:spPr bwMode="auto">
          <a:xfrm>
            <a:off x="436563" y="2143125"/>
            <a:ext cx="8439150" cy="2628900"/>
          </a:xfrm>
          <a:prstGeom prst="rect">
            <a:avLst/>
          </a:prstGeom>
          <a:noFill/>
          <a:ln w="9525">
            <a:noFill/>
            <a:miter lim="800000"/>
            <a:headEnd/>
            <a:tailEnd/>
          </a:ln>
        </p:spPr>
      </p:pic>
      <p:sp>
        <p:nvSpPr>
          <p:cNvPr id="432132" name="TextBox 6"/>
          <p:cNvSpPr txBox="1">
            <a:spLocks noChangeArrowheads="1"/>
          </p:cNvSpPr>
          <p:nvPr/>
        </p:nvSpPr>
        <p:spPr bwMode="auto">
          <a:xfrm>
            <a:off x="500063" y="5143500"/>
            <a:ext cx="8001000" cy="1077913"/>
          </a:xfrm>
          <a:prstGeom prst="rect">
            <a:avLst/>
          </a:prstGeom>
          <a:noFill/>
          <a:ln w="9525">
            <a:noFill/>
            <a:miter lim="800000"/>
            <a:headEnd/>
            <a:tailEnd/>
          </a:ln>
        </p:spPr>
        <p:txBody>
          <a:bodyPr>
            <a:spAutoFit/>
          </a:bodyPr>
          <a:lstStyle/>
          <a:p>
            <a:r>
              <a:rPr lang="zh-CN" altLang="en-US" sz="3200">
                <a:ea typeface="黑体" pitchFamily="49" charset="-122"/>
              </a:rPr>
              <a:t>如果不做特定的干预，</a:t>
            </a:r>
            <a:r>
              <a:rPr lang="en-US" altLang="zh-CN" sz="3200">
                <a:ea typeface="黑体" pitchFamily="49" charset="-122"/>
              </a:rPr>
              <a:t>51</a:t>
            </a:r>
            <a:r>
              <a:rPr lang="zh-CN" altLang="en-US" sz="3200">
                <a:ea typeface="黑体" pitchFamily="49" charset="-122"/>
              </a:rPr>
              <a:t>采用默认的优先级关系</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ctr" fontAlgn="auto">
              <a:spcAft>
                <a:spcPts val="0"/>
              </a:spcAft>
              <a:defRPr/>
            </a:pPr>
            <a:r>
              <a:rPr lang="en-US" altLang="zh-CN" sz="4000" dirty="0" smtClean="0">
                <a:solidFill>
                  <a:srgbClr val="FF0000"/>
                </a:solidFill>
              </a:rPr>
              <a:t>MCS-51</a:t>
            </a:r>
            <a:r>
              <a:rPr lang="zh-CN" altLang="en-US" sz="4000" dirty="0" smtClean="0">
                <a:solidFill>
                  <a:srgbClr val="FF0000"/>
                </a:solidFill>
              </a:rPr>
              <a:t>中断系统</a:t>
            </a:r>
            <a:r>
              <a:rPr lang="en-US" altLang="zh-CN" sz="4000" dirty="0" smtClean="0">
                <a:solidFill>
                  <a:srgbClr val="FF0000"/>
                </a:solidFill>
              </a:rPr>
              <a:t>——</a:t>
            </a:r>
            <a:r>
              <a:rPr lang="zh-CN" altLang="en-US" sz="4000" dirty="0" smtClean="0">
                <a:solidFill>
                  <a:srgbClr val="FF0000"/>
                </a:solidFill>
              </a:rPr>
              <a:t>中断优先级 </a:t>
            </a:r>
          </a:p>
        </p:txBody>
      </p:sp>
      <p:sp>
        <p:nvSpPr>
          <p:cNvPr id="433154" name="Rectangle 3"/>
          <p:cNvSpPr>
            <a:spLocks noGrp="1" noChangeArrowheads="1"/>
          </p:cNvSpPr>
          <p:nvPr>
            <p:ph type="body" idx="1"/>
          </p:nvPr>
        </p:nvSpPr>
        <p:spPr bwMode="auto">
          <a:xfrm>
            <a:off x="457200" y="1428750"/>
            <a:ext cx="8229600" cy="4697413"/>
          </a:xfrm>
        </p:spPr>
        <p:txBody>
          <a:bodyPr wrap="square" numCol="1" anchor="t" anchorCtr="0" compatLnSpc="1">
            <a:prstTxWarp prst="textNoShape">
              <a:avLst/>
            </a:prstTxWarp>
          </a:bodyPr>
          <a:lstStyle/>
          <a:p>
            <a:pPr>
              <a:lnSpc>
                <a:spcPct val="80000"/>
              </a:lnSpc>
              <a:buFontTx/>
              <a:buNone/>
            </a:pPr>
            <a:r>
              <a:rPr lang="en-US" altLang="zh-CN" sz="2800" b="1" smtClean="0">
                <a:solidFill>
                  <a:srgbClr val="0070C0"/>
                </a:solidFill>
              </a:rPr>
              <a:t>2. </a:t>
            </a:r>
            <a:r>
              <a:rPr lang="zh-CN" altLang="en-US" sz="2800" b="1" smtClean="0">
                <a:solidFill>
                  <a:srgbClr val="0070C0"/>
                </a:solidFill>
              </a:rPr>
              <a:t>优先级的程序设置</a:t>
            </a:r>
            <a:endParaRPr lang="en-US" altLang="zh-CN" sz="2800" b="1" smtClean="0">
              <a:solidFill>
                <a:srgbClr val="0070C0"/>
              </a:solidFill>
            </a:endParaRPr>
          </a:p>
        </p:txBody>
      </p:sp>
      <p:sp>
        <p:nvSpPr>
          <p:cNvPr id="433155" name="TextBox 6"/>
          <p:cNvSpPr txBox="1">
            <a:spLocks noChangeArrowheads="1"/>
          </p:cNvSpPr>
          <p:nvPr/>
        </p:nvSpPr>
        <p:spPr bwMode="auto">
          <a:xfrm>
            <a:off x="500063" y="2000250"/>
            <a:ext cx="8001000" cy="4524375"/>
          </a:xfrm>
          <a:prstGeom prst="rect">
            <a:avLst/>
          </a:prstGeom>
          <a:noFill/>
          <a:ln w="9525">
            <a:noFill/>
            <a:miter lim="800000"/>
            <a:headEnd/>
            <a:tailEnd/>
          </a:ln>
        </p:spPr>
        <p:txBody>
          <a:bodyPr>
            <a:spAutoFit/>
          </a:bodyPr>
          <a:lstStyle/>
          <a:p>
            <a:r>
              <a:rPr lang="en-US" altLang="zh-CN" sz="3200">
                <a:ea typeface="黑体" pitchFamily="49" charset="-122"/>
              </a:rPr>
              <a:t>51</a:t>
            </a:r>
            <a:r>
              <a:rPr lang="zh-CN" altLang="en-US" sz="3200">
                <a:ea typeface="黑体" pitchFamily="49" charset="-122"/>
              </a:rPr>
              <a:t>机允许用“优先权寄存器”人为设定申请中断的外设为“高低两个优先级”：</a:t>
            </a:r>
            <a:endParaRPr lang="en-US" altLang="zh-CN" sz="3200">
              <a:ea typeface="黑体" pitchFamily="49" charset="-122"/>
            </a:endParaRPr>
          </a:p>
          <a:p>
            <a:endParaRPr lang="en-US" altLang="zh-CN" sz="3200">
              <a:ea typeface="黑体" pitchFamily="49" charset="-122"/>
            </a:endParaRPr>
          </a:p>
          <a:p>
            <a:endParaRPr lang="en-US" altLang="zh-CN" sz="3200">
              <a:ea typeface="黑体" pitchFamily="49" charset="-122"/>
            </a:endParaRPr>
          </a:p>
          <a:p>
            <a:endParaRPr lang="en-US" altLang="zh-CN" sz="3200">
              <a:ea typeface="黑体" pitchFamily="49" charset="-122"/>
            </a:endParaRPr>
          </a:p>
          <a:p>
            <a:endParaRPr lang="en-US" altLang="zh-CN" sz="3200">
              <a:ea typeface="黑体" pitchFamily="49" charset="-122"/>
            </a:endParaRPr>
          </a:p>
          <a:p>
            <a:r>
              <a:rPr lang="en-US" altLang="zh-CN" sz="3200">
                <a:ea typeface="黑体" pitchFamily="49" charset="-122"/>
              </a:rPr>
              <a:t>6</a:t>
            </a:r>
            <a:r>
              <a:rPr lang="zh-CN" altLang="en-US" sz="3200">
                <a:ea typeface="黑体" pitchFamily="49" charset="-122"/>
              </a:rPr>
              <a:t>个有定义的</a:t>
            </a:r>
            <a:r>
              <a:rPr lang="en-US" altLang="zh-CN" sz="3200">
                <a:ea typeface="黑体" pitchFamily="49" charset="-122"/>
              </a:rPr>
              <a:t>IP</a:t>
            </a:r>
            <a:r>
              <a:rPr lang="zh-CN" altLang="en-US" sz="3200">
                <a:ea typeface="黑体" pitchFamily="49" charset="-122"/>
              </a:rPr>
              <a:t>位分别设定了</a:t>
            </a:r>
            <a:r>
              <a:rPr lang="en-US" altLang="zh-CN" sz="3200">
                <a:ea typeface="黑体" pitchFamily="49" charset="-122"/>
              </a:rPr>
              <a:t>INT0</a:t>
            </a:r>
            <a:r>
              <a:rPr lang="zh-CN" altLang="en-US" sz="3200">
                <a:ea typeface="黑体" pitchFamily="49" charset="-122"/>
              </a:rPr>
              <a:t>、</a:t>
            </a:r>
            <a:r>
              <a:rPr lang="en-US" altLang="zh-CN" sz="3200">
                <a:ea typeface="黑体" pitchFamily="49" charset="-122"/>
              </a:rPr>
              <a:t>C/T0</a:t>
            </a:r>
            <a:r>
              <a:rPr lang="zh-CN" altLang="en-US" sz="3200">
                <a:ea typeface="黑体" pitchFamily="49" charset="-122"/>
              </a:rPr>
              <a:t>、</a:t>
            </a:r>
            <a:endParaRPr lang="en-US" altLang="zh-CN" sz="3200">
              <a:ea typeface="黑体" pitchFamily="49" charset="-122"/>
            </a:endParaRPr>
          </a:p>
          <a:p>
            <a:r>
              <a:rPr lang="en-US" altLang="zh-CN" sz="3200">
                <a:ea typeface="黑体" pitchFamily="49" charset="-122"/>
              </a:rPr>
              <a:t>INT1</a:t>
            </a:r>
            <a:r>
              <a:rPr lang="zh-CN" altLang="en-US" sz="3200">
                <a:ea typeface="黑体" pitchFamily="49" charset="-122"/>
              </a:rPr>
              <a:t>、</a:t>
            </a:r>
            <a:r>
              <a:rPr lang="en-US" altLang="zh-CN" sz="3200">
                <a:ea typeface="黑体" pitchFamily="49" charset="-122"/>
              </a:rPr>
              <a:t>C/T1</a:t>
            </a:r>
            <a:r>
              <a:rPr lang="zh-CN" altLang="en-US" sz="3200">
                <a:ea typeface="黑体" pitchFamily="49" charset="-122"/>
              </a:rPr>
              <a:t>、串口和</a:t>
            </a:r>
            <a:r>
              <a:rPr lang="en-US" altLang="zh-CN" sz="3200">
                <a:ea typeface="黑体" pitchFamily="49" charset="-122"/>
              </a:rPr>
              <a:t>C/T2</a:t>
            </a:r>
            <a:r>
              <a:rPr lang="zh-CN" altLang="en-US" sz="3200">
                <a:ea typeface="黑体" pitchFamily="49" charset="-122"/>
              </a:rPr>
              <a:t>的优先级</a:t>
            </a:r>
            <a:r>
              <a:rPr lang="en-US" altLang="zh-CN" sz="3200">
                <a:ea typeface="黑体" pitchFamily="49" charset="-122"/>
              </a:rPr>
              <a:t>——</a:t>
            </a:r>
          </a:p>
          <a:p>
            <a:r>
              <a:rPr lang="zh-CN" altLang="en-US" sz="3200">
                <a:ea typeface="黑体" pitchFamily="49" charset="-122"/>
              </a:rPr>
              <a:t>为</a:t>
            </a:r>
            <a:r>
              <a:rPr lang="en-US" altLang="zh-CN" sz="3200">
                <a:ea typeface="黑体" pitchFamily="49" charset="-122"/>
              </a:rPr>
              <a:t>1</a:t>
            </a:r>
            <a:r>
              <a:rPr lang="zh-CN" altLang="en-US" sz="3200">
                <a:ea typeface="黑体" pitchFamily="49" charset="-122"/>
              </a:rPr>
              <a:t>，定义为高优先级；</a:t>
            </a:r>
            <a:r>
              <a:rPr lang="en-US" altLang="zh-CN" sz="3200">
                <a:ea typeface="黑体" pitchFamily="49" charset="-122"/>
              </a:rPr>
              <a:t>0</a:t>
            </a:r>
            <a:r>
              <a:rPr lang="zh-CN" altLang="en-US" sz="3200">
                <a:ea typeface="黑体" pitchFamily="49" charset="-122"/>
              </a:rPr>
              <a:t>定义低优先级。</a:t>
            </a:r>
          </a:p>
        </p:txBody>
      </p:sp>
      <p:pic>
        <p:nvPicPr>
          <p:cNvPr id="433156" name="图片 5" descr="IP.jpg"/>
          <p:cNvPicPr>
            <a:picLocks noChangeAspect="1"/>
          </p:cNvPicPr>
          <p:nvPr/>
        </p:nvPicPr>
        <p:blipFill>
          <a:blip r:embed="rId2"/>
          <a:srcRect/>
          <a:stretch>
            <a:fillRect/>
          </a:stretch>
        </p:blipFill>
        <p:spPr bwMode="auto">
          <a:xfrm>
            <a:off x="333375" y="3009900"/>
            <a:ext cx="8024813" cy="1419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fontAlgn="auto">
              <a:spcAft>
                <a:spcPts val="0"/>
              </a:spcAft>
              <a:defRPr/>
            </a:pPr>
            <a:r>
              <a:rPr lang="zh-CN" altLang="en-US" sz="3600" dirty="0" smtClean="0"/>
              <a:t>中断响应的执行</a:t>
            </a:r>
            <a:endParaRPr lang="zh-CN" altLang="en-US" sz="3600" dirty="0"/>
          </a:p>
        </p:txBody>
      </p:sp>
      <p:sp>
        <p:nvSpPr>
          <p:cNvPr id="434178" name="内容占位符 2"/>
          <p:cNvSpPr>
            <a:spLocks noGrp="1"/>
          </p:cNvSpPr>
          <p:nvPr>
            <p:ph idx="1"/>
          </p:nvPr>
        </p:nvSpPr>
        <p:spPr bwMode="auto">
          <a:xfrm>
            <a:off x="750888" y="1571625"/>
            <a:ext cx="7764462" cy="4589463"/>
          </a:xfrm>
        </p:spPr>
        <p:txBody>
          <a:bodyPr wrap="square" numCol="1" anchor="t" anchorCtr="0" compatLnSpc="1">
            <a:prstTxWarp prst="textNoShape">
              <a:avLst/>
            </a:prstTxWarp>
          </a:bodyPr>
          <a:lstStyle/>
          <a:p>
            <a:r>
              <a:rPr lang="zh-CN" altLang="en-US" sz="3200" smtClean="0"/>
              <a:t>中断系统的逻辑结构</a:t>
            </a:r>
          </a:p>
        </p:txBody>
      </p:sp>
      <p:pic>
        <p:nvPicPr>
          <p:cNvPr id="434179" name="Picture 2" descr="图5-1"/>
          <p:cNvPicPr>
            <a:picLocks noChangeAspect="1" noChangeArrowheads="1"/>
          </p:cNvPicPr>
          <p:nvPr/>
        </p:nvPicPr>
        <p:blipFill>
          <a:blip r:embed="rId2"/>
          <a:srcRect/>
          <a:stretch>
            <a:fillRect/>
          </a:stretch>
        </p:blipFill>
        <p:spPr bwMode="auto">
          <a:xfrm>
            <a:off x="284163" y="2074863"/>
            <a:ext cx="8431212" cy="3740150"/>
          </a:xfrm>
          <a:prstGeom prst="rect">
            <a:avLst/>
          </a:prstGeom>
          <a:noFill/>
          <a:ln w="9525">
            <a:noFill/>
            <a:miter lim="800000"/>
            <a:headEnd/>
            <a:tailEnd/>
          </a:ln>
        </p:spPr>
      </p:pic>
      <p:sp>
        <p:nvSpPr>
          <p:cNvPr id="434180" name="TextBox 4"/>
          <p:cNvSpPr txBox="1">
            <a:spLocks noChangeArrowheads="1"/>
          </p:cNvSpPr>
          <p:nvPr/>
        </p:nvSpPr>
        <p:spPr bwMode="auto">
          <a:xfrm>
            <a:off x="500063" y="5357813"/>
            <a:ext cx="5643562" cy="523875"/>
          </a:xfrm>
          <a:prstGeom prst="rect">
            <a:avLst/>
          </a:prstGeom>
          <a:noFill/>
          <a:ln w="9525">
            <a:noFill/>
            <a:miter lim="800000"/>
            <a:headEnd/>
            <a:tailEnd/>
          </a:ln>
        </p:spPr>
        <p:txBody>
          <a:bodyPr>
            <a:spAutoFit/>
          </a:bodyPr>
          <a:lstStyle/>
          <a:p>
            <a:r>
              <a:rPr lang="zh-CN" altLang="en-US" sz="2800">
                <a:ea typeface="黑体" pitchFamily="49" charset="-122"/>
              </a:rPr>
              <a:t>中断系统的控制权在用户！</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05"/>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05"/>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05"/>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05"/>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05"/>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85*i*9"/>
  <p:tag name="KSO_WM_TEMPLATE_CATEGORY" val="custom"/>
  <p:tag name="KSO_WM_TEMPLATE_INDEX" val="117"/>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85*i*13"/>
  <p:tag name="KSO_WM_TEMPLATE_CATEGORY" val="custom"/>
  <p:tag name="KSO_WM_TEMPLATE_INDEX" val="117"/>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85*i*14"/>
  <p:tag name="KSO_WM_TEMPLATE_CATEGORY" val="custom"/>
  <p:tag name="KSO_WM_TEMPLATE_INDEX" val="117"/>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85*i*15"/>
  <p:tag name="KSO_WM_TEMPLATE_CATEGORY" val="custom"/>
  <p:tag name="KSO_WM_TEMPLATE_INDEX" val="117"/>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05"/>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05"/>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05"/>
</p:tagLst>
</file>

<file path=ppt/theme/theme1.xml><?xml version="1.0" encoding="utf-8"?>
<a:theme xmlns:a="http://schemas.openxmlformats.org/drawingml/2006/main" name="A000120140530A41PPBG">
  <a:themeElements>
    <a:clrScheme name="117">
      <a:dk1>
        <a:srgbClr val="5F5F5F"/>
      </a:dk1>
      <a:lt1>
        <a:srgbClr val="FFFFFF"/>
      </a:lt1>
      <a:dk2>
        <a:srgbClr val="4D4D4D"/>
      </a:dk2>
      <a:lt2>
        <a:srgbClr val="EAF5FC"/>
      </a:lt2>
      <a:accent1>
        <a:srgbClr val="6D8A8C"/>
      </a:accent1>
      <a:accent2>
        <a:srgbClr val="92A181"/>
      </a:accent2>
      <a:accent3>
        <a:srgbClr val="888696"/>
      </a:accent3>
      <a:accent4>
        <a:srgbClr val="7FA6BA"/>
      </a:accent4>
      <a:accent5>
        <a:srgbClr val="00B0F0"/>
      </a:accent5>
      <a:accent6>
        <a:srgbClr val="FFC000"/>
      </a:accent6>
      <a:hlink>
        <a:srgbClr val="C8D1BA"/>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9359</TotalTime>
  <Words>18230</Words>
  <Application>Microsoft Office PowerPoint</Application>
  <PresentationFormat>全屏显示(4:3)</PresentationFormat>
  <Paragraphs>1703</Paragraphs>
  <Slides>234</Slides>
  <Notes>10</Notes>
  <HiddenSlides>0</HiddenSlides>
  <MMClips>0</MMClips>
  <ScaleCrop>false</ScaleCrop>
  <HeadingPairs>
    <vt:vector size="6" baseType="variant">
      <vt:variant>
        <vt:lpstr>主题</vt:lpstr>
      </vt:variant>
      <vt:variant>
        <vt:i4>1</vt:i4>
      </vt:variant>
      <vt:variant>
        <vt:lpstr>嵌入 OLE 服务器</vt:lpstr>
      </vt:variant>
      <vt:variant>
        <vt:i4>4</vt:i4>
      </vt:variant>
      <vt:variant>
        <vt:lpstr>幻灯片标题</vt:lpstr>
      </vt:variant>
      <vt:variant>
        <vt:i4>234</vt:i4>
      </vt:variant>
    </vt:vector>
  </HeadingPairs>
  <TitlesOfParts>
    <vt:vector size="239" baseType="lpstr">
      <vt:lpstr>A000120140530A41PPBG</vt:lpstr>
      <vt:lpstr>Image</vt:lpstr>
      <vt:lpstr>位图图像</vt:lpstr>
      <vt:lpstr>图片</vt:lpstr>
      <vt:lpstr>Visio</vt:lpstr>
      <vt:lpstr>微机原理（51）及接口技术</vt:lpstr>
      <vt:lpstr>内容概要</vt:lpstr>
      <vt:lpstr>内容概要</vt:lpstr>
      <vt:lpstr>内容概要</vt:lpstr>
      <vt:lpstr>内容概要</vt:lpstr>
      <vt:lpstr>内容概要</vt:lpstr>
      <vt:lpstr>1   计算机基础 </vt:lpstr>
      <vt:lpstr>幻灯片 8</vt:lpstr>
      <vt:lpstr>幻灯片 9</vt:lpstr>
      <vt:lpstr>十六进制数和八进制数</vt:lpstr>
      <vt:lpstr>幻灯片 11</vt:lpstr>
      <vt:lpstr>二进制数与十进制数之间的等值转换</vt:lpstr>
      <vt:lpstr>二进制数与十进制数之间的等值转换</vt:lpstr>
      <vt:lpstr>二进制数的四则运算</vt:lpstr>
      <vt:lpstr>二进制数的四则运算</vt:lpstr>
      <vt:lpstr>二进制数的四则运算</vt:lpstr>
      <vt:lpstr>二进制数字编码</vt:lpstr>
      <vt:lpstr>二进制数字编码</vt:lpstr>
      <vt:lpstr>二进制数字编码</vt:lpstr>
      <vt:lpstr>二进制数字编码</vt:lpstr>
      <vt:lpstr>二进制数字编码</vt:lpstr>
      <vt:lpstr>二进制数字编码</vt:lpstr>
      <vt:lpstr>二进制数字编码</vt:lpstr>
      <vt:lpstr>二进制数字编码</vt:lpstr>
      <vt:lpstr>二进制数字编码</vt:lpstr>
      <vt:lpstr>二进制编码的十进制数——BCD码（Binary Coded Decimal）</vt:lpstr>
      <vt:lpstr>重温逻辑运算</vt:lpstr>
      <vt:lpstr>重温逻辑运算</vt:lpstr>
      <vt:lpstr>重温逻辑运算</vt:lpstr>
      <vt:lpstr>重温逻辑运算</vt:lpstr>
      <vt:lpstr>1-2 微型计算机典型结构及工作原理</vt:lpstr>
      <vt:lpstr>1-2 微型计算机典型结构及工作原理</vt:lpstr>
      <vt:lpstr>1-2 微型计算机典型结构及工作原理</vt:lpstr>
      <vt:lpstr>1-2 微型计算机典型结构及工作原理</vt:lpstr>
      <vt:lpstr>1-2 微型计算机典型结构及工作原理</vt:lpstr>
      <vt:lpstr>2  单片机硬件基础</vt:lpstr>
      <vt:lpstr>2  单片机硬件基础</vt:lpstr>
      <vt:lpstr>51系列单片机的结构框图——例如</vt:lpstr>
      <vt:lpstr>幻灯片 39</vt:lpstr>
      <vt:lpstr>从应用者的关注来研习51单片机</vt:lpstr>
      <vt:lpstr>从应用者的关注来研习51单片机</vt:lpstr>
      <vt:lpstr>从时钟开始对“时序”的认知</vt:lpstr>
      <vt:lpstr>从时钟开始对“时序”的认知</vt:lpstr>
      <vt:lpstr>从时钟开始对“时序”的认知</vt:lpstr>
      <vt:lpstr>从时钟开始对“时序”的认知</vt:lpstr>
      <vt:lpstr>从应用者的关注来研习51单片机</vt:lpstr>
      <vt:lpstr>从应用者的关注来研习51单片机</vt:lpstr>
      <vt:lpstr>从应用者的关注来研习51单片机</vt:lpstr>
      <vt:lpstr>51单片机存储器结构</vt:lpstr>
      <vt:lpstr>从应用者的关注来研习51单片机</vt:lpstr>
      <vt:lpstr>从应用者的关注来研习51单片机</vt:lpstr>
      <vt:lpstr>从应用者的关注来研习51单片机</vt:lpstr>
      <vt:lpstr>从应用者的关注来研习51单片机</vt:lpstr>
      <vt:lpstr>从应用者的关注来研习51单片机</vt:lpstr>
      <vt:lpstr>从应用者的关注来研习51单片机</vt:lpstr>
      <vt:lpstr>从应用者的关注来研习51单片机</vt:lpstr>
      <vt:lpstr>3 MCS-51指令系统及汇编语言程序设计</vt:lpstr>
      <vt:lpstr>MCS-51指令概述</vt:lpstr>
      <vt:lpstr>MCS-51单片机指令系统的分类（111条） </vt:lpstr>
      <vt:lpstr>幻灯片 60</vt:lpstr>
      <vt:lpstr>1．立即寻址</vt:lpstr>
      <vt:lpstr>2．直接寻址</vt:lpstr>
      <vt:lpstr>幻灯片 63</vt:lpstr>
      <vt:lpstr>间接寻址</vt:lpstr>
      <vt:lpstr>MCS-51汇编语言程序设计概要</vt:lpstr>
      <vt:lpstr>汇编语言程序设计示例</vt:lpstr>
      <vt:lpstr>汇编语言程序设计示例</vt:lpstr>
      <vt:lpstr>  汇编语言程序设计示例</vt:lpstr>
      <vt:lpstr>汇编语言程序设计示例</vt:lpstr>
      <vt:lpstr>汇编语言程序设计示例</vt:lpstr>
      <vt:lpstr>汇编语言程序设计示例</vt:lpstr>
      <vt:lpstr>4 输入输出</vt:lpstr>
      <vt:lpstr>4 输入输出</vt:lpstr>
      <vt:lpstr>4 输入输出</vt:lpstr>
      <vt:lpstr>4 输入输出</vt:lpstr>
      <vt:lpstr>4-2 CPU与外设数据传送方式</vt:lpstr>
      <vt:lpstr>4-2 CPU与外设数据传送方式</vt:lpstr>
      <vt:lpstr>4-2 CPU与外设数据传送方式</vt:lpstr>
      <vt:lpstr>4-2 CPU与外设数据传送方式</vt:lpstr>
      <vt:lpstr>4-2 CPU与外设数据传送方式</vt:lpstr>
      <vt:lpstr>4-2 CPU与外设数据传送方式</vt:lpstr>
      <vt:lpstr>4-2 CPU与外设数据传送方式</vt:lpstr>
      <vt:lpstr>幻灯片 83</vt:lpstr>
      <vt:lpstr>51单片机的并行I/O端口</vt:lpstr>
      <vt:lpstr>51单片机的并行I/O端口</vt:lpstr>
      <vt:lpstr>51单片机的并行I/O端口</vt:lpstr>
      <vt:lpstr>51单片机的并行I/O端口</vt:lpstr>
      <vt:lpstr>51单片机的并行I/O端口</vt:lpstr>
      <vt:lpstr>并行I/O口应用示例</vt:lpstr>
      <vt:lpstr>并行I/O口应用示例</vt:lpstr>
      <vt:lpstr>5   中断 </vt:lpstr>
      <vt:lpstr>幻灯片 92</vt:lpstr>
      <vt:lpstr>MCS-51中断系统 </vt:lpstr>
      <vt:lpstr>MCS-51中断系统——中断源及申请 </vt:lpstr>
      <vt:lpstr>幻灯片 95</vt:lpstr>
      <vt:lpstr>MCS-51中断系统——中断允许 </vt:lpstr>
      <vt:lpstr>MCS-51中断系统——中断优先级 </vt:lpstr>
      <vt:lpstr>MCS-51中断系统——中断优先级 </vt:lpstr>
      <vt:lpstr>中断响应的执行</vt:lpstr>
      <vt:lpstr>中断响应的执行</vt:lpstr>
      <vt:lpstr>中断矢量</vt:lpstr>
      <vt:lpstr>6. MCS-51的定时器/计数器（T/C）</vt:lpstr>
      <vt:lpstr>6. MCS-51的定时器/计数器（T/C）</vt:lpstr>
      <vt:lpstr>6. MCS-51的定时器/计数器（T/C）</vt:lpstr>
      <vt:lpstr>模式控制寄存器TMOD的配置及作用</vt:lpstr>
      <vt:lpstr>模式控制寄存器TMOD的配置及作用</vt:lpstr>
      <vt:lpstr>启停控制寄存器TCON的配置及作用</vt:lpstr>
      <vt:lpstr>T/C的启停控制</vt:lpstr>
      <vt:lpstr>T/C1或T/C0工作模式0的说明</vt:lpstr>
      <vt:lpstr>T/C1或T/C0工作模式1的说明</vt:lpstr>
      <vt:lpstr>T/C1或T/C0工作模式2的说明</vt:lpstr>
      <vt:lpstr>T/C0工作模式3的说明</vt:lpstr>
      <vt:lpstr>T/C0工作模式3的说明</vt:lpstr>
      <vt:lpstr>定时器/计数器的应用</vt:lpstr>
      <vt:lpstr>定时器/计数器的应用</vt:lpstr>
      <vt:lpstr>幻灯片 116</vt:lpstr>
      <vt:lpstr>幻灯片 117</vt:lpstr>
      <vt:lpstr>7. MCS-51系列单片机串口及应用 </vt:lpstr>
      <vt:lpstr>7. MCS-51系列单片机串口及应用 </vt:lpstr>
      <vt:lpstr>7. MCS-51系列单片机串口及应用 </vt:lpstr>
      <vt:lpstr>RS-232C标准接口与单片机串口实现 </vt:lpstr>
      <vt:lpstr>RS-232C标准接口与单片机串口实现 </vt:lpstr>
      <vt:lpstr>RS-232C标准接口与单片机串口实现 </vt:lpstr>
      <vt:lpstr>51单片机串口概述</vt:lpstr>
      <vt:lpstr>数据缓冲寄存器（SUBF）</vt:lpstr>
      <vt:lpstr>串行口控制寄存器(SCON)</vt:lpstr>
      <vt:lpstr>串口模式1UART工作</vt:lpstr>
      <vt:lpstr>串口模式1UART工作</vt:lpstr>
      <vt:lpstr>波特率的实现</vt:lpstr>
      <vt:lpstr>波特率的实现</vt:lpstr>
      <vt:lpstr>应用示例</vt:lpstr>
      <vt:lpstr>应用示例</vt:lpstr>
      <vt:lpstr>应用示例</vt:lpstr>
      <vt:lpstr>应用示例</vt:lpstr>
      <vt:lpstr>幻灯片 135</vt:lpstr>
      <vt:lpstr>幻灯片 136</vt:lpstr>
      <vt:lpstr>幻灯片 137</vt:lpstr>
      <vt:lpstr>8. MCS-51应用系统的存储器扩展</vt:lpstr>
      <vt:lpstr>8. MCS-51应用系统的存储器扩展</vt:lpstr>
      <vt:lpstr>MCS-51的程序存储器扩展——（8KBEPROM）</vt:lpstr>
      <vt:lpstr>MCS-51的数据存储器扩展——（2KBRAM）</vt:lpstr>
      <vt:lpstr>9.控制接口设计技术</vt:lpstr>
      <vt:lpstr>光电耦合开关量输入的典型</vt:lpstr>
      <vt:lpstr>幻灯片 144</vt:lpstr>
      <vt:lpstr>幻灯片 145</vt:lpstr>
      <vt:lpstr>幻灯片 146</vt:lpstr>
      <vt:lpstr>幻灯片 147</vt:lpstr>
      <vt:lpstr>幻灯片 148</vt:lpstr>
      <vt:lpstr>幻灯片 149</vt:lpstr>
      <vt:lpstr>幻灯片 150</vt:lpstr>
      <vt:lpstr>幻灯片 151</vt:lpstr>
      <vt:lpstr>模拟量输入——ADC0809接口</vt:lpstr>
      <vt:lpstr>模拟量输入——ADC0809接口</vt:lpstr>
      <vt:lpstr>模拟量输入——ADC0809接口</vt:lpstr>
      <vt:lpstr>模拟量输入——ADC0809接口程序</vt:lpstr>
      <vt:lpstr>幻灯片 156</vt:lpstr>
      <vt:lpstr>幻灯片 157</vt:lpstr>
      <vt:lpstr>幻灯片 158</vt:lpstr>
      <vt:lpstr>幻灯片 159</vt:lpstr>
      <vt:lpstr>10.MCS-51 内部功能扩展接口芯片 </vt:lpstr>
      <vt:lpstr>幻灯片 161</vt:lpstr>
      <vt:lpstr>幻灯片 162</vt:lpstr>
      <vt:lpstr>幻灯片 163</vt:lpstr>
      <vt:lpstr>幻灯片 164</vt:lpstr>
      <vt:lpstr>幻灯片 165</vt:lpstr>
      <vt:lpstr>幻灯片 166</vt:lpstr>
      <vt:lpstr>幻灯片 167</vt:lpstr>
      <vt:lpstr>幻灯片 168</vt:lpstr>
      <vt:lpstr>幻灯片 169</vt:lpstr>
      <vt:lpstr>8155的应用实例</vt:lpstr>
      <vt:lpstr>通用可编程I／O扩展接口8255A</vt:lpstr>
      <vt:lpstr>通用可编程I／O扩展接口8255A</vt:lpstr>
      <vt:lpstr>通用可编程I／O扩展接口8255A</vt:lpstr>
      <vt:lpstr>通用可编程I／O扩展接口8255A</vt:lpstr>
      <vt:lpstr>8255A的控制字</vt:lpstr>
      <vt:lpstr>8255A的应用实例</vt:lpstr>
      <vt:lpstr>11   ARM微控制器简介 </vt:lpstr>
      <vt:lpstr>幻灯片 178</vt:lpstr>
      <vt:lpstr>幻灯片 179</vt:lpstr>
      <vt:lpstr>幻灯片 180</vt:lpstr>
      <vt:lpstr>幻灯片 181</vt:lpstr>
      <vt:lpstr>幻灯片 182</vt:lpstr>
      <vt:lpstr>幻灯片 183</vt:lpstr>
      <vt:lpstr>幻灯片 184</vt:lpstr>
      <vt:lpstr>ARM状态下的寄存器组织</vt:lpstr>
      <vt:lpstr>程序状态寄存器(CPSR/SPSR)</vt:lpstr>
      <vt:lpstr>ARM的存储系统 </vt:lpstr>
      <vt:lpstr>幻灯片 188</vt:lpstr>
      <vt:lpstr>ARM的异常 （Exceptions） </vt:lpstr>
      <vt:lpstr>幻灯片 190</vt:lpstr>
      <vt:lpstr>异常向量表（Exception Vectors） </vt:lpstr>
      <vt:lpstr>异常优先级（Exception Priorities） </vt:lpstr>
      <vt:lpstr>ARM的指令系统 </vt:lpstr>
      <vt:lpstr>ARM指令的寻址方式</vt:lpstr>
      <vt:lpstr>幻灯片 195</vt:lpstr>
      <vt:lpstr>幻灯片 196</vt:lpstr>
      <vt:lpstr>幻灯片 197</vt:lpstr>
      <vt:lpstr>幻灯片 198</vt:lpstr>
      <vt:lpstr> 部分常用的ARM指令 </vt:lpstr>
      <vt:lpstr>跳转指令 </vt:lpstr>
      <vt:lpstr>B指令 </vt:lpstr>
      <vt:lpstr>B指令 </vt:lpstr>
      <vt:lpstr>BL指令 </vt:lpstr>
      <vt:lpstr>BX指令 </vt:lpstr>
      <vt:lpstr>MOV指令 </vt:lpstr>
      <vt:lpstr>SUB指令 </vt:lpstr>
      <vt:lpstr>SBC指令 </vt:lpstr>
      <vt:lpstr>ADD指令 </vt:lpstr>
      <vt:lpstr>ADC指令 </vt:lpstr>
      <vt:lpstr>AND指令 </vt:lpstr>
      <vt:lpstr>ORR指令 </vt:lpstr>
      <vt:lpstr>CMP指令 </vt:lpstr>
      <vt:lpstr>BIC指令 </vt:lpstr>
      <vt:lpstr>MUL指令 </vt:lpstr>
      <vt:lpstr>MLA指令 </vt:lpstr>
      <vt:lpstr>SMULL指令 </vt:lpstr>
      <vt:lpstr>SMLAL指令 </vt:lpstr>
      <vt:lpstr>程序状态寄存器访问指令 </vt:lpstr>
      <vt:lpstr>MRS指令 </vt:lpstr>
      <vt:lpstr>MSR指令 </vt:lpstr>
      <vt:lpstr>加载/存储指令</vt:lpstr>
      <vt:lpstr>LDR指令 </vt:lpstr>
      <vt:lpstr>STR指令 </vt:lpstr>
      <vt:lpstr>LDM/STM多寄存器加载/存储</vt:lpstr>
      <vt:lpstr>后缀</vt:lpstr>
      <vt:lpstr>△满递减堆栈</vt:lpstr>
      <vt:lpstr>LDM</vt:lpstr>
      <vt:lpstr>LDM（或STM）指令</vt:lpstr>
      <vt:lpstr>LDM（或STM）指令</vt:lpstr>
      <vt:lpstr>LDM或STM{条件}{类型}   基址寄存器{!},寄存器列表{∧} </vt:lpstr>
      <vt:lpstr>执行前，堆栈的情况</vt:lpstr>
      <vt:lpstr>执行后，寄存器及堆栈的情况</vt:lpstr>
      <vt:lpstr>执行后，寄存器及堆栈的情况</vt:lpstr>
      <vt:lpstr>SWI指令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什么是物联网及物联网与其他网络间的关系</dc:title>
  <dc:creator>lenovo</dc:creator>
  <cp:lastModifiedBy>Windows 用户</cp:lastModifiedBy>
  <cp:revision>474</cp:revision>
  <dcterms:created xsi:type="dcterms:W3CDTF">2016-06-26T12:26:00Z</dcterms:created>
  <dcterms:modified xsi:type="dcterms:W3CDTF">2017-02-21T08:51:40Z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